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xlsb" ContentType="application/vnd.ms-excel.sheet.binary.macroEnabled.12"/>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charts/chart1.xml" ContentType="application/vnd.openxmlformats-officedocument.drawingml.chart+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charts/chart2.xml" ContentType="application/vnd.openxmlformats-officedocument.drawingml.chart+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charts/chart3.xml" ContentType="application/vnd.openxmlformats-officedocument.drawingml.chart+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charts/chart7.xml" ContentType="application/vnd.openxmlformats-officedocument.drawingml.chart+xml"/>
  <Override PartName="/ppt/charts/chart8.xml" ContentType="application/vnd.openxmlformats-officedocument.drawingml.chart+xml"/>
  <Override PartName="/ppt/charts/chart9.xml" ContentType="application/vnd.openxmlformats-officedocument.drawingml.chart+xml"/>
  <Override PartName="/ppt/charts/chart10.xml" ContentType="application/vnd.openxmlformats-officedocument.drawingml.chart+xml"/>
  <Override PartName="/ppt/charts/chart11.xml" ContentType="application/vnd.openxmlformats-officedocument.drawingml.chart+xml"/>
  <Override PartName="/ppt/charts/chart12.xml" ContentType="application/vnd.openxmlformats-officedocument.drawingml.chart+xml"/>
  <Override PartName="/ppt/charts/chart13.xml" ContentType="application/vnd.openxmlformats-officedocument.drawingml.chart+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notesSlides/notesSlide2.xml" ContentType="application/vnd.openxmlformats-officedocument.presentationml.notesSlide+xml"/>
  <Override PartName="/ppt/tags/tag347.xml" ContentType="application/vnd.openxmlformats-officedocument.presentationml.tags+xml"/>
  <Override PartName="/ppt/tags/tag348.xml" ContentType="application/vnd.openxmlformats-officedocument.presentationml.tags+xml"/>
  <Override PartName="/ppt/notesSlides/notesSlide3.xml" ContentType="application/vnd.openxmlformats-officedocument.presentationml.notesSlide+xml"/>
  <Override PartName="/ppt/tags/tag349.xml" ContentType="application/vnd.openxmlformats-officedocument.presentationml.tags+xml"/>
  <Override PartName="/ppt/notesSlides/notesSlide4.xml" ContentType="application/vnd.openxmlformats-officedocument.presentationml.notesSlide+xml"/>
  <Override PartName="/ppt/tags/tag350.xml" ContentType="application/vnd.openxmlformats-officedocument.presentationml.tags+xml"/>
  <Override PartName="/ppt/notesSlides/notesSlide5.xml" ContentType="application/vnd.openxmlformats-officedocument.presentationml.notesSlide+xml"/>
  <Override PartName="/ppt/tags/tag351.xml" ContentType="application/vnd.openxmlformats-officedocument.presentationml.tags+xml"/>
  <Override PartName="/ppt/notesSlides/notesSlide6.xml" ContentType="application/vnd.openxmlformats-officedocument.presentationml.notesSlide+xml"/>
  <Override PartName="/ppt/tags/tag352.xml" ContentType="application/vnd.openxmlformats-officedocument.presentationml.tags+xml"/>
  <Override PartName="/ppt/notesSlides/notesSlide7.xml" ContentType="application/vnd.openxmlformats-officedocument.presentationml.notesSlide+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2"/>
  </p:notesMasterIdLst>
  <p:sldIdLst>
    <p:sldId id="256" r:id="rId2"/>
    <p:sldId id="367" r:id="rId3"/>
    <p:sldId id="289" r:id="rId4"/>
    <p:sldId id="293" r:id="rId5"/>
    <p:sldId id="355" r:id="rId6"/>
    <p:sldId id="357" r:id="rId7"/>
    <p:sldId id="356" r:id="rId8"/>
    <p:sldId id="358" r:id="rId9"/>
    <p:sldId id="359" r:id="rId10"/>
    <p:sldId id="360" r:id="rId11"/>
    <p:sldId id="361" r:id="rId12"/>
    <p:sldId id="290" r:id="rId13"/>
    <p:sldId id="294" r:id="rId14"/>
    <p:sldId id="362" r:id="rId15"/>
    <p:sldId id="363" r:id="rId16"/>
    <p:sldId id="364" r:id="rId17"/>
    <p:sldId id="365" r:id="rId18"/>
    <p:sldId id="366" r:id="rId19"/>
    <p:sldId id="291" r:id="rId20"/>
    <p:sldId id="287" r:id="rId21"/>
    <p:sldId id="309" r:id="rId22"/>
    <p:sldId id="277" r:id="rId23"/>
    <p:sldId id="271" r:id="rId24"/>
    <p:sldId id="279" r:id="rId25"/>
    <p:sldId id="281" r:id="rId26"/>
    <p:sldId id="282" r:id="rId27"/>
    <p:sldId id="260" r:id="rId28"/>
    <p:sldId id="266" r:id="rId29"/>
    <p:sldId id="286" r:id="rId30"/>
    <p:sldId id="332" r:id="rId31"/>
  </p:sldIdLst>
  <p:sldSz cx="12192000" cy="6858000"/>
  <p:notesSz cx="6858000" cy="9144000"/>
  <p:custDataLst>
    <p:tags r:id="rId33"/>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185"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96969"/>
    <a:srgbClr val="9D9D9D"/>
    <a:srgbClr val="03045E"/>
    <a:srgbClr val="842709"/>
    <a:srgbClr val="D7D8F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368" autoAdjust="0"/>
    <p:restoredTop sz="94377" autoAdjust="0"/>
  </p:normalViewPr>
  <p:slideViewPr>
    <p:cSldViewPr snapToGrid="0">
      <p:cViewPr>
        <p:scale>
          <a:sx n="100" d="100"/>
          <a:sy n="100" d="100"/>
        </p:scale>
        <p:origin x="948" y="102"/>
      </p:cViewPr>
      <p:guideLst>
        <p:guide orient="horz" pos="1185"/>
        <p:guide pos="3840"/>
      </p:guideLst>
    </p:cSldViewPr>
  </p:slideViewPr>
  <p:notesTextViewPr>
    <p:cViewPr>
      <p:scale>
        <a:sx n="75" d="100"/>
        <a:sy n="75"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gs" Target="tags/tag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Binary_Worksheet.xlsb"/></Relationships>
</file>

<file path=ppt/charts/_rels/chart10.xml.rels><?xml version="1.0" encoding="UTF-8" standalone="yes"?>
<Relationships xmlns="http://schemas.openxmlformats.org/package/2006/relationships"><Relationship Id="rId1" Type="http://schemas.openxmlformats.org/officeDocument/2006/relationships/package" Target="../embeddings/Microsoft_Excel_Binary_Worksheet9.xlsb"/></Relationships>
</file>

<file path=ppt/charts/_rels/chart11.xml.rels><?xml version="1.0" encoding="UTF-8" standalone="yes"?>
<Relationships xmlns="http://schemas.openxmlformats.org/package/2006/relationships"><Relationship Id="rId1" Type="http://schemas.openxmlformats.org/officeDocument/2006/relationships/package" Target="../embeddings/Microsoft_Excel_Binary_Worksheet10.xlsb"/></Relationships>
</file>

<file path=ppt/charts/_rels/chart12.xml.rels><?xml version="1.0" encoding="UTF-8" standalone="yes"?>
<Relationships xmlns="http://schemas.openxmlformats.org/package/2006/relationships"><Relationship Id="rId1" Type="http://schemas.openxmlformats.org/officeDocument/2006/relationships/package" Target="../embeddings/Microsoft_Excel_Binary_Worksheet11.xlsb"/></Relationships>
</file>

<file path=ppt/charts/_rels/chart13.xml.rels><?xml version="1.0" encoding="UTF-8" standalone="yes"?>
<Relationships xmlns="http://schemas.openxmlformats.org/package/2006/relationships"><Relationship Id="rId1" Type="http://schemas.openxmlformats.org/officeDocument/2006/relationships/package" Target="../embeddings/Microsoft_Excel_Binary_Worksheet12.xlsb"/></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Binary_Worksheet1.xlsb"/></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Binary_Worksheet2.xlsb"/></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Binary_Worksheet3.xlsb"/></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Binary_Worksheet4.xlsb"/></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Binary_Worksheet5.xlsb"/></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Binary_Worksheet6.xlsb"/></Relationships>
</file>

<file path=ppt/charts/_rels/chart8.xml.rels><?xml version="1.0" encoding="UTF-8" standalone="yes"?>
<Relationships xmlns="http://schemas.openxmlformats.org/package/2006/relationships"><Relationship Id="rId1" Type="http://schemas.openxmlformats.org/officeDocument/2006/relationships/package" Target="../embeddings/Microsoft_Excel_Binary_Worksheet7.xlsb"/></Relationships>
</file>

<file path=ppt/charts/_rels/chart9.xml.rels><?xml version="1.0" encoding="UTF-8" standalone="yes"?>
<Relationships xmlns="http://schemas.openxmlformats.org/package/2006/relationships"><Relationship Id="rId1" Type="http://schemas.openxmlformats.org/officeDocument/2006/relationships/package" Target="../embeddings/Microsoft_Excel_Binary_Worksheet8.xlsb"/></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1.3371046541527385E-2"/>
          <c:y val="2.5328787140769606E-2"/>
          <c:w val="0.97325790691694525"/>
          <c:h val="0.94934242571846084"/>
        </c:manualLayout>
      </c:layout>
      <c:barChart>
        <c:barDir val="col"/>
        <c:grouping val="stacked"/>
        <c:varyColors val="0"/>
        <c:ser>
          <c:idx val="0"/>
          <c:order val="0"/>
          <c:spPr>
            <a:solidFill>
              <a:srgbClr val="000000"/>
            </a:solidFill>
            <a:ln w="9525" cmpd="sng" algn="ctr">
              <a:solidFill>
                <a:schemeClr val="bg1"/>
              </a:solidFill>
              <a:prstDash val="solid"/>
            </a:ln>
          </c:spPr>
          <c:invertIfNegative val="0"/>
          <c:val>
            <c:numRef>
              <c:f>Sheet1!$A$1:$K$1</c:f>
              <c:numCache>
                <c:formatCode>General</c:formatCode>
                <c:ptCount val="11"/>
                <c:pt idx="0">
                  <c:v>647.48352016270258</c:v>
                </c:pt>
                <c:pt idx="1">
                  <c:v>747.85921315135329</c:v>
                </c:pt>
                <c:pt idx="2">
                  <c:v>852.94614026482782</c:v>
                </c:pt>
                <c:pt idx="3">
                  <c:v>962.83704948405102</c:v>
                </c:pt>
                <c:pt idx="4">
                  <c:v>1077.627062961247</c:v>
                </c:pt>
                <c:pt idx="5">
                  <c:v>1197.4137499999999</c:v>
                </c:pt>
                <c:pt idx="6">
                  <c:v>1386.3867223832895</c:v>
                </c:pt>
                <c:pt idx="7">
                  <c:v>1583.135781659023</c:v>
                </c:pt>
                <c:pt idx="8">
                  <c:v>1787.7450792927114</c:v>
                </c:pt>
                <c:pt idx="9">
                  <c:v>2000.3004400667646</c:v>
                </c:pt>
                <c:pt idx="10">
                  <c:v>2220.8893808942394</c:v>
                </c:pt>
              </c:numCache>
            </c:numRef>
          </c:val>
          <c:extLst>
            <c:ext xmlns:c16="http://schemas.microsoft.com/office/drawing/2014/chart" uri="{C3380CC4-5D6E-409C-BE32-E72D297353CC}">
              <c16:uniqueId val="{00000000-0E33-4354-90E2-72343052EFF8}"/>
            </c:ext>
          </c:extLst>
        </c:ser>
        <c:ser>
          <c:idx val="1"/>
          <c:order val="1"/>
          <c:spPr>
            <a:solidFill>
              <a:schemeClr val="accent3"/>
            </a:solidFill>
            <a:ln w="9525" cmpd="sng" algn="ctr">
              <a:solidFill>
                <a:schemeClr val="bg1"/>
              </a:solidFill>
              <a:prstDash val="solid"/>
            </a:ln>
          </c:spPr>
          <c:invertIfNegative val="0"/>
          <c:val>
            <c:numRef>
              <c:f>Sheet1!$A$2:$K$2</c:f>
              <c:numCache>
                <c:formatCode>General</c:formatCode>
                <c:ptCount val="11"/>
                <c:pt idx="0">
                  <c:v>9375.1986928614733</c:v>
                </c:pt>
                <c:pt idx="1">
                  <c:v>10089.455187110158</c:v>
                </c:pt>
                <c:pt idx="2">
                  <c:v>10824.882362515626</c:v>
                </c:pt>
                <c:pt idx="3">
                  <c:v>11581.480219077881</c:v>
                </c:pt>
                <c:pt idx="4">
                  <c:v>12359.248756796918</c:v>
                </c:pt>
                <c:pt idx="5">
                  <c:v>13158.187975672736</c:v>
                </c:pt>
                <c:pt idx="6">
                  <c:v>15649.109285270839</c:v>
                </c:pt>
                <c:pt idx="7">
                  <c:v>18304.325260946964</c:v>
                </c:pt>
                <c:pt idx="8">
                  <c:v>21130.184499077532</c:v>
                </c:pt>
                <c:pt idx="9">
                  <c:v>24133.230932850689</c:v>
                </c:pt>
                <c:pt idx="10">
                  <c:v>27320.209139216458</c:v>
                </c:pt>
              </c:numCache>
            </c:numRef>
          </c:val>
          <c:extLst>
            <c:ext xmlns:c16="http://schemas.microsoft.com/office/drawing/2014/chart" uri="{C3380CC4-5D6E-409C-BE32-E72D297353CC}">
              <c16:uniqueId val="{00000001-0E33-4354-90E2-72343052EFF8}"/>
            </c:ext>
          </c:extLst>
        </c:ser>
        <c:dLbls>
          <c:showLegendKey val="0"/>
          <c:showVal val="0"/>
          <c:showCatName val="0"/>
          <c:showSerName val="0"/>
          <c:showPercent val="0"/>
          <c:showBubbleSize val="0"/>
        </c:dLbls>
        <c:gapWidth val="80"/>
        <c:overlap val="100"/>
        <c:axId val="1096721456"/>
        <c:axId val="1"/>
      </c:barChart>
      <c:catAx>
        <c:axId val="1096721456"/>
        <c:scaling>
          <c:orientation val="minMax"/>
        </c:scaling>
        <c:delete val="0"/>
        <c:axPos val="b"/>
        <c:majorGridlines>
          <c:spPr>
            <a:ln>
              <a:noFill/>
            </a:ln>
          </c:spPr>
        </c:majorGridlines>
        <c:majorTickMark val="none"/>
        <c:minorTickMark val="none"/>
        <c:tickLblPos val="none"/>
        <c:spPr>
          <a:ln w="9525" cmpd="sng" algn="ctr">
            <a:solidFill>
              <a:schemeClr val="tx1"/>
            </a:solidFill>
            <a:prstDash val="solid"/>
          </a:ln>
        </c:spPr>
        <c:crossAx val="1"/>
        <c:crosses val="min"/>
        <c:auto val="0"/>
        <c:lblAlgn val="ctr"/>
        <c:lblOffset val="100"/>
        <c:noMultiLvlLbl val="0"/>
      </c:catAx>
      <c:valAx>
        <c:axId val="1"/>
        <c:scaling>
          <c:orientation val="minMax"/>
          <c:max val="29541.098520110696"/>
          <c:min val="0"/>
        </c:scaling>
        <c:delete val="1"/>
        <c:axPos val="l"/>
        <c:numFmt formatCode="General" sourceLinked="1"/>
        <c:majorTickMark val="out"/>
        <c:minorTickMark val="none"/>
        <c:tickLblPos val="nextTo"/>
        <c:crossAx val="1096721456"/>
        <c:crosses val="min"/>
        <c:crossBetween val="between"/>
      </c:valAx>
    </c:plotArea>
    <c:plotVisOnly val="0"/>
    <c:dispBlanksAs val="gap"/>
    <c:showDLblsOverMax val="1"/>
  </c:chart>
  <c:externalData r:id="rId1">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2.6571282575370465E-2"/>
          <c:y val="0.33090024330900242"/>
          <c:w val="0.94685743484925911"/>
          <c:h val="0.44768856447688565"/>
        </c:manualLayout>
      </c:layout>
      <c:barChart>
        <c:barDir val="col"/>
        <c:grouping val="stacked"/>
        <c:varyColors val="0"/>
        <c:ser>
          <c:idx val="0"/>
          <c:order val="0"/>
          <c:spPr>
            <a:solidFill>
              <a:srgbClr val="B3B3B3"/>
            </a:solidFill>
            <a:ln w="9525" cmpd="sng" algn="ctr">
              <a:solidFill>
                <a:schemeClr val="bg1"/>
              </a:solidFill>
              <a:prstDash val="solid"/>
            </a:ln>
          </c:spPr>
          <c:invertIfNegative val="0"/>
          <c:dPt>
            <c:idx val="0"/>
            <c:invertIfNegative val="0"/>
            <c:bubble3D val="0"/>
            <c:spPr>
              <a:solidFill>
                <a:srgbClr val="FD4D67"/>
              </a:solidFill>
              <a:ln w="9525" cmpd="sng" algn="ctr">
                <a:solidFill>
                  <a:schemeClr val="bg1"/>
                </a:solidFill>
                <a:prstDash val="solid"/>
              </a:ln>
            </c:spPr>
            <c:extLst>
              <c:ext xmlns:c16="http://schemas.microsoft.com/office/drawing/2014/chart" uri="{C3380CC4-5D6E-409C-BE32-E72D297353CC}">
                <c16:uniqueId val="{00000000-1A95-4176-975D-E09A3A823124}"/>
              </c:ext>
            </c:extLst>
          </c:dPt>
          <c:dPt>
            <c:idx val="4"/>
            <c:invertIfNegative val="0"/>
            <c:bubble3D val="0"/>
            <c:spPr>
              <a:solidFill>
                <a:srgbClr val="58D0F7"/>
              </a:solidFill>
              <a:ln w="9525" cmpd="sng" algn="ctr">
                <a:solidFill>
                  <a:schemeClr val="bg1"/>
                </a:solidFill>
                <a:prstDash val="solid"/>
              </a:ln>
            </c:spPr>
            <c:extLst>
              <c:ext xmlns:c16="http://schemas.microsoft.com/office/drawing/2014/chart" uri="{C3380CC4-5D6E-409C-BE32-E72D297353CC}">
                <c16:uniqueId val="{00000001-1A95-4176-975D-E09A3A823124}"/>
              </c:ext>
            </c:extLst>
          </c:dPt>
          <c:dLbls>
            <c:dLbl>
              <c:idx val="0"/>
              <c:layout>
                <c:manualLayout>
                  <c:x val="0"/>
                  <c:y val="-0.28467153284671531"/>
                </c:manualLayout>
              </c:layout>
              <c:numFmt formatCode="#,##0.0;&quot;-&quot;#,##0.0" sourceLinked="0"/>
              <c:spPr>
                <a:noFill/>
                <a:ln>
                  <a:noFill/>
                </a:ln>
              </c:spPr>
              <c:txPr>
                <a:bodyPr wrap="none"/>
                <a:lstStyle/>
                <a:p>
                  <a:pPr>
                    <a:defRPr sz="600" kern="1200">
                      <a:solidFill>
                        <a:schemeClr val="tx1"/>
                      </a:solidFill>
                      <a:latin typeface="Montserrat"/>
                      <a:ea typeface="Montserrat"/>
                      <a:cs typeface="Montserrat"/>
                      <a:sym typeface="Montserrat"/>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0-1A95-4176-975D-E09A3A823124}"/>
                </c:ext>
              </c:extLst>
            </c:dLbl>
            <c:dLbl>
              <c:idx val="1"/>
              <c:layout>
                <c:manualLayout>
                  <c:x val="0"/>
                  <c:y val="-0.29927007299270075"/>
                </c:manualLayout>
              </c:layout>
              <c:numFmt formatCode="#,##0.0;&quot;-&quot;#,##0.0" sourceLinked="0"/>
              <c:spPr>
                <a:noFill/>
                <a:ln>
                  <a:noFill/>
                </a:ln>
              </c:spPr>
              <c:txPr>
                <a:bodyPr wrap="none"/>
                <a:lstStyle/>
                <a:p>
                  <a:pPr>
                    <a:defRPr sz="600" kern="1200">
                      <a:solidFill>
                        <a:schemeClr val="tx1"/>
                      </a:solidFill>
                      <a:latin typeface="Montserrat"/>
                      <a:ea typeface="Montserrat"/>
                      <a:cs typeface="Montserrat"/>
                      <a:sym typeface="Montserrat"/>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2-1A95-4176-975D-E09A3A823124}"/>
                </c:ext>
              </c:extLst>
            </c:dLbl>
            <c:dLbl>
              <c:idx val="2"/>
              <c:layout>
                <c:manualLayout>
                  <c:x val="0"/>
                  <c:y val="-0.29683698296836986"/>
                </c:manualLayout>
              </c:layout>
              <c:numFmt formatCode="#,##0.0;&quot;-&quot;#,##0.0" sourceLinked="0"/>
              <c:spPr>
                <a:noFill/>
                <a:ln>
                  <a:noFill/>
                </a:ln>
              </c:spPr>
              <c:txPr>
                <a:bodyPr wrap="none"/>
                <a:lstStyle/>
                <a:p>
                  <a:pPr>
                    <a:defRPr sz="600" kern="1200">
                      <a:solidFill>
                        <a:schemeClr val="tx1"/>
                      </a:solidFill>
                      <a:latin typeface="Montserrat"/>
                      <a:ea typeface="Montserrat"/>
                      <a:cs typeface="Montserrat"/>
                      <a:sym typeface="Montserrat"/>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1A95-4176-975D-E09A3A823124}"/>
                </c:ext>
              </c:extLst>
            </c:dLbl>
            <c:dLbl>
              <c:idx val="3"/>
              <c:layout>
                <c:manualLayout>
                  <c:x val="0"/>
                  <c:y val="-0.31873479318734793"/>
                </c:manualLayout>
              </c:layout>
              <c:numFmt formatCode="#,##0.0;&quot;-&quot;#,##0.0" sourceLinked="0"/>
              <c:spPr>
                <a:noFill/>
                <a:ln>
                  <a:noFill/>
                </a:ln>
              </c:spPr>
              <c:txPr>
                <a:bodyPr wrap="none"/>
                <a:lstStyle/>
                <a:p>
                  <a:pPr>
                    <a:defRPr sz="600" kern="1200">
                      <a:solidFill>
                        <a:schemeClr val="tx1"/>
                      </a:solidFill>
                      <a:latin typeface="Montserrat"/>
                      <a:ea typeface="Montserrat"/>
                      <a:cs typeface="Montserrat"/>
                      <a:sym typeface="Montserrat"/>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4-1A95-4176-975D-E09A3A823124}"/>
                </c:ext>
              </c:extLst>
            </c:dLbl>
            <c:dLbl>
              <c:idx val="4"/>
              <c:layout>
                <c:manualLayout>
                  <c:x val="0"/>
                  <c:y val="-0.33333333333333331"/>
                </c:manualLayout>
              </c:layout>
              <c:numFmt formatCode="#,##0.0;&quot;-&quot;#,##0.0" sourceLinked="0"/>
              <c:spPr>
                <a:noFill/>
                <a:ln>
                  <a:noFill/>
                </a:ln>
              </c:spPr>
              <c:txPr>
                <a:bodyPr wrap="none"/>
                <a:lstStyle/>
                <a:p>
                  <a:pPr>
                    <a:defRPr sz="600" kern="1200">
                      <a:solidFill>
                        <a:schemeClr val="tx1"/>
                      </a:solidFill>
                      <a:latin typeface="Montserrat"/>
                      <a:ea typeface="Montserrat"/>
                      <a:cs typeface="Montserrat"/>
                      <a:sym typeface="Montserrat"/>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1A95-4176-975D-E09A3A823124}"/>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15:showLeaderLines val="0"/>
              </c:ext>
            </c:extLst>
          </c:dLbls>
          <c:val>
            <c:numRef>
              <c:f>Sheet1!$A$1:$E$1</c:f>
              <c:numCache>
                <c:formatCode>General</c:formatCode>
                <c:ptCount val="5"/>
                <c:pt idx="0">
                  <c:v>3.2</c:v>
                </c:pt>
                <c:pt idx="1">
                  <c:v>3.5</c:v>
                </c:pt>
                <c:pt idx="2">
                  <c:v>3.4</c:v>
                </c:pt>
                <c:pt idx="3">
                  <c:v>3.8</c:v>
                </c:pt>
                <c:pt idx="4">
                  <c:v>4.0999999999999996</c:v>
                </c:pt>
              </c:numCache>
            </c:numRef>
          </c:val>
          <c:extLst>
            <c:ext xmlns:c16="http://schemas.microsoft.com/office/drawing/2014/chart" uri="{C3380CC4-5D6E-409C-BE32-E72D297353CC}">
              <c16:uniqueId val="{00000005-1A95-4176-975D-E09A3A823124}"/>
            </c:ext>
          </c:extLst>
        </c:ser>
        <c:dLbls>
          <c:showLegendKey val="0"/>
          <c:showVal val="0"/>
          <c:showCatName val="0"/>
          <c:showSerName val="0"/>
          <c:showPercent val="0"/>
          <c:showBubbleSize val="0"/>
        </c:dLbls>
        <c:gapWidth val="80"/>
        <c:overlap val="100"/>
        <c:axId val="1758947792"/>
        <c:axId val="1"/>
      </c:barChart>
      <c:catAx>
        <c:axId val="1758947792"/>
        <c:scaling>
          <c:orientation val="minMax"/>
        </c:scaling>
        <c:delete val="0"/>
        <c:axPos val="b"/>
        <c:majorGridlines>
          <c:spPr>
            <a:ln>
              <a:noFill/>
            </a:ln>
          </c:spPr>
        </c:majorGridlines>
        <c:majorTickMark val="none"/>
        <c:minorTickMark val="none"/>
        <c:tickLblPos val="none"/>
        <c:spPr>
          <a:ln w="9525" cmpd="sng" algn="ctr">
            <a:solidFill>
              <a:schemeClr val="tx1"/>
            </a:solidFill>
            <a:prstDash val="solid"/>
          </a:ln>
        </c:spPr>
        <c:crossAx val="1"/>
        <c:crosses val="min"/>
        <c:auto val="0"/>
        <c:lblAlgn val="ctr"/>
        <c:lblOffset val="100"/>
        <c:noMultiLvlLbl val="0"/>
      </c:catAx>
      <c:valAx>
        <c:axId val="1"/>
        <c:scaling>
          <c:orientation val="minMax"/>
          <c:max val="4.0999999999999996"/>
          <c:min val="0"/>
        </c:scaling>
        <c:delete val="1"/>
        <c:axPos val="l"/>
        <c:numFmt formatCode="General" sourceLinked="1"/>
        <c:majorTickMark val="out"/>
        <c:minorTickMark val="none"/>
        <c:tickLblPos val="nextTo"/>
        <c:crossAx val="1758947792"/>
        <c:crosses val="min"/>
        <c:crossBetween val="between"/>
      </c:valAx>
    </c:plotArea>
    <c:plotVisOnly val="0"/>
    <c:dispBlanksAs val="gap"/>
    <c:showDLblsOverMax val="1"/>
  </c:chart>
  <c:externalData r:id="rId1">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2.6571282575370465E-2"/>
          <c:y val="0.33090024330900242"/>
          <c:w val="0.94685743484925911"/>
          <c:h val="0.44768856447688565"/>
        </c:manualLayout>
      </c:layout>
      <c:barChart>
        <c:barDir val="col"/>
        <c:grouping val="stacked"/>
        <c:varyColors val="0"/>
        <c:ser>
          <c:idx val="0"/>
          <c:order val="0"/>
          <c:spPr>
            <a:solidFill>
              <a:srgbClr val="B3B3B3"/>
            </a:solidFill>
            <a:ln w="9525" cmpd="sng" algn="ctr">
              <a:solidFill>
                <a:schemeClr val="bg1"/>
              </a:solidFill>
              <a:prstDash val="solid"/>
            </a:ln>
          </c:spPr>
          <c:invertIfNegative val="0"/>
          <c:dPt>
            <c:idx val="0"/>
            <c:invertIfNegative val="0"/>
            <c:bubble3D val="0"/>
            <c:spPr>
              <a:solidFill>
                <a:srgbClr val="58D0F7"/>
              </a:solidFill>
              <a:ln w="9525" cmpd="sng" algn="ctr">
                <a:solidFill>
                  <a:schemeClr val="bg1"/>
                </a:solidFill>
                <a:prstDash val="solid"/>
              </a:ln>
            </c:spPr>
            <c:extLst>
              <c:ext xmlns:c16="http://schemas.microsoft.com/office/drawing/2014/chart" uri="{C3380CC4-5D6E-409C-BE32-E72D297353CC}">
                <c16:uniqueId val="{00000000-B35C-4358-9788-522B8407FDA6}"/>
              </c:ext>
            </c:extLst>
          </c:dPt>
          <c:dPt>
            <c:idx val="4"/>
            <c:invertIfNegative val="0"/>
            <c:bubble3D val="0"/>
            <c:spPr>
              <a:solidFill>
                <a:srgbClr val="FD4D67"/>
              </a:solidFill>
              <a:ln>
                <a:noFill/>
              </a:ln>
            </c:spPr>
            <c:extLst>
              <c:ext xmlns:c16="http://schemas.microsoft.com/office/drawing/2014/chart" uri="{C3380CC4-5D6E-409C-BE32-E72D297353CC}">
                <c16:uniqueId val="{00000001-B35C-4358-9788-522B8407FDA6}"/>
              </c:ext>
            </c:extLst>
          </c:dPt>
          <c:dLbls>
            <c:dLbl>
              <c:idx val="0"/>
              <c:layout>
                <c:manualLayout>
                  <c:x val="0"/>
                  <c:y val="-0.33333333333333331"/>
                </c:manualLayout>
              </c:layout>
              <c:numFmt formatCode="#,##0.0;&quot;-&quot;#,##0.0" sourceLinked="0"/>
              <c:spPr>
                <a:noFill/>
                <a:ln>
                  <a:noFill/>
                </a:ln>
              </c:spPr>
              <c:txPr>
                <a:bodyPr wrap="none"/>
                <a:lstStyle/>
                <a:p>
                  <a:pPr>
                    <a:defRPr sz="600" kern="1200">
                      <a:solidFill>
                        <a:schemeClr val="tx1"/>
                      </a:solidFill>
                      <a:latin typeface="Montserrat"/>
                      <a:ea typeface="Montserrat"/>
                      <a:cs typeface="Montserrat"/>
                      <a:sym typeface="Montserrat"/>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0-B35C-4358-9788-522B8407FDA6}"/>
                </c:ext>
              </c:extLst>
            </c:dLbl>
            <c:dLbl>
              <c:idx val="1"/>
              <c:layout>
                <c:manualLayout>
                  <c:x val="0"/>
                  <c:y val="-0.31386861313868614"/>
                </c:manualLayout>
              </c:layout>
              <c:numFmt formatCode="#,##0.0;&quot;-&quot;#,##0.0" sourceLinked="0"/>
              <c:spPr>
                <a:noFill/>
                <a:ln>
                  <a:noFill/>
                </a:ln>
              </c:spPr>
              <c:txPr>
                <a:bodyPr wrap="none"/>
                <a:lstStyle/>
                <a:p>
                  <a:pPr>
                    <a:defRPr sz="600" kern="1200">
                      <a:solidFill>
                        <a:schemeClr val="tx1"/>
                      </a:solidFill>
                      <a:latin typeface="Montserrat"/>
                      <a:ea typeface="Montserrat"/>
                      <a:cs typeface="Montserrat"/>
                      <a:sym typeface="Montserrat"/>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2-B35C-4358-9788-522B8407FDA6}"/>
                </c:ext>
              </c:extLst>
            </c:dLbl>
            <c:dLbl>
              <c:idx val="2"/>
              <c:layout>
                <c:manualLayout>
                  <c:x val="0"/>
                  <c:y val="-0.32846715328467152"/>
                </c:manualLayout>
              </c:layout>
              <c:numFmt formatCode="#,##0.0;&quot;-&quot;#,##0.0" sourceLinked="0"/>
              <c:spPr>
                <a:noFill/>
                <a:ln>
                  <a:noFill/>
                </a:ln>
              </c:spPr>
              <c:txPr>
                <a:bodyPr wrap="none"/>
                <a:lstStyle/>
                <a:p>
                  <a:pPr>
                    <a:defRPr sz="600" kern="1200">
                      <a:solidFill>
                        <a:schemeClr val="tx1"/>
                      </a:solidFill>
                      <a:latin typeface="Montserrat"/>
                      <a:ea typeface="Montserrat"/>
                      <a:cs typeface="Montserrat"/>
                      <a:sym typeface="Montserrat"/>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B35C-4358-9788-522B8407FDA6}"/>
                </c:ext>
              </c:extLst>
            </c:dLbl>
            <c:dLbl>
              <c:idx val="3"/>
              <c:layout>
                <c:manualLayout>
                  <c:x val="0"/>
                  <c:y val="-0.30170316301703165"/>
                </c:manualLayout>
              </c:layout>
              <c:numFmt formatCode="#,##0.0;&quot;-&quot;#,##0.0" sourceLinked="0"/>
              <c:spPr>
                <a:noFill/>
                <a:ln>
                  <a:noFill/>
                </a:ln>
              </c:spPr>
              <c:txPr>
                <a:bodyPr wrap="none"/>
                <a:lstStyle/>
                <a:p>
                  <a:pPr>
                    <a:defRPr sz="600" kern="1200">
                      <a:solidFill>
                        <a:schemeClr val="tx1"/>
                      </a:solidFill>
                      <a:latin typeface="Montserrat"/>
                      <a:ea typeface="Montserrat"/>
                      <a:cs typeface="Montserrat"/>
                      <a:sym typeface="Montserrat"/>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4-B35C-4358-9788-522B8407FDA6}"/>
                </c:ext>
              </c:extLst>
            </c:dLbl>
            <c:dLbl>
              <c:idx val="4"/>
              <c:layout>
                <c:manualLayout>
                  <c:x val="0"/>
                  <c:y val="-0.26763990267639903"/>
                </c:manualLayout>
              </c:layout>
              <c:numFmt formatCode="#,##0.0;&quot;-&quot;#,##0.0" sourceLinked="0"/>
              <c:spPr>
                <a:noFill/>
                <a:ln>
                  <a:noFill/>
                </a:ln>
              </c:spPr>
              <c:txPr>
                <a:bodyPr wrap="none"/>
                <a:lstStyle/>
                <a:p>
                  <a:pPr>
                    <a:defRPr sz="600" kern="1200">
                      <a:solidFill>
                        <a:schemeClr val="tx1"/>
                      </a:solidFill>
                      <a:latin typeface="Montserrat"/>
                      <a:ea typeface="Montserrat"/>
                      <a:cs typeface="Montserrat"/>
                      <a:sym typeface="Montserrat"/>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B35C-4358-9788-522B8407FDA6}"/>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15:showLeaderLines val="0"/>
              </c:ext>
            </c:extLst>
          </c:dLbls>
          <c:val>
            <c:numRef>
              <c:f>Sheet1!$A$1:$E$1</c:f>
              <c:numCache>
                <c:formatCode>General</c:formatCode>
                <c:ptCount val="5"/>
                <c:pt idx="0">
                  <c:v>3.5</c:v>
                </c:pt>
                <c:pt idx="1">
                  <c:v>3.2</c:v>
                </c:pt>
                <c:pt idx="2">
                  <c:v>3.4</c:v>
                </c:pt>
                <c:pt idx="3">
                  <c:v>3</c:v>
                </c:pt>
                <c:pt idx="4">
                  <c:v>2.5</c:v>
                </c:pt>
              </c:numCache>
            </c:numRef>
          </c:val>
          <c:extLst>
            <c:ext xmlns:c16="http://schemas.microsoft.com/office/drawing/2014/chart" uri="{C3380CC4-5D6E-409C-BE32-E72D297353CC}">
              <c16:uniqueId val="{00000005-B35C-4358-9788-522B8407FDA6}"/>
            </c:ext>
          </c:extLst>
        </c:ser>
        <c:dLbls>
          <c:showLegendKey val="0"/>
          <c:showVal val="0"/>
          <c:showCatName val="0"/>
          <c:showSerName val="0"/>
          <c:showPercent val="0"/>
          <c:showBubbleSize val="0"/>
        </c:dLbls>
        <c:gapWidth val="80"/>
        <c:overlap val="100"/>
        <c:axId val="1758951632"/>
        <c:axId val="1"/>
      </c:barChart>
      <c:catAx>
        <c:axId val="1758951632"/>
        <c:scaling>
          <c:orientation val="minMax"/>
        </c:scaling>
        <c:delete val="0"/>
        <c:axPos val="b"/>
        <c:majorGridlines>
          <c:spPr>
            <a:ln>
              <a:noFill/>
            </a:ln>
          </c:spPr>
        </c:majorGridlines>
        <c:majorTickMark val="none"/>
        <c:minorTickMark val="none"/>
        <c:tickLblPos val="none"/>
        <c:spPr>
          <a:ln w="9525" cmpd="sng" algn="ctr">
            <a:solidFill>
              <a:schemeClr val="tx1"/>
            </a:solidFill>
            <a:prstDash val="solid"/>
          </a:ln>
        </c:spPr>
        <c:crossAx val="1"/>
        <c:crosses val="min"/>
        <c:auto val="0"/>
        <c:lblAlgn val="ctr"/>
        <c:lblOffset val="100"/>
        <c:noMultiLvlLbl val="0"/>
      </c:catAx>
      <c:valAx>
        <c:axId val="1"/>
        <c:scaling>
          <c:orientation val="minMax"/>
          <c:max val="3.5"/>
          <c:min val="0"/>
        </c:scaling>
        <c:delete val="1"/>
        <c:axPos val="l"/>
        <c:numFmt formatCode="General" sourceLinked="1"/>
        <c:majorTickMark val="out"/>
        <c:minorTickMark val="none"/>
        <c:tickLblPos val="nextTo"/>
        <c:crossAx val="1758951632"/>
        <c:crosses val="min"/>
        <c:crossBetween val="between"/>
      </c:valAx>
    </c:plotArea>
    <c:plotVisOnly val="0"/>
    <c:dispBlanksAs val="gap"/>
    <c:showDLblsOverMax val="1"/>
  </c:chart>
  <c:externalData r:id="rId1">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2.6571282575370465E-2"/>
          <c:y val="0.33090024330900242"/>
          <c:w val="0.94685743484925911"/>
          <c:h val="0.44768856447688565"/>
        </c:manualLayout>
      </c:layout>
      <c:barChart>
        <c:barDir val="col"/>
        <c:grouping val="stacked"/>
        <c:varyColors val="0"/>
        <c:ser>
          <c:idx val="0"/>
          <c:order val="0"/>
          <c:spPr>
            <a:solidFill>
              <a:srgbClr val="B3B3B3"/>
            </a:solidFill>
            <a:ln w="9525" cmpd="sng" algn="ctr">
              <a:solidFill>
                <a:schemeClr val="bg1"/>
              </a:solidFill>
              <a:prstDash val="solid"/>
            </a:ln>
          </c:spPr>
          <c:invertIfNegative val="0"/>
          <c:dPt>
            <c:idx val="2"/>
            <c:invertIfNegative val="0"/>
            <c:bubble3D val="0"/>
            <c:spPr>
              <a:solidFill>
                <a:schemeClr val="accent6"/>
              </a:solidFill>
              <a:ln w="9525" cmpd="sng" algn="ctr">
                <a:solidFill>
                  <a:schemeClr val="bg1"/>
                </a:solidFill>
                <a:prstDash val="solid"/>
              </a:ln>
            </c:spPr>
            <c:extLst>
              <c:ext xmlns:c16="http://schemas.microsoft.com/office/drawing/2014/chart" uri="{C3380CC4-5D6E-409C-BE32-E72D297353CC}">
                <c16:uniqueId val="{00000000-5CB5-437D-A740-D3FE65989206}"/>
              </c:ext>
            </c:extLst>
          </c:dPt>
          <c:dPt>
            <c:idx val="4"/>
            <c:invertIfNegative val="0"/>
            <c:bubble3D val="0"/>
            <c:spPr>
              <a:solidFill>
                <a:srgbClr val="FD4D67"/>
              </a:solidFill>
              <a:ln w="9525" cmpd="sng" algn="ctr">
                <a:solidFill>
                  <a:schemeClr val="bg1"/>
                </a:solidFill>
                <a:prstDash val="solid"/>
              </a:ln>
            </c:spPr>
            <c:extLst>
              <c:ext xmlns:c16="http://schemas.microsoft.com/office/drawing/2014/chart" uri="{C3380CC4-5D6E-409C-BE32-E72D297353CC}">
                <c16:uniqueId val="{00000001-5CB5-437D-A740-D3FE65989206}"/>
              </c:ext>
            </c:extLst>
          </c:dPt>
          <c:dLbls>
            <c:dLbl>
              <c:idx val="0"/>
              <c:layout>
                <c:manualLayout>
                  <c:x val="0"/>
                  <c:y val="-0.2944038929440389"/>
                </c:manualLayout>
              </c:layout>
              <c:numFmt formatCode="#,##0.0;&quot;-&quot;#,##0.0" sourceLinked="0"/>
              <c:spPr>
                <a:noFill/>
                <a:ln>
                  <a:noFill/>
                </a:ln>
              </c:spPr>
              <c:txPr>
                <a:bodyPr wrap="none"/>
                <a:lstStyle/>
                <a:p>
                  <a:pPr>
                    <a:defRPr sz="600" kern="1200">
                      <a:solidFill>
                        <a:schemeClr val="tx1"/>
                      </a:solidFill>
                      <a:latin typeface="Montserrat"/>
                      <a:ea typeface="Montserrat"/>
                      <a:cs typeface="Montserrat"/>
                      <a:sym typeface="Montserrat"/>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2-5CB5-437D-A740-D3FE65989206}"/>
                </c:ext>
              </c:extLst>
            </c:dLbl>
            <c:dLbl>
              <c:idx val="1"/>
              <c:layout>
                <c:manualLayout>
                  <c:x val="0"/>
                  <c:y val="-0.30900243309002434"/>
                </c:manualLayout>
              </c:layout>
              <c:numFmt formatCode="#,##0.0;&quot;-&quot;#,##0.0" sourceLinked="0"/>
              <c:spPr>
                <a:noFill/>
                <a:ln>
                  <a:noFill/>
                </a:ln>
              </c:spPr>
              <c:txPr>
                <a:bodyPr wrap="none"/>
                <a:lstStyle/>
                <a:p>
                  <a:pPr>
                    <a:defRPr sz="600" kern="1200">
                      <a:solidFill>
                        <a:schemeClr val="tx1"/>
                      </a:solidFill>
                      <a:latin typeface="Montserrat"/>
                      <a:ea typeface="Montserrat"/>
                      <a:cs typeface="Montserrat"/>
                      <a:sym typeface="Montserrat"/>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5CB5-437D-A740-D3FE65989206}"/>
                </c:ext>
              </c:extLst>
            </c:dLbl>
            <c:dLbl>
              <c:idx val="2"/>
              <c:layout>
                <c:manualLayout>
                  <c:x val="0"/>
                  <c:y val="-0.33333333333333331"/>
                </c:manualLayout>
              </c:layout>
              <c:numFmt formatCode="#,##0.0;&quot;-&quot;#,##0.0" sourceLinked="0"/>
              <c:spPr>
                <a:noFill/>
                <a:ln>
                  <a:noFill/>
                </a:ln>
              </c:spPr>
              <c:txPr>
                <a:bodyPr wrap="none"/>
                <a:lstStyle/>
                <a:p>
                  <a:pPr>
                    <a:defRPr sz="600" kern="1200">
                      <a:solidFill>
                        <a:schemeClr val="tx1"/>
                      </a:solidFill>
                      <a:latin typeface="Montserrat"/>
                      <a:ea typeface="Montserrat"/>
                      <a:cs typeface="Montserrat"/>
                      <a:sym typeface="Montserrat"/>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0-5CB5-437D-A740-D3FE65989206}"/>
                </c:ext>
              </c:extLst>
            </c:dLbl>
            <c:dLbl>
              <c:idx val="3"/>
              <c:layout>
                <c:manualLayout>
                  <c:x val="0"/>
                  <c:y val="-0.32116788321167883"/>
                </c:manualLayout>
              </c:layout>
              <c:numFmt formatCode="#,##0.0;&quot;-&quot;#,##0.0" sourceLinked="0"/>
              <c:spPr>
                <a:noFill/>
                <a:ln>
                  <a:noFill/>
                </a:ln>
              </c:spPr>
              <c:txPr>
                <a:bodyPr wrap="none"/>
                <a:lstStyle/>
                <a:p>
                  <a:pPr>
                    <a:defRPr sz="600" kern="1200">
                      <a:solidFill>
                        <a:schemeClr val="tx1"/>
                      </a:solidFill>
                      <a:latin typeface="Montserrat"/>
                      <a:ea typeface="Montserrat"/>
                      <a:cs typeface="Montserrat"/>
                      <a:sym typeface="Montserrat"/>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4-5CB5-437D-A740-D3FE65989206}"/>
                </c:ext>
              </c:extLst>
            </c:dLbl>
            <c:dLbl>
              <c:idx val="4"/>
              <c:layout>
                <c:manualLayout>
                  <c:x val="0"/>
                  <c:y val="-0.25304136253041365"/>
                </c:manualLayout>
              </c:layout>
              <c:numFmt formatCode="#,##0.0;&quot;-&quot;#,##0.0" sourceLinked="0"/>
              <c:spPr>
                <a:noFill/>
                <a:ln>
                  <a:noFill/>
                </a:ln>
              </c:spPr>
              <c:txPr>
                <a:bodyPr wrap="none"/>
                <a:lstStyle/>
                <a:p>
                  <a:pPr>
                    <a:defRPr sz="600" kern="1200">
                      <a:solidFill>
                        <a:schemeClr val="tx1"/>
                      </a:solidFill>
                      <a:latin typeface="Montserrat"/>
                      <a:ea typeface="Montserrat"/>
                      <a:cs typeface="Montserrat"/>
                      <a:sym typeface="Montserrat"/>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5CB5-437D-A740-D3FE65989206}"/>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15:showLeaderLines val="0"/>
              </c:ext>
            </c:extLst>
          </c:dLbls>
          <c:val>
            <c:numRef>
              <c:f>Sheet1!$A$1:$E$1</c:f>
              <c:numCache>
                <c:formatCode>General</c:formatCode>
                <c:ptCount val="5"/>
                <c:pt idx="0">
                  <c:v>3</c:v>
                </c:pt>
                <c:pt idx="1">
                  <c:v>3.2</c:v>
                </c:pt>
                <c:pt idx="2">
                  <c:v>3.6</c:v>
                </c:pt>
                <c:pt idx="3">
                  <c:v>3.4</c:v>
                </c:pt>
                <c:pt idx="4">
                  <c:v>2.2999999999999998</c:v>
                </c:pt>
              </c:numCache>
            </c:numRef>
          </c:val>
          <c:extLst>
            <c:ext xmlns:c16="http://schemas.microsoft.com/office/drawing/2014/chart" uri="{C3380CC4-5D6E-409C-BE32-E72D297353CC}">
              <c16:uniqueId val="{00000005-5CB5-437D-A740-D3FE65989206}"/>
            </c:ext>
          </c:extLst>
        </c:ser>
        <c:dLbls>
          <c:showLegendKey val="0"/>
          <c:showVal val="0"/>
          <c:showCatName val="0"/>
          <c:showSerName val="0"/>
          <c:showPercent val="0"/>
          <c:showBubbleSize val="0"/>
        </c:dLbls>
        <c:gapWidth val="80"/>
        <c:overlap val="100"/>
        <c:axId val="1290622352"/>
        <c:axId val="1"/>
      </c:barChart>
      <c:catAx>
        <c:axId val="1290622352"/>
        <c:scaling>
          <c:orientation val="minMax"/>
        </c:scaling>
        <c:delete val="0"/>
        <c:axPos val="b"/>
        <c:majorGridlines>
          <c:spPr>
            <a:ln>
              <a:noFill/>
            </a:ln>
          </c:spPr>
        </c:majorGridlines>
        <c:majorTickMark val="none"/>
        <c:minorTickMark val="none"/>
        <c:tickLblPos val="none"/>
        <c:spPr>
          <a:ln w="9525" cmpd="sng" algn="ctr">
            <a:solidFill>
              <a:schemeClr val="tx1"/>
            </a:solidFill>
            <a:prstDash val="solid"/>
          </a:ln>
        </c:spPr>
        <c:crossAx val="1"/>
        <c:crosses val="min"/>
        <c:auto val="0"/>
        <c:lblAlgn val="ctr"/>
        <c:lblOffset val="100"/>
        <c:noMultiLvlLbl val="0"/>
      </c:catAx>
      <c:valAx>
        <c:axId val="1"/>
        <c:scaling>
          <c:orientation val="minMax"/>
          <c:max val="3.6"/>
          <c:min val="0"/>
        </c:scaling>
        <c:delete val="1"/>
        <c:axPos val="l"/>
        <c:numFmt formatCode="General" sourceLinked="1"/>
        <c:majorTickMark val="out"/>
        <c:minorTickMark val="none"/>
        <c:tickLblPos val="nextTo"/>
        <c:crossAx val="1290622352"/>
        <c:crosses val="min"/>
        <c:crossBetween val="between"/>
      </c:valAx>
    </c:plotArea>
    <c:plotVisOnly val="0"/>
    <c:dispBlanksAs val="gap"/>
    <c:showDLblsOverMax val="1"/>
  </c:chart>
  <c:externalData r:id="rId1">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12941176470588237"/>
          <c:y val="3.968009843125192E-2"/>
          <c:w val="0.6333333333333333"/>
          <c:h val="0.92063980313749616"/>
        </c:manualLayout>
      </c:layout>
      <c:barChart>
        <c:barDir val="bar"/>
        <c:grouping val="stacked"/>
        <c:varyColors val="0"/>
        <c:ser>
          <c:idx val="0"/>
          <c:order val="0"/>
          <c:spPr>
            <a:solidFill>
              <a:schemeClr val="accent1"/>
            </a:solidFill>
            <a:ln w="9525" cmpd="sng" algn="ctr">
              <a:solidFill>
                <a:schemeClr val="bg1"/>
              </a:solidFill>
              <a:prstDash val="solid"/>
            </a:ln>
          </c:spPr>
          <c:invertIfNegative val="0"/>
          <c:dLbls>
            <c:dLbl>
              <c:idx val="0"/>
              <c:layout>
                <c:manualLayout>
                  <c:x val="0.39411764705882352"/>
                  <c:y val="0"/>
                </c:manualLayout>
              </c:layout>
              <c:numFmt formatCode="#,##0.0;&quot;-&quot;#,##0.0" sourceLinked="0"/>
              <c:spPr>
                <a:noFill/>
                <a:ln>
                  <a:noFill/>
                </a:ln>
              </c:spPr>
              <c:txPr>
                <a:bodyPr wrap="none"/>
                <a:lstStyle/>
                <a:p>
                  <a:pPr>
                    <a:defRPr sz="900" kern="1200">
                      <a:solidFill>
                        <a:schemeClr val="tx1"/>
                      </a:solidFill>
                      <a:latin typeface="Montserrat"/>
                      <a:ea typeface="Montserrat"/>
                      <a:cs typeface="Montserrat"/>
                      <a:sym typeface="Montserrat"/>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0-9036-4B67-9A14-0A7C8153143E}"/>
                </c:ext>
              </c:extLst>
            </c:dLbl>
            <c:dLbl>
              <c:idx val="1"/>
              <c:layout>
                <c:manualLayout>
                  <c:x val="0.37254901960784315"/>
                  <c:y val="0"/>
                </c:manualLayout>
              </c:layout>
              <c:numFmt formatCode="#,##0.0;&quot;-&quot;#,##0.0" sourceLinked="0"/>
              <c:spPr>
                <a:noFill/>
                <a:ln>
                  <a:noFill/>
                </a:ln>
              </c:spPr>
              <c:txPr>
                <a:bodyPr wrap="none"/>
                <a:lstStyle/>
                <a:p>
                  <a:pPr>
                    <a:defRPr sz="900" kern="1200">
                      <a:solidFill>
                        <a:schemeClr val="tx1"/>
                      </a:solidFill>
                      <a:latin typeface="Montserrat"/>
                      <a:ea typeface="Montserrat"/>
                      <a:cs typeface="Montserrat"/>
                      <a:sym typeface="Montserrat"/>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9036-4B67-9A14-0A7C8153143E}"/>
                </c:ext>
              </c:extLst>
            </c:dLbl>
            <c:dLbl>
              <c:idx val="2"/>
              <c:layout>
                <c:manualLayout>
                  <c:x val="0.35882352941176471"/>
                  <c:y val="0"/>
                </c:manualLayout>
              </c:layout>
              <c:numFmt formatCode="#,##0.0;&quot;-&quot;#,##0.0" sourceLinked="0"/>
              <c:spPr>
                <a:noFill/>
                <a:ln>
                  <a:noFill/>
                </a:ln>
              </c:spPr>
              <c:txPr>
                <a:bodyPr wrap="none"/>
                <a:lstStyle/>
                <a:p>
                  <a:pPr>
                    <a:defRPr sz="900" kern="1200">
                      <a:solidFill>
                        <a:schemeClr val="tx1"/>
                      </a:solidFill>
                      <a:latin typeface="Montserrat"/>
                      <a:ea typeface="Montserrat"/>
                      <a:cs typeface="Montserrat"/>
                      <a:sym typeface="Montserrat"/>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2-9036-4B67-9A14-0A7C8153143E}"/>
                </c:ext>
              </c:extLst>
            </c:dLbl>
            <c:dLbl>
              <c:idx val="3"/>
              <c:layout>
                <c:manualLayout>
                  <c:x val="0.35588235294117648"/>
                  <c:y val="0"/>
                </c:manualLayout>
              </c:layout>
              <c:numFmt formatCode="#,##0.0;&quot;-&quot;#,##0.0" sourceLinked="0"/>
              <c:spPr>
                <a:noFill/>
                <a:ln>
                  <a:noFill/>
                </a:ln>
              </c:spPr>
              <c:txPr>
                <a:bodyPr wrap="none"/>
                <a:lstStyle/>
                <a:p>
                  <a:pPr>
                    <a:defRPr sz="900" kern="1200">
                      <a:solidFill>
                        <a:schemeClr val="tx1"/>
                      </a:solidFill>
                      <a:latin typeface="Montserrat"/>
                      <a:ea typeface="Montserrat"/>
                      <a:cs typeface="Montserrat"/>
                      <a:sym typeface="Montserrat"/>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9036-4B67-9A14-0A7C8153143E}"/>
                </c:ext>
              </c:extLst>
            </c:dLbl>
            <c:dLbl>
              <c:idx val="4"/>
              <c:layout>
                <c:manualLayout>
                  <c:x val="0.3411764705882353"/>
                  <c:y val="0"/>
                </c:manualLayout>
              </c:layout>
              <c:numFmt formatCode="#,##0.0;&quot;-&quot;#,##0.0" sourceLinked="0"/>
              <c:spPr>
                <a:noFill/>
                <a:ln>
                  <a:noFill/>
                </a:ln>
              </c:spPr>
              <c:txPr>
                <a:bodyPr wrap="none"/>
                <a:lstStyle/>
                <a:p>
                  <a:pPr>
                    <a:defRPr sz="900" kern="1200">
                      <a:solidFill>
                        <a:schemeClr val="tx1"/>
                      </a:solidFill>
                      <a:latin typeface="Montserrat"/>
                      <a:ea typeface="Montserrat"/>
                      <a:cs typeface="Montserrat"/>
                      <a:sym typeface="Montserrat"/>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4-9036-4B67-9A14-0A7C8153143E}"/>
                </c:ext>
              </c:extLst>
            </c:dLbl>
            <c:dLbl>
              <c:idx val="5"/>
              <c:layout>
                <c:manualLayout>
                  <c:x val="0.3411764705882353"/>
                  <c:y val="0"/>
                </c:manualLayout>
              </c:layout>
              <c:numFmt formatCode="#,##0.0;&quot;-&quot;#,##0.0" sourceLinked="0"/>
              <c:spPr>
                <a:noFill/>
                <a:ln>
                  <a:noFill/>
                </a:ln>
              </c:spPr>
              <c:txPr>
                <a:bodyPr wrap="none"/>
                <a:lstStyle/>
                <a:p>
                  <a:pPr>
                    <a:defRPr sz="900" kern="1200">
                      <a:solidFill>
                        <a:schemeClr val="tx1"/>
                      </a:solidFill>
                      <a:latin typeface="Montserrat"/>
                      <a:ea typeface="Montserrat"/>
                      <a:cs typeface="Montserrat"/>
                      <a:sym typeface="Montserrat"/>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9036-4B67-9A14-0A7C8153143E}"/>
                </c:ext>
              </c:extLst>
            </c:dLbl>
            <c:dLbl>
              <c:idx val="6"/>
              <c:layout>
                <c:manualLayout>
                  <c:x val="0.3235294117647059"/>
                  <c:y val="0"/>
                </c:manualLayout>
              </c:layout>
              <c:numFmt formatCode="#,##0.0;&quot;-&quot;#,##0.0" sourceLinked="0"/>
              <c:spPr>
                <a:noFill/>
                <a:ln>
                  <a:noFill/>
                </a:ln>
              </c:spPr>
              <c:txPr>
                <a:bodyPr wrap="none"/>
                <a:lstStyle/>
                <a:p>
                  <a:pPr>
                    <a:defRPr sz="900" kern="1200">
                      <a:solidFill>
                        <a:schemeClr val="tx1"/>
                      </a:solidFill>
                      <a:latin typeface="Montserrat"/>
                      <a:ea typeface="Montserrat"/>
                      <a:cs typeface="Montserrat"/>
                      <a:sym typeface="Montserrat"/>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6-9036-4B67-9A14-0A7C8153143E}"/>
                </c:ext>
              </c:extLst>
            </c:dLbl>
            <c:dLbl>
              <c:idx val="7"/>
              <c:layout>
                <c:manualLayout>
                  <c:x val="0.28137254901960784"/>
                  <c:y val="0"/>
                </c:manualLayout>
              </c:layout>
              <c:numFmt formatCode="#,##0.0;&quot;-&quot;#,##0.0" sourceLinked="0"/>
              <c:spPr>
                <a:noFill/>
                <a:ln>
                  <a:noFill/>
                </a:ln>
              </c:spPr>
              <c:txPr>
                <a:bodyPr wrap="none"/>
                <a:lstStyle/>
                <a:p>
                  <a:pPr>
                    <a:defRPr sz="900" kern="1200">
                      <a:solidFill>
                        <a:schemeClr val="tx1"/>
                      </a:solidFill>
                      <a:latin typeface="Montserrat"/>
                      <a:ea typeface="Montserrat"/>
                      <a:cs typeface="Montserrat"/>
                      <a:sym typeface="Montserrat"/>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7-9036-4B67-9A14-0A7C8153143E}"/>
                </c:ext>
              </c:extLst>
            </c:dLbl>
            <c:dLbl>
              <c:idx val="8"/>
              <c:layout>
                <c:manualLayout>
                  <c:x val="0.27941176470588236"/>
                  <c:y val="0"/>
                </c:manualLayout>
              </c:layout>
              <c:numFmt formatCode="#,##0.0;&quot;-&quot;#,##0.0" sourceLinked="0"/>
              <c:spPr>
                <a:noFill/>
                <a:ln>
                  <a:noFill/>
                </a:ln>
              </c:spPr>
              <c:txPr>
                <a:bodyPr wrap="none"/>
                <a:lstStyle/>
                <a:p>
                  <a:pPr>
                    <a:defRPr sz="900" kern="1200">
                      <a:solidFill>
                        <a:schemeClr val="tx1"/>
                      </a:solidFill>
                      <a:latin typeface="Montserrat"/>
                      <a:ea typeface="Montserrat"/>
                      <a:cs typeface="Montserrat"/>
                      <a:sym typeface="Montserrat"/>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8-9036-4B67-9A14-0A7C8153143E}"/>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15:showLeaderLines val="0"/>
              </c:ext>
            </c:extLst>
          </c:dLbls>
          <c:val>
            <c:numRef>
              <c:f>Sheet1!$A$1:$I$1</c:f>
              <c:numCache>
                <c:formatCode>General</c:formatCode>
                <c:ptCount val="9"/>
                <c:pt idx="0">
                  <c:v>4.58</c:v>
                </c:pt>
                <c:pt idx="1">
                  <c:v>4.2799999999999994</c:v>
                </c:pt>
                <c:pt idx="2">
                  <c:v>4.04</c:v>
                </c:pt>
                <c:pt idx="3">
                  <c:v>4</c:v>
                </c:pt>
                <c:pt idx="4">
                  <c:v>3.84</c:v>
                </c:pt>
                <c:pt idx="5">
                  <c:v>3.84</c:v>
                </c:pt>
                <c:pt idx="6">
                  <c:v>3.6</c:v>
                </c:pt>
                <c:pt idx="7">
                  <c:v>3.12</c:v>
                </c:pt>
                <c:pt idx="8">
                  <c:v>3.1</c:v>
                </c:pt>
              </c:numCache>
            </c:numRef>
          </c:val>
          <c:extLst>
            <c:ext xmlns:c16="http://schemas.microsoft.com/office/drawing/2014/chart" uri="{C3380CC4-5D6E-409C-BE32-E72D297353CC}">
              <c16:uniqueId val="{00000009-9036-4B67-9A14-0A7C8153143E}"/>
            </c:ext>
          </c:extLst>
        </c:ser>
        <c:dLbls>
          <c:showLegendKey val="0"/>
          <c:showVal val="0"/>
          <c:showCatName val="0"/>
          <c:showSerName val="0"/>
          <c:showPercent val="0"/>
          <c:showBubbleSize val="0"/>
        </c:dLbls>
        <c:gapWidth val="80"/>
        <c:overlap val="100"/>
        <c:axId val="1181979327"/>
        <c:axId val="1"/>
      </c:barChart>
      <c:catAx>
        <c:axId val="1181979327"/>
        <c:scaling>
          <c:orientation val="maxMin"/>
        </c:scaling>
        <c:delete val="0"/>
        <c:axPos val="l"/>
        <c:majorGridlines>
          <c:spPr>
            <a:ln>
              <a:noFill/>
            </a:ln>
          </c:spPr>
        </c:majorGridlines>
        <c:majorTickMark val="none"/>
        <c:minorTickMark val="none"/>
        <c:tickLblPos val="none"/>
        <c:spPr>
          <a:ln w="9525" cmpd="sng" algn="ctr">
            <a:solidFill>
              <a:schemeClr val="tx1"/>
            </a:solidFill>
            <a:prstDash val="solid"/>
          </a:ln>
        </c:spPr>
        <c:crossAx val="1"/>
        <c:crosses val="min"/>
        <c:auto val="0"/>
        <c:lblAlgn val="ctr"/>
        <c:lblOffset val="100"/>
        <c:noMultiLvlLbl val="0"/>
      </c:catAx>
      <c:valAx>
        <c:axId val="1"/>
        <c:scaling>
          <c:orientation val="minMax"/>
          <c:max val="4.58"/>
          <c:min val="0"/>
        </c:scaling>
        <c:delete val="1"/>
        <c:axPos val="t"/>
        <c:numFmt formatCode="General" sourceLinked="1"/>
        <c:majorTickMark val="out"/>
        <c:minorTickMark val="none"/>
        <c:tickLblPos val="nextTo"/>
        <c:crossAx val="1181979327"/>
        <c:crosses val="min"/>
        <c:crossBetween val="between"/>
      </c:valAx>
    </c:plotArea>
    <c:plotVisOnly val="0"/>
    <c:dispBlanksAs val="gap"/>
    <c:showDLblsOverMax val="1"/>
  </c:chart>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1.3371046541527385E-2"/>
          <c:y val="2.5328787140769606E-2"/>
          <c:w val="0.97325790691694525"/>
          <c:h val="0.94934242571846084"/>
        </c:manualLayout>
      </c:layout>
      <c:barChart>
        <c:barDir val="col"/>
        <c:grouping val="stacked"/>
        <c:varyColors val="0"/>
        <c:ser>
          <c:idx val="0"/>
          <c:order val="0"/>
          <c:spPr>
            <a:solidFill>
              <a:schemeClr val="accent6"/>
            </a:solidFill>
            <a:ln w="9525" cmpd="sng" algn="ctr">
              <a:solidFill>
                <a:schemeClr val="bg1"/>
              </a:solidFill>
              <a:prstDash val="solid"/>
            </a:ln>
          </c:spPr>
          <c:invertIfNegative val="0"/>
          <c:val>
            <c:numRef>
              <c:f>Sheet1!$A$1:$K$1</c:f>
              <c:numCache>
                <c:formatCode>General</c:formatCode>
                <c:ptCount val="11"/>
                <c:pt idx="0">
                  <c:v>647.48352016270258</c:v>
                </c:pt>
                <c:pt idx="1">
                  <c:v>747.85921315135329</c:v>
                </c:pt>
                <c:pt idx="2">
                  <c:v>852.94614026482782</c:v>
                </c:pt>
                <c:pt idx="3">
                  <c:v>962.83704948405102</c:v>
                </c:pt>
                <c:pt idx="4">
                  <c:v>1077.627062961247</c:v>
                </c:pt>
                <c:pt idx="5">
                  <c:v>1197.4137499999999</c:v>
                </c:pt>
                <c:pt idx="6">
                  <c:v>1386.3867223832895</c:v>
                </c:pt>
                <c:pt idx="7">
                  <c:v>1583.135781659023</c:v>
                </c:pt>
                <c:pt idx="8">
                  <c:v>1787.7450792927114</c:v>
                </c:pt>
                <c:pt idx="9">
                  <c:v>2000.3004400667646</c:v>
                </c:pt>
                <c:pt idx="10">
                  <c:v>2220.8893808942394</c:v>
                </c:pt>
              </c:numCache>
            </c:numRef>
          </c:val>
          <c:extLst>
            <c:ext xmlns:c16="http://schemas.microsoft.com/office/drawing/2014/chart" uri="{C3380CC4-5D6E-409C-BE32-E72D297353CC}">
              <c16:uniqueId val="{00000000-2870-42E8-98B6-A1D25FC01880}"/>
            </c:ext>
          </c:extLst>
        </c:ser>
        <c:ser>
          <c:idx val="1"/>
          <c:order val="1"/>
          <c:spPr>
            <a:solidFill>
              <a:schemeClr val="accent2"/>
            </a:solidFill>
            <a:ln w="9525" cmpd="sng" algn="ctr">
              <a:solidFill>
                <a:schemeClr val="bg1"/>
              </a:solidFill>
              <a:prstDash val="solid"/>
            </a:ln>
          </c:spPr>
          <c:invertIfNegative val="0"/>
          <c:val>
            <c:numRef>
              <c:f>Sheet1!$A$2:$K$2</c:f>
              <c:numCache>
                <c:formatCode>General</c:formatCode>
                <c:ptCount val="11"/>
                <c:pt idx="0">
                  <c:v>1267.9710916303325</c:v>
                </c:pt>
                <c:pt idx="1">
                  <c:v>1380.6564069979577</c:v>
                </c:pt>
                <c:pt idx="2">
                  <c:v>1496.8609610229503</c:v>
                </c:pt>
                <c:pt idx="3">
                  <c:v>1616.5847537053105</c:v>
                </c:pt>
                <c:pt idx="4">
                  <c:v>1739.827785045037</c:v>
                </c:pt>
                <c:pt idx="5">
                  <c:v>1866.5900550421309</c:v>
                </c:pt>
                <c:pt idx="6">
                  <c:v>2326.0287397011166</c:v>
                </c:pt>
                <c:pt idx="7">
                  <c:v>2816.8689580827245</c:v>
                </c:pt>
                <c:pt idx="8">
                  <c:v>3340.3379853556135</c:v>
                </c:pt>
                <c:pt idx="9">
                  <c:v>3897.7011023886193</c:v>
                </c:pt>
                <c:pt idx="10">
                  <c:v>4490.2626330716694</c:v>
                </c:pt>
              </c:numCache>
            </c:numRef>
          </c:val>
          <c:extLst>
            <c:ext xmlns:c16="http://schemas.microsoft.com/office/drawing/2014/chart" uri="{C3380CC4-5D6E-409C-BE32-E72D297353CC}">
              <c16:uniqueId val="{00000001-2870-42E8-98B6-A1D25FC01880}"/>
            </c:ext>
          </c:extLst>
        </c:ser>
        <c:ser>
          <c:idx val="2"/>
          <c:order val="2"/>
          <c:spPr>
            <a:solidFill>
              <a:schemeClr val="accent3"/>
            </a:solidFill>
            <a:ln w="9525" cmpd="sng" algn="ctr">
              <a:solidFill>
                <a:schemeClr val="bg1"/>
              </a:solidFill>
              <a:prstDash val="solid"/>
            </a:ln>
          </c:spPr>
          <c:invertIfNegative val="0"/>
          <c:val>
            <c:numRef>
              <c:f>Sheet1!$A$3:$K$3</c:f>
              <c:numCache>
                <c:formatCode>General</c:formatCode>
                <c:ptCount val="11"/>
                <c:pt idx="0">
                  <c:v>1723.9308242116244</c:v>
                </c:pt>
                <c:pt idx="1">
                  <c:v>1994.4586378714166</c:v>
                </c:pt>
                <c:pt idx="2">
                  <c:v>2274.5559504562843</c:v>
                </c:pt>
                <c:pt idx="3">
                  <c:v>2564.2227619662299</c:v>
                </c:pt>
                <c:pt idx="4">
                  <c:v>2863.4590724012505</c:v>
                </c:pt>
                <c:pt idx="5">
                  <c:v>3172.2648817613481</c:v>
                </c:pt>
                <c:pt idx="6">
                  <c:v>4611.7744711506675</c:v>
                </c:pt>
                <c:pt idx="7">
                  <c:v>6154.6452822202555</c:v>
                </c:pt>
                <c:pt idx="8">
                  <c:v>7804.9614995443626</c:v>
                </c:pt>
                <c:pt idx="9">
                  <c:v>9566.9342740195061</c:v>
                </c:pt>
                <c:pt idx="10">
                  <c:v>11444.90519357222</c:v>
                </c:pt>
              </c:numCache>
            </c:numRef>
          </c:val>
          <c:extLst>
            <c:ext xmlns:c16="http://schemas.microsoft.com/office/drawing/2014/chart" uri="{C3380CC4-5D6E-409C-BE32-E72D297353CC}">
              <c16:uniqueId val="{00000002-2870-42E8-98B6-A1D25FC01880}"/>
            </c:ext>
          </c:extLst>
        </c:ser>
        <c:ser>
          <c:idx val="3"/>
          <c:order val="3"/>
          <c:spPr>
            <a:solidFill>
              <a:schemeClr val="accent4"/>
            </a:solidFill>
            <a:ln w="9525" cmpd="sng" algn="ctr">
              <a:solidFill>
                <a:schemeClr val="bg1"/>
              </a:solidFill>
              <a:prstDash val="solid"/>
            </a:ln>
          </c:spPr>
          <c:invertIfNegative val="0"/>
          <c:val>
            <c:numRef>
              <c:f>Sheet1!$A$4:$K$4</c:f>
              <c:numCache>
                <c:formatCode>General</c:formatCode>
                <c:ptCount val="11"/>
                <c:pt idx="0">
                  <c:v>2302.9495256918403</c:v>
                </c:pt>
                <c:pt idx="1">
                  <c:v>2444.9236166830315</c:v>
                </c:pt>
                <c:pt idx="2">
                  <c:v>2590.7327930560314</c:v>
                </c:pt>
                <c:pt idx="3">
                  <c:v>2740.3770548108405</c:v>
                </c:pt>
                <c:pt idx="4">
                  <c:v>2893.8564019474597</c:v>
                </c:pt>
                <c:pt idx="5">
                  <c:v>3051.1708344658882</c:v>
                </c:pt>
                <c:pt idx="6">
                  <c:v>3379.0132777232666</c:v>
                </c:pt>
                <c:pt idx="7">
                  <c:v>3725.9190632745267</c:v>
                </c:pt>
                <c:pt idx="8">
                  <c:v>4092.5939488802378</c:v>
                </c:pt>
                <c:pt idx="9">
                  <c:v>4479.7648857398399</c:v>
                </c:pt>
                <c:pt idx="10">
                  <c:v>4888.1805843112597</c:v>
                </c:pt>
              </c:numCache>
            </c:numRef>
          </c:val>
          <c:extLst>
            <c:ext xmlns:c16="http://schemas.microsoft.com/office/drawing/2014/chart" uri="{C3380CC4-5D6E-409C-BE32-E72D297353CC}">
              <c16:uniqueId val="{00000003-2870-42E8-98B6-A1D25FC01880}"/>
            </c:ext>
          </c:extLst>
        </c:ser>
        <c:ser>
          <c:idx val="4"/>
          <c:order val="4"/>
          <c:spPr>
            <a:solidFill>
              <a:schemeClr val="accent1"/>
            </a:solidFill>
            <a:ln w="9525" cmpd="sng" algn="ctr">
              <a:solidFill>
                <a:schemeClr val="bg1"/>
              </a:solidFill>
              <a:prstDash val="solid"/>
            </a:ln>
          </c:spPr>
          <c:invertIfNegative val="0"/>
          <c:val>
            <c:numRef>
              <c:f>Sheet1!$A$5:$K$5</c:f>
              <c:numCache>
                <c:formatCode>General</c:formatCode>
                <c:ptCount val="11"/>
                <c:pt idx="0">
                  <c:v>4080.3472513276765</c:v>
                </c:pt>
                <c:pt idx="1">
                  <c:v>4269.4165255577527</c:v>
                </c:pt>
                <c:pt idx="2">
                  <c:v>4462.7326579803603</c:v>
                </c:pt>
                <c:pt idx="3">
                  <c:v>4660.2956485955001</c:v>
                </c:pt>
                <c:pt idx="4">
                  <c:v>4862.1054974031686</c:v>
                </c:pt>
                <c:pt idx="5">
                  <c:v>5068.1622044033702</c:v>
                </c:pt>
                <c:pt idx="6">
                  <c:v>5332.2927966957886</c:v>
                </c:pt>
                <c:pt idx="7">
                  <c:v>5606.8919573694584</c:v>
                </c:pt>
                <c:pt idx="8">
                  <c:v>5892.2910652973151</c:v>
                </c:pt>
                <c:pt idx="9">
                  <c:v>6188.8306707027223</c:v>
                </c:pt>
                <c:pt idx="10">
                  <c:v>6496.8607282613011</c:v>
                </c:pt>
              </c:numCache>
            </c:numRef>
          </c:val>
          <c:extLst>
            <c:ext xmlns:c16="http://schemas.microsoft.com/office/drawing/2014/chart" uri="{C3380CC4-5D6E-409C-BE32-E72D297353CC}">
              <c16:uniqueId val="{00000004-2870-42E8-98B6-A1D25FC01880}"/>
            </c:ext>
          </c:extLst>
        </c:ser>
        <c:dLbls>
          <c:showLegendKey val="0"/>
          <c:showVal val="0"/>
          <c:showCatName val="0"/>
          <c:showSerName val="0"/>
          <c:showPercent val="0"/>
          <c:showBubbleSize val="0"/>
        </c:dLbls>
        <c:gapWidth val="80"/>
        <c:overlap val="100"/>
        <c:axId val="84202367"/>
        <c:axId val="1"/>
      </c:barChart>
      <c:catAx>
        <c:axId val="84202367"/>
        <c:scaling>
          <c:orientation val="minMax"/>
        </c:scaling>
        <c:delete val="0"/>
        <c:axPos val="b"/>
        <c:majorGridlines>
          <c:spPr>
            <a:ln>
              <a:noFill/>
            </a:ln>
          </c:spPr>
        </c:majorGridlines>
        <c:majorTickMark val="none"/>
        <c:minorTickMark val="none"/>
        <c:tickLblPos val="none"/>
        <c:spPr>
          <a:ln w="9525" cmpd="sng" algn="ctr">
            <a:solidFill>
              <a:schemeClr val="tx1"/>
            </a:solidFill>
            <a:prstDash val="solid"/>
          </a:ln>
        </c:spPr>
        <c:crossAx val="1"/>
        <c:crosses val="min"/>
        <c:auto val="0"/>
        <c:lblAlgn val="ctr"/>
        <c:lblOffset val="100"/>
        <c:noMultiLvlLbl val="0"/>
      </c:catAx>
      <c:valAx>
        <c:axId val="1"/>
        <c:scaling>
          <c:orientation val="minMax"/>
          <c:max val="29541.098520110689"/>
          <c:min val="0"/>
        </c:scaling>
        <c:delete val="1"/>
        <c:axPos val="l"/>
        <c:numFmt formatCode="General" sourceLinked="1"/>
        <c:majorTickMark val="out"/>
        <c:minorTickMark val="none"/>
        <c:tickLblPos val="nextTo"/>
        <c:crossAx val="84202367"/>
        <c:crosses val="min"/>
        <c:crossBetween val="between"/>
      </c:valAx>
    </c:plotArea>
    <c:plotVisOnly val="0"/>
    <c:dispBlanksAs val="gap"/>
    <c:showDLblsOverMax val="1"/>
  </c:chart>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1.3371046541527385E-2"/>
          <c:y val="2.5328787140769606E-2"/>
          <c:w val="0.97325790691694525"/>
          <c:h val="0.94934242571846084"/>
        </c:manualLayout>
      </c:layout>
      <c:barChart>
        <c:barDir val="col"/>
        <c:grouping val="stacked"/>
        <c:varyColors val="0"/>
        <c:ser>
          <c:idx val="0"/>
          <c:order val="0"/>
          <c:spPr>
            <a:solidFill>
              <a:schemeClr val="accent1"/>
            </a:solidFill>
            <a:ln w="9525" cmpd="sng" algn="ctr">
              <a:solidFill>
                <a:schemeClr val="bg1"/>
              </a:solidFill>
              <a:prstDash val="solid"/>
            </a:ln>
          </c:spPr>
          <c:invertIfNegative val="0"/>
          <c:val>
            <c:numRef>
              <c:f>Sheet1!$A$1:$K$1</c:f>
              <c:numCache>
                <c:formatCode>General</c:formatCode>
                <c:ptCount val="11"/>
                <c:pt idx="0">
                  <c:v>669.86944964210738</c:v>
                </c:pt>
                <c:pt idx="1">
                  <c:v>730.49846955190515</c:v>
                </c:pt>
                <c:pt idx="2">
                  <c:v>793.56841213541406</c:v>
                </c:pt>
                <c:pt idx="3">
                  <c:v>859.13083025383298</c:v>
                </c:pt>
                <c:pt idx="4">
                  <c:v>927.23940079006127</c:v>
                </c:pt>
                <c:pt idx="5">
                  <c:v>997.95</c:v>
                </c:pt>
                <c:pt idx="6">
                  <c:v>1189.3297431045644</c:v>
                </c:pt>
                <c:pt idx="7">
                  <c:v>1393.9004916322392</c:v>
                </c:pt>
                <c:pt idx="8">
                  <c:v>1612.2131227321847</c:v>
                </c:pt>
                <c:pt idx="9">
                  <c:v>1844.8369151766178</c:v>
                </c:pt>
                <c:pt idx="10">
                  <c:v>2092.3600913563673</c:v>
                </c:pt>
              </c:numCache>
            </c:numRef>
          </c:val>
          <c:extLst>
            <c:ext xmlns:c16="http://schemas.microsoft.com/office/drawing/2014/chart" uri="{C3380CC4-5D6E-409C-BE32-E72D297353CC}">
              <c16:uniqueId val="{00000000-63CC-4B1C-84FB-172F938D936B}"/>
            </c:ext>
          </c:extLst>
        </c:ser>
        <c:ser>
          <c:idx val="1"/>
          <c:order val="1"/>
          <c:spPr>
            <a:solidFill>
              <a:schemeClr val="accent2"/>
            </a:solidFill>
            <a:ln w="9525" cmpd="sng" algn="ctr">
              <a:solidFill>
                <a:schemeClr val="bg1"/>
              </a:solidFill>
              <a:prstDash val="solid"/>
            </a:ln>
          </c:spPr>
          <c:invertIfNegative val="0"/>
          <c:val>
            <c:numRef>
              <c:f>Sheet1!$A$2:$K$2</c:f>
              <c:numCache>
                <c:formatCode>General</c:formatCode>
                <c:ptCount val="11"/>
                <c:pt idx="0">
                  <c:v>3763.762896033857</c:v>
                </c:pt>
                <c:pt idx="1">
                  <c:v>4068.0743937636253</c:v>
                </c:pt>
                <c:pt idx="2">
                  <c:v>4382.1849323588185</c:v>
                </c:pt>
                <c:pt idx="3">
                  <c:v>4706.1326141586242</c:v>
                </c:pt>
                <c:pt idx="4">
                  <c:v>5039.9557736601619</c:v>
                </c:pt>
                <c:pt idx="5">
                  <c:v>5383.6929756727359</c:v>
                </c:pt>
                <c:pt idx="6">
                  <c:v>6229.3511448662339</c:v>
                </c:pt>
                <c:pt idx="7">
                  <c:v>7127.919416783674</c:v>
                </c:pt>
                <c:pt idx="8">
                  <c:v>8081.3674493307608</c:v>
                </c:pt>
                <c:pt idx="9">
                  <c:v>9091.7251205673838</c:v>
                </c:pt>
                <c:pt idx="10">
                  <c:v>10161.084171029064</c:v>
                </c:pt>
              </c:numCache>
            </c:numRef>
          </c:val>
          <c:extLst>
            <c:ext xmlns:c16="http://schemas.microsoft.com/office/drawing/2014/chart" uri="{C3380CC4-5D6E-409C-BE32-E72D297353CC}">
              <c16:uniqueId val="{00000001-63CC-4B1C-84FB-172F938D936B}"/>
            </c:ext>
          </c:extLst>
        </c:ser>
        <c:ser>
          <c:idx val="2"/>
          <c:order val="2"/>
          <c:spPr>
            <a:solidFill>
              <a:schemeClr val="accent3"/>
            </a:solidFill>
            <a:ln w="9525" cmpd="sng" algn="ctr">
              <a:solidFill>
                <a:schemeClr val="bg1"/>
              </a:solidFill>
              <a:prstDash val="solid"/>
            </a:ln>
          </c:spPr>
          <c:invertIfNegative val="0"/>
          <c:val>
            <c:numRef>
              <c:f>Sheet1!$A$3:$K$3</c:f>
              <c:numCache>
                <c:formatCode>General</c:formatCode>
                <c:ptCount val="11"/>
                <c:pt idx="0">
                  <c:v>2837.681195300881</c:v>
                </c:pt>
                <c:pt idx="1">
                  <c:v>3044.9148252315545</c:v>
                </c:pt>
                <c:pt idx="2">
                  <c:v>3258.1396502181142</c:v>
                </c:pt>
                <c:pt idx="3">
                  <c:v>3477.3525424587051</c:v>
                </c:pt>
                <c:pt idx="4">
                  <c:v>3702.5503706530353</c:v>
                </c:pt>
                <c:pt idx="5">
                  <c:v>3933.7299999999996</c:v>
                </c:pt>
                <c:pt idx="6">
                  <c:v>4630.5805857533178</c:v>
                </c:pt>
                <c:pt idx="7">
                  <c:v>5369.1216980613499</c:v>
                </c:pt>
                <c:pt idx="8">
                  <c:v>6150.7488966328528</c:v>
                </c:pt>
                <c:pt idx="9">
                  <c:v>6976.8973745527437</c:v>
                </c:pt>
                <c:pt idx="10">
                  <c:v>7849.0429196451823</c:v>
                </c:pt>
              </c:numCache>
            </c:numRef>
          </c:val>
          <c:extLst>
            <c:ext xmlns:c16="http://schemas.microsoft.com/office/drawing/2014/chart" uri="{C3380CC4-5D6E-409C-BE32-E72D297353CC}">
              <c16:uniqueId val="{00000002-63CC-4B1C-84FB-172F938D936B}"/>
            </c:ext>
          </c:extLst>
        </c:ser>
        <c:ser>
          <c:idx val="3"/>
          <c:order val="3"/>
          <c:spPr>
            <a:solidFill>
              <a:schemeClr val="accent4"/>
            </a:solidFill>
            <a:ln w="9525" cmpd="sng" algn="ctr">
              <a:solidFill>
                <a:schemeClr val="bg1"/>
              </a:solidFill>
              <a:prstDash val="solid"/>
            </a:ln>
          </c:spPr>
          <c:invertIfNegative val="0"/>
          <c:val>
            <c:numRef>
              <c:f>Sheet1!$A$4:$K$4</c:f>
              <c:numCache>
                <c:formatCode>General</c:formatCode>
                <c:ptCount val="11"/>
                <c:pt idx="0">
                  <c:v>355.14610784240813</c:v>
                </c:pt>
                <c:pt idx="1">
                  <c:v>388.66942242352798</c:v>
                </c:pt>
                <c:pt idx="2">
                  <c:v>423.29059295145089</c:v>
                </c:pt>
                <c:pt idx="3">
                  <c:v>459.01149886031635</c:v>
                </c:pt>
                <c:pt idx="4">
                  <c:v>495.8340127389838</c:v>
                </c:pt>
                <c:pt idx="5">
                  <c:v>533.76000000000022</c:v>
                </c:pt>
                <c:pt idx="6">
                  <c:v>648.39892347834575</c:v>
                </c:pt>
                <c:pt idx="7">
                  <c:v>770.93543190679884</c:v>
                </c:pt>
                <c:pt idx="8">
                  <c:v>901.69503887282735</c:v>
                </c:pt>
                <c:pt idx="9">
                  <c:v>1041.0142244960589</c:v>
                </c:pt>
                <c:pt idx="10">
                  <c:v>1189.2407637124234</c:v>
                </c:pt>
              </c:numCache>
            </c:numRef>
          </c:val>
          <c:extLst>
            <c:ext xmlns:c16="http://schemas.microsoft.com/office/drawing/2014/chart" uri="{C3380CC4-5D6E-409C-BE32-E72D297353CC}">
              <c16:uniqueId val="{00000003-63CC-4B1C-84FB-172F938D936B}"/>
            </c:ext>
          </c:extLst>
        </c:ser>
        <c:ser>
          <c:idx val="4"/>
          <c:order val="4"/>
          <c:spPr>
            <a:solidFill>
              <a:schemeClr val="accent5"/>
            </a:solidFill>
            <a:ln w="9525" cmpd="sng" algn="ctr">
              <a:solidFill>
                <a:schemeClr val="bg1"/>
              </a:solidFill>
              <a:prstDash val="solid"/>
            </a:ln>
          </c:spPr>
          <c:invertIfNegative val="0"/>
          <c:val>
            <c:numRef>
              <c:f>Sheet1!$A$5:$K$5</c:f>
              <c:numCache>
                <c:formatCode>General</c:formatCode>
                <c:ptCount val="11"/>
                <c:pt idx="0">
                  <c:v>2396.2225642049207</c:v>
                </c:pt>
                <c:pt idx="1">
                  <c:v>2605.1572892908971</c:v>
                </c:pt>
                <c:pt idx="2">
                  <c:v>2820.644915116658</c:v>
                </c:pt>
                <c:pt idx="3">
                  <c:v>3042.6897828304536</c:v>
                </c:pt>
                <c:pt idx="4">
                  <c:v>3271.2962619159207</c:v>
                </c:pt>
                <c:pt idx="5">
                  <c:v>3506.46875</c:v>
                </c:pt>
                <c:pt idx="6">
                  <c:v>4337.8356104516661</c:v>
                </c:pt>
                <c:pt idx="7">
                  <c:v>5225.5840042219261</c:v>
                </c:pt>
                <c:pt idx="8">
                  <c:v>6171.9050708016148</c:v>
                </c:pt>
                <c:pt idx="9">
                  <c:v>7179.0577381246476</c:v>
                </c:pt>
                <c:pt idx="10">
                  <c:v>8249.3705743676546</c:v>
                </c:pt>
              </c:numCache>
            </c:numRef>
          </c:val>
          <c:extLst>
            <c:ext xmlns:c16="http://schemas.microsoft.com/office/drawing/2014/chart" uri="{C3380CC4-5D6E-409C-BE32-E72D297353CC}">
              <c16:uniqueId val="{00000004-63CC-4B1C-84FB-172F938D936B}"/>
            </c:ext>
          </c:extLst>
        </c:ser>
        <c:dLbls>
          <c:showLegendKey val="0"/>
          <c:showVal val="0"/>
          <c:showCatName val="0"/>
          <c:showSerName val="0"/>
          <c:showPercent val="0"/>
          <c:showBubbleSize val="0"/>
        </c:dLbls>
        <c:gapWidth val="80"/>
        <c:overlap val="100"/>
        <c:axId val="1793936607"/>
        <c:axId val="1"/>
      </c:barChart>
      <c:catAx>
        <c:axId val="1793936607"/>
        <c:scaling>
          <c:orientation val="minMax"/>
        </c:scaling>
        <c:delete val="0"/>
        <c:axPos val="b"/>
        <c:majorGridlines>
          <c:spPr>
            <a:ln>
              <a:noFill/>
            </a:ln>
          </c:spPr>
        </c:majorGridlines>
        <c:majorTickMark val="none"/>
        <c:minorTickMark val="none"/>
        <c:tickLblPos val="none"/>
        <c:spPr>
          <a:ln w="9525" cmpd="sng" algn="ctr">
            <a:solidFill>
              <a:schemeClr val="tx1"/>
            </a:solidFill>
            <a:prstDash val="solid"/>
          </a:ln>
        </c:spPr>
        <c:crossAx val="1"/>
        <c:crosses val="min"/>
        <c:auto val="0"/>
        <c:lblAlgn val="ctr"/>
        <c:lblOffset val="100"/>
        <c:noMultiLvlLbl val="0"/>
      </c:catAx>
      <c:valAx>
        <c:axId val="1"/>
        <c:scaling>
          <c:orientation val="minMax"/>
          <c:max val="29541.098520110692"/>
          <c:min val="0"/>
        </c:scaling>
        <c:delete val="1"/>
        <c:axPos val="l"/>
        <c:numFmt formatCode="General" sourceLinked="1"/>
        <c:majorTickMark val="out"/>
        <c:minorTickMark val="none"/>
        <c:tickLblPos val="nextTo"/>
        <c:crossAx val="1793936607"/>
        <c:crosses val="min"/>
        <c:crossBetween val="between"/>
      </c:valAx>
    </c:plotArea>
    <c:plotVisOnly val="0"/>
    <c:dispBlanksAs val="gap"/>
    <c:showDLblsOverMax val="1"/>
  </c:chart>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2.6571282575370465E-2"/>
          <c:y val="0.33090024330900242"/>
          <c:w val="0.94685743484925911"/>
          <c:h val="0.44768856447688565"/>
        </c:manualLayout>
      </c:layout>
      <c:barChart>
        <c:barDir val="col"/>
        <c:grouping val="stacked"/>
        <c:varyColors val="0"/>
        <c:ser>
          <c:idx val="0"/>
          <c:order val="0"/>
          <c:spPr>
            <a:solidFill>
              <a:srgbClr val="B3B3B3"/>
            </a:solidFill>
            <a:ln w="9525" cmpd="sng" algn="ctr">
              <a:solidFill>
                <a:schemeClr val="bg1"/>
              </a:solidFill>
              <a:prstDash val="solid"/>
            </a:ln>
          </c:spPr>
          <c:invertIfNegative val="0"/>
          <c:dPt>
            <c:idx val="0"/>
            <c:invertIfNegative val="0"/>
            <c:bubble3D val="0"/>
            <c:spPr>
              <a:solidFill>
                <a:srgbClr val="FD4D67"/>
              </a:solidFill>
              <a:ln w="9525" cmpd="sng" algn="ctr">
                <a:solidFill>
                  <a:schemeClr val="bg1"/>
                </a:solidFill>
                <a:prstDash val="solid"/>
              </a:ln>
            </c:spPr>
            <c:extLst>
              <c:ext xmlns:c16="http://schemas.microsoft.com/office/drawing/2014/chart" uri="{C3380CC4-5D6E-409C-BE32-E72D297353CC}">
                <c16:uniqueId val="{00000000-64F6-4FAF-81DC-CE01D9B85099}"/>
              </c:ext>
            </c:extLst>
          </c:dPt>
          <c:dPt>
            <c:idx val="4"/>
            <c:invertIfNegative val="0"/>
            <c:bubble3D val="0"/>
            <c:spPr>
              <a:solidFill>
                <a:schemeClr val="accent6"/>
              </a:solidFill>
              <a:ln w="9525" cmpd="sng" algn="ctr">
                <a:solidFill>
                  <a:schemeClr val="bg1"/>
                </a:solidFill>
                <a:prstDash val="solid"/>
              </a:ln>
            </c:spPr>
            <c:extLst>
              <c:ext xmlns:c16="http://schemas.microsoft.com/office/drawing/2014/chart" uri="{C3380CC4-5D6E-409C-BE32-E72D297353CC}">
                <c16:uniqueId val="{00000001-64F6-4FAF-81DC-CE01D9B85099}"/>
              </c:ext>
            </c:extLst>
          </c:dPt>
          <c:dLbls>
            <c:dLbl>
              <c:idx val="0"/>
              <c:layout>
                <c:manualLayout>
                  <c:x val="0"/>
                  <c:y val="-0.30170316301703165"/>
                </c:manualLayout>
              </c:layout>
              <c:numFmt formatCode="#,##0.0;&quot;-&quot;#,##0.0" sourceLinked="0"/>
              <c:spPr>
                <a:noFill/>
                <a:ln>
                  <a:noFill/>
                </a:ln>
              </c:spPr>
              <c:txPr>
                <a:bodyPr wrap="none"/>
                <a:lstStyle/>
                <a:p>
                  <a:pPr>
                    <a:defRPr sz="600" kern="1200">
                      <a:solidFill>
                        <a:schemeClr val="tx1"/>
                      </a:solidFill>
                      <a:latin typeface="Montserrat"/>
                      <a:ea typeface="Montserrat"/>
                      <a:cs typeface="Montserrat"/>
                      <a:sym typeface="Montserrat"/>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0-64F6-4FAF-81DC-CE01D9B85099}"/>
                </c:ext>
              </c:extLst>
            </c:dLbl>
            <c:dLbl>
              <c:idx val="1"/>
              <c:layout>
                <c:manualLayout>
                  <c:x val="0"/>
                  <c:y val="-0.31630170316301703"/>
                </c:manualLayout>
              </c:layout>
              <c:numFmt formatCode="#,##0.0;&quot;-&quot;#,##0.0" sourceLinked="0"/>
              <c:spPr>
                <a:noFill/>
                <a:ln>
                  <a:noFill/>
                </a:ln>
              </c:spPr>
              <c:txPr>
                <a:bodyPr wrap="none"/>
                <a:lstStyle/>
                <a:p>
                  <a:pPr>
                    <a:defRPr sz="600" kern="1200">
                      <a:solidFill>
                        <a:schemeClr val="tx1"/>
                      </a:solidFill>
                      <a:latin typeface="Montserrat"/>
                      <a:ea typeface="Montserrat"/>
                      <a:cs typeface="Montserrat"/>
                      <a:sym typeface="Montserrat"/>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2-64F6-4FAF-81DC-CE01D9B85099}"/>
                </c:ext>
              </c:extLst>
            </c:dLbl>
            <c:dLbl>
              <c:idx val="2"/>
              <c:layout>
                <c:manualLayout>
                  <c:x val="0"/>
                  <c:y val="-0.32116788321167883"/>
                </c:manualLayout>
              </c:layout>
              <c:numFmt formatCode="#,##0.0;&quot;-&quot;#,##0.0" sourceLinked="0"/>
              <c:spPr>
                <a:noFill/>
                <a:ln>
                  <a:noFill/>
                </a:ln>
              </c:spPr>
              <c:txPr>
                <a:bodyPr wrap="none"/>
                <a:lstStyle/>
                <a:p>
                  <a:pPr>
                    <a:defRPr sz="600" kern="1200">
                      <a:solidFill>
                        <a:schemeClr val="tx1"/>
                      </a:solidFill>
                      <a:latin typeface="Montserrat"/>
                      <a:ea typeface="Montserrat"/>
                      <a:cs typeface="Montserrat"/>
                      <a:sym typeface="Montserrat"/>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64F6-4FAF-81DC-CE01D9B85099}"/>
                </c:ext>
              </c:extLst>
            </c:dLbl>
            <c:dLbl>
              <c:idx val="3"/>
              <c:layout>
                <c:manualLayout>
                  <c:x val="0"/>
                  <c:y val="-0.32360097323600973"/>
                </c:manualLayout>
              </c:layout>
              <c:numFmt formatCode="#,##0.0;&quot;-&quot;#,##0.0" sourceLinked="0"/>
              <c:spPr>
                <a:noFill/>
                <a:ln>
                  <a:noFill/>
                </a:ln>
              </c:spPr>
              <c:txPr>
                <a:bodyPr wrap="none"/>
                <a:lstStyle/>
                <a:p>
                  <a:pPr>
                    <a:defRPr sz="600" kern="1200">
                      <a:solidFill>
                        <a:schemeClr val="tx1"/>
                      </a:solidFill>
                      <a:latin typeface="Montserrat"/>
                      <a:ea typeface="Montserrat"/>
                      <a:cs typeface="Montserrat"/>
                      <a:sym typeface="Montserrat"/>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4-64F6-4FAF-81DC-CE01D9B85099}"/>
                </c:ext>
              </c:extLst>
            </c:dLbl>
            <c:dLbl>
              <c:idx val="4"/>
              <c:layout>
                <c:manualLayout>
                  <c:x val="0"/>
                  <c:y val="-0.33333333333333331"/>
                </c:manualLayout>
              </c:layout>
              <c:numFmt formatCode="#,##0.0;&quot;-&quot;#,##0.0" sourceLinked="0"/>
              <c:spPr>
                <a:noFill/>
                <a:ln>
                  <a:noFill/>
                </a:ln>
              </c:spPr>
              <c:txPr>
                <a:bodyPr wrap="none"/>
                <a:lstStyle/>
                <a:p>
                  <a:pPr>
                    <a:defRPr sz="600" kern="1200">
                      <a:solidFill>
                        <a:schemeClr val="tx1"/>
                      </a:solidFill>
                      <a:latin typeface="Montserrat"/>
                      <a:ea typeface="Montserrat"/>
                      <a:cs typeface="Montserrat"/>
                      <a:sym typeface="Montserrat"/>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64F6-4FAF-81DC-CE01D9B85099}"/>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15:showLeaderLines val="0"/>
              </c:ext>
            </c:extLst>
          </c:dLbls>
          <c:val>
            <c:numRef>
              <c:f>Sheet1!$A$1:$E$1</c:f>
              <c:numCache>
                <c:formatCode>General</c:formatCode>
                <c:ptCount val="5"/>
                <c:pt idx="0">
                  <c:v>4.2</c:v>
                </c:pt>
                <c:pt idx="1">
                  <c:v>4.5</c:v>
                </c:pt>
                <c:pt idx="2">
                  <c:v>4.5999999999999996</c:v>
                </c:pt>
                <c:pt idx="3">
                  <c:v>4.7</c:v>
                </c:pt>
                <c:pt idx="4">
                  <c:v>4.9000000000000004</c:v>
                </c:pt>
              </c:numCache>
            </c:numRef>
          </c:val>
          <c:extLst>
            <c:ext xmlns:c16="http://schemas.microsoft.com/office/drawing/2014/chart" uri="{C3380CC4-5D6E-409C-BE32-E72D297353CC}">
              <c16:uniqueId val="{00000005-64F6-4FAF-81DC-CE01D9B85099}"/>
            </c:ext>
          </c:extLst>
        </c:ser>
        <c:dLbls>
          <c:showLegendKey val="0"/>
          <c:showVal val="0"/>
          <c:showCatName val="0"/>
          <c:showSerName val="0"/>
          <c:showPercent val="0"/>
          <c:showBubbleSize val="0"/>
        </c:dLbls>
        <c:gapWidth val="80"/>
        <c:overlap val="100"/>
        <c:axId val="1303649599"/>
        <c:axId val="1"/>
      </c:barChart>
      <c:catAx>
        <c:axId val="1303649599"/>
        <c:scaling>
          <c:orientation val="minMax"/>
        </c:scaling>
        <c:delete val="0"/>
        <c:axPos val="b"/>
        <c:majorGridlines>
          <c:spPr>
            <a:ln>
              <a:noFill/>
            </a:ln>
          </c:spPr>
        </c:majorGridlines>
        <c:majorTickMark val="none"/>
        <c:minorTickMark val="none"/>
        <c:tickLblPos val="none"/>
        <c:spPr>
          <a:ln w="9525" cmpd="sng" algn="ctr">
            <a:solidFill>
              <a:schemeClr val="tx1"/>
            </a:solidFill>
            <a:prstDash val="solid"/>
          </a:ln>
        </c:spPr>
        <c:crossAx val="1"/>
        <c:crosses val="min"/>
        <c:auto val="0"/>
        <c:lblAlgn val="ctr"/>
        <c:lblOffset val="100"/>
        <c:noMultiLvlLbl val="0"/>
      </c:catAx>
      <c:valAx>
        <c:axId val="1"/>
        <c:scaling>
          <c:orientation val="minMax"/>
          <c:max val="4.9000000000000004"/>
          <c:min val="0"/>
        </c:scaling>
        <c:delete val="1"/>
        <c:axPos val="l"/>
        <c:numFmt formatCode="General" sourceLinked="1"/>
        <c:majorTickMark val="out"/>
        <c:minorTickMark val="none"/>
        <c:tickLblPos val="nextTo"/>
        <c:crossAx val="1303649599"/>
        <c:crosses val="min"/>
        <c:crossBetween val="between"/>
      </c:valAx>
    </c:plotArea>
    <c:plotVisOnly val="0"/>
    <c:dispBlanksAs val="gap"/>
    <c:showDLblsOverMax val="1"/>
  </c:chart>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2.6571282575370465E-2"/>
          <c:y val="0.33090024330900242"/>
          <c:w val="0.94685743484925911"/>
          <c:h val="0.44768856447688565"/>
        </c:manualLayout>
      </c:layout>
      <c:barChart>
        <c:barDir val="col"/>
        <c:grouping val="stacked"/>
        <c:varyColors val="0"/>
        <c:ser>
          <c:idx val="0"/>
          <c:order val="0"/>
          <c:spPr>
            <a:solidFill>
              <a:srgbClr val="B3B3B3"/>
            </a:solidFill>
            <a:ln w="9525" cmpd="sng" algn="ctr">
              <a:solidFill>
                <a:schemeClr val="bg1"/>
              </a:solidFill>
              <a:prstDash val="solid"/>
            </a:ln>
          </c:spPr>
          <c:invertIfNegative val="0"/>
          <c:dPt>
            <c:idx val="0"/>
            <c:invertIfNegative val="0"/>
            <c:bubble3D val="0"/>
            <c:spPr>
              <a:solidFill>
                <a:srgbClr val="58D0F7"/>
              </a:solidFill>
              <a:ln w="9525" cmpd="sng" algn="ctr">
                <a:solidFill>
                  <a:schemeClr val="bg1"/>
                </a:solidFill>
                <a:prstDash val="solid"/>
              </a:ln>
            </c:spPr>
            <c:extLst>
              <c:ext xmlns:c16="http://schemas.microsoft.com/office/drawing/2014/chart" uri="{C3380CC4-5D6E-409C-BE32-E72D297353CC}">
                <c16:uniqueId val="{00000000-8406-4C60-AFC3-E1FDDF400F5A}"/>
              </c:ext>
            </c:extLst>
          </c:dPt>
          <c:dPt>
            <c:idx val="1"/>
            <c:invertIfNegative val="0"/>
            <c:bubble3D val="0"/>
            <c:spPr>
              <a:solidFill>
                <a:schemeClr val="accent6"/>
              </a:solidFill>
              <a:ln w="9525" cmpd="sng" algn="ctr">
                <a:solidFill>
                  <a:schemeClr val="bg1"/>
                </a:solidFill>
                <a:prstDash val="solid"/>
              </a:ln>
            </c:spPr>
            <c:extLst>
              <c:ext xmlns:c16="http://schemas.microsoft.com/office/drawing/2014/chart" uri="{C3380CC4-5D6E-409C-BE32-E72D297353CC}">
                <c16:uniqueId val="{00000001-8406-4C60-AFC3-E1FDDF400F5A}"/>
              </c:ext>
            </c:extLst>
          </c:dPt>
          <c:dPt>
            <c:idx val="4"/>
            <c:invertIfNegative val="0"/>
            <c:bubble3D val="0"/>
            <c:spPr>
              <a:solidFill>
                <a:srgbClr val="FD4D67"/>
              </a:solidFill>
              <a:ln w="9525" cmpd="sng" algn="ctr">
                <a:solidFill>
                  <a:schemeClr val="bg1"/>
                </a:solidFill>
                <a:prstDash val="solid"/>
              </a:ln>
            </c:spPr>
            <c:extLst>
              <c:ext xmlns:c16="http://schemas.microsoft.com/office/drawing/2014/chart" uri="{C3380CC4-5D6E-409C-BE32-E72D297353CC}">
                <c16:uniqueId val="{00000002-8406-4C60-AFC3-E1FDDF400F5A}"/>
              </c:ext>
            </c:extLst>
          </c:dPt>
          <c:dLbls>
            <c:dLbl>
              <c:idx val="0"/>
              <c:layout>
                <c:manualLayout>
                  <c:x val="0"/>
                  <c:y val="-0.33333333333333331"/>
                </c:manualLayout>
              </c:layout>
              <c:numFmt formatCode="#,##0.0;&quot;-&quot;#,##0.0" sourceLinked="0"/>
              <c:spPr>
                <a:noFill/>
                <a:ln>
                  <a:noFill/>
                </a:ln>
              </c:spPr>
              <c:txPr>
                <a:bodyPr wrap="none"/>
                <a:lstStyle/>
                <a:p>
                  <a:pPr>
                    <a:defRPr sz="600" kern="1200">
                      <a:solidFill>
                        <a:schemeClr val="tx1"/>
                      </a:solidFill>
                      <a:latin typeface="Montserrat"/>
                      <a:ea typeface="Montserrat"/>
                      <a:cs typeface="Montserrat"/>
                      <a:sym typeface="Montserrat"/>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0-8406-4C60-AFC3-E1FDDF400F5A}"/>
                </c:ext>
              </c:extLst>
            </c:dLbl>
            <c:dLbl>
              <c:idx val="1"/>
              <c:layout>
                <c:manualLayout>
                  <c:x val="0"/>
                  <c:y val="-0.33333333333333331"/>
                </c:manualLayout>
              </c:layout>
              <c:numFmt formatCode="#,##0.0;&quot;-&quot;#,##0.0" sourceLinked="0"/>
              <c:spPr>
                <a:noFill/>
                <a:ln>
                  <a:noFill/>
                </a:ln>
              </c:spPr>
              <c:txPr>
                <a:bodyPr wrap="none"/>
                <a:lstStyle/>
                <a:p>
                  <a:pPr>
                    <a:defRPr sz="600" kern="1200">
                      <a:solidFill>
                        <a:schemeClr val="tx1"/>
                      </a:solidFill>
                      <a:latin typeface="Montserrat"/>
                      <a:ea typeface="Montserrat"/>
                      <a:cs typeface="Montserrat"/>
                      <a:sym typeface="Montserrat"/>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8406-4C60-AFC3-E1FDDF400F5A}"/>
                </c:ext>
              </c:extLst>
            </c:dLbl>
            <c:dLbl>
              <c:idx val="2"/>
              <c:layout>
                <c:manualLayout>
                  <c:x val="0"/>
                  <c:y val="-0.31873479318734793"/>
                </c:manualLayout>
              </c:layout>
              <c:numFmt formatCode="#,##0.0;&quot;-&quot;#,##0.0" sourceLinked="0"/>
              <c:spPr>
                <a:noFill/>
                <a:ln>
                  <a:noFill/>
                </a:ln>
              </c:spPr>
              <c:txPr>
                <a:bodyPr wrap="none"/>
                <a:lstStyle/>
                <a:p>
                  <a:pPr>
                    <a:defRPr sz="600" kern="1200">
                      <a:solidFill>
                        <a:schemeClr val="tx1"/>
                      </a:solidFill>
                      <a:latin typeface="Montserrat"/>
                      <a:ea typeface="Montserrat"/>
                      <a:cs typeface="Montserrat"/>
                      <a:sym typeface="Montserrat"/>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8406-4C60-AFC3-E1FDDF400F5A}"/>
                </c:ext>
              </c:extLst>
            </c:dLbl>
            <c:dLbl>
              <c:idx val="3"/>
              <c:layout>
                <c:manualLayout>
                  <c:x val="0"/>
                  <c:y val="-0.31873479318734793"/>
                </c:manualLayout>
              </c:layout>
              <c:numFmt formatCode="#,##0.0;&quot;-&quot;#,##0.0" sourceLinked="0"/>
              <c:spPr>
                <a:noFill/>
                <a:ln>
                  <a:noFill/>
                </a:ln>
              </c:spPr>
              <c:txPr>
                <a:bodyPr wrap="none"/>
                <a:lstStyle/>
                <a:p>
                  <a:pPr>
                    <a:defRPr sz="600" kern="1200">
                      <a:solidFill>
                        <a:schemeClr val="tx1"/>
                      </a:solidFill>
                      <a:latin typeface="Montserrat"/>
                      <a:ea typeface="Montserrat"/>
                      <a:cs typeface="Montserrat"/>
                      <a:sym typeface="Montserrat"/>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4-8406-4C60-AFC3-E1FDDF400F5A}"/>
                </c:ext>
              </c:extLst>
            </c:dLbl>
            <c:dLbl>
              <c:idx val="4"/>
              <c:layout>
                <c:manualLayout>
                  <c:x val="0"/>
                  <c:y val="-0.30900243309002434"/>
                </c:manualLayout>
              </c:layout>
              <c:numFmt formatCode="#,##0.0;&quot;-&quot;#,##0.0" sourceLinked="0"/>
              <c:spPr>
                <a:noFill/>
                <a:ln>
                  <a:noFill/>
                </a:ln>
              </c:spPr>
              <c:txPr>
                <a:bodyPr wrap="none"/>
                <a:lstStyle/>
                <a:p>
                  <a:pPr>
                    <a:defRPr sz="600" kern="1200">
                      <a:solidFill>
                        <a:schemeClr val="tx1"/>
                      </a:solidFill>
                      <a:latin typeface="Montserrat"/>
                      <a:ea typeface="Montserrat"/>
                      <a:cs typeface="Montserrat"/>
                      <a:sym typeface="Montserrat"/>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2-8406-4C60-AFC3-E1FDDF400F5A}"/>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15:showLeaderLines val="0"/>
              </c:ext>
            </c:extLst>
          </c:dLbls>
          <c:val>
            <c:numRef>
              <c:f>Sheet1!$A$1:$E$1</c:f>
              <c:numCache>
                <c:formatCode>General</c:formatCode>
                <c:ptCount val="5"/>
                <c:pt idx="0">
                  <c:v>4.5</c:v>
                </c:pt>
                <c:pt idx="1">
                  <c:v>4.5</c:v>
                </c:pt>
                <c:pt idx="2">
                  <c:v>4.2</c:v>
                </c:pt>
                <c:pt idx="3">
                  <c:v>4.2</c:v>
                </c:pt>
                <c:pt idx="4">
                  <c:v>4</c:v>
                </c:pt>
              </c:numCache>
            </c:numRef>
          </c:val>
          <c:extLst>
            <c:ext xmlns:c16="http://schemas.microsoft.com/office/drawing/2014/chart" uri="{C3380CC4-5D6E-409C-BE32-E72D297353CC}">
              <c16:uniqueId val="{00000005-8406-4C60-AFC3-E1FDDF400F5A}"/>
            </c:ext>
          </c:extLst>
        </c:ser>
        <c:dLbls>
          <c:showLegendKey val="0"/>
          <c:showVal val="0"/>
          <c:showCatName val="0"/>
          <c:showSerName val="0"/>
          <c:showPercent val="0"/>
          <c:showBubbleSize val="0"/>
        </c:dLbls>
        <c:gapWidth val="80"/>
        <c:overlap val="100"/>
        <c:axId val="1303639519"/>
        <c:axId val="1"/>
      </c:barChart>
      <c:catAx>
        <c:axId val="1303639519"/>
        <c:scaling>
          <c:orientation val="minMax"/>
        </c:scaling>
        <c:delete val="0"/>
        <c:axPos val="b"/>
        <c:majorGridlines>
          <c:spPr>
            <a:ln>
              <a:noFill/>
            </a:ln>
          </c:spPr>
        </c:majorGridlines>
        <c:majorTickMark val="none"/>
        <c:minorTickMark val="none"/>
        <c:tickLblPos val="none"/>
        <c:spPr>
          <a:ln w="9525" cmpd="sng" algn="ctr">
            <a:solidFill>
              <a:schemeClr val="tx1"/>
            </a:solidFill>
            <a:prstDash val="solid"/>
          </a:ln>
        </c:spPr>
        <c:crossAx val="1"/>
        <c:crosses val="min"/>
        <c:auto val="0"/>
        <c:lblAlgn val="ctr"/>
        <c:lblOffset val="100"/>
        <c:noMultiLvlLbl val="0"/>
      </c:catAx>
      <c:valAx>
        <c:axId val="1"/>
        <c:scaling>
          <c:orientation val="minMax"/>
          <c:max val="4.5"/>
          <c:min val="0"/>
        </c:scaling>
        <c:delete val="1"/>
        <c:axPos val="l"/>
        <c:numFmt formatCode="General" sourceLinked="1"/>
        <c:majorTickMark val="out"/>
        <c:minorTickMark val="none"/>
        <c:tickLblPos val="nextTo"/>
        <c:crossAx val="1303639519"/>
        <c:crosses val="min"/>
        <c:crossBetween val="between"/>
      </c:valAx>
    </c:plotArea>
    <c:plotVisOnly val="0"/>
    <c:dispBlanksAs val="gap"/>
    <c:showDLblsOverMax val="1"/>
  </c:chart>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2.6571282575370465E-2"/>
          <c:y val="0.33090024330900242"/>
          <c:w val="0.94685743484925911"/>
          <c:h val="0.44768856447688565"/>
        </c:manualLayout>
      </c:layout>
      <c:barChart>
        <c:barDir val="col"/>
        <c:grouping val="stacked"/>
        <c:varyColors val="0"/>
        <c:ser>
          <c:idx val="0"/>
          <c:order val="0"/>
          <c:spPr>
            <a:solidFill>
              <a:srgbClr val="B3B3B3"/>
            </a:solidFill>
            <a:ln w="9525" cmpd="sng" algn="ctr">
              <a:solidFill>
                <a:schemeClr val="bg1"/>
              </a:solidFill>
              <a:prstDash val="solid"/>
            </a:ln>
          </c:spPr>
          <c:invertIfNegative val="0"/>
          <c:dPt>
            <c:idx val="0"/>
            <c:invertIfNegative val="0"/>
            <c:bubble3D val="0"/>
            <c:spPr>
              <a:solidFill>
                <a:schemeClr val="accent6"/>
              </a:solidFill>
              <a:ln w="9525" cmpd="sng" algn="ctr">
                <a:solidFill>
                  <a:schemeClr val="bg1"/>
                </a:solidFill>
                <a:prstDash val="solid"/>
              </a:ln>
            </c:spPr>
            <c:extLst>
              <c:ext xmlns:c16="http://schemas.microsoft.com/office/drawing/2014/chart" uri="{C3380CC4-5D6E-409C-BE32-E72D297353CC}">
                <c16:uniqueId val="{00000000-5D67-4817-90BD-05A18C43DCAE}"/>
              </c:ext>
            </c:extLst>
          </c:dPt>
          <c:dPt>
            <c:idx val="4"/>
            <c:invertIfNegative val="0"/>
            <c:bubble3D val="0"/>
            <c:spPr>
              <a:solidFill>
                <a:srgbClr val="FD4D67"/>
              </a:solidFill>
              <a:ln w="9525" cmpd="sng" algn="ctr">
                <a:solidFill>
                  <a:schemeClr val="bg1"/>
                </a:solidFill>
                <a:prstDash val="solid"/>
              </a:ln>
            </c:spPr>
            <c:extLst>
              <c:ext xmlns:c16="http://schemas.microsoft.com/office/drawing/2014/chart" uri="{C3380CC4-5D6E-409C-BE32-E72D297353CC}">
                <c16:uniqueId val="{00000001-5D67-4817-90BD-05A18C43DCAE}"/>
              </c:ext>
            </c:extLst>
          </c:dPt>
          <c:dLbls>
            <c:dLbl>
              <c:idx val="0"/>
              <c:layout>
                <c:manualLayout>
                  <c:x val="0"/>
                  <c:y val="-0.33333333333333331"/>
                </c:manualLayout>
              </c:layout>
              <c:numFmt formatCode="#,##0.0;&quot;-&quot;#,##0.0" sourceLinked="0"/>
              <c:spPr>
                <a:noFill/>
                <a:ln>
                  <a:noFill/>
                </a:ln>
              </c:spPr>
              <c:txPr>
                <a:bodyPr wrap="none"/>
                <a:lstStyle/>
                <a:p>
                  <a:pPr>
                    <a:defRPr sz="600" kern="1200">
                      <a:solidFill>
                        <a:schemeClr val="tx1"/>
                      </a:solidFill>
                      <a:latin typeface="Montserrat"/>
                      <a:ea typeface="Montserrat"/>
                      <a:cs typeface="Montserrat"/>
                      <a:sym typeface="Montserrat"/>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0-5D67-4817-90BD-05A18C43DCAE}"/>
                </c:ext>
              </c:extLst>
            </c:dLbl>
            <c:dLbl>
              <c:idx val="1"/>
              <c:layout>
                <c:manualLayout>
                  <c:x val="0"/>
                  <c:y val="-0.32846715328467152"/>
                </c:manualLayout>
              </c:layout>
              <c:numFmt formatCode="#,##0.0;&quot;-&quot;#,##0.0" sourceLinked="0"/>
              <c:spPr>
                <a:noFill/>
                <a:ln>
                  <a:noFill/>
                </a:ln>
              </c:spPr>
              <c:txPr>
                <a:bodyPr wrap="none"/>
                <a:lstStyle/>
                <a:p>
                  <a:pPr>
                    <a:defRPr sz="600" kern="1200">
                      <a:solidFill>
                        <a:schemeClr val="tx1"/>
                      </a:solidFill>
                      <a:latin typeface="Montserrat"/>
                      <a:ea typeface="Montserrat"/>
                      <a:cs typeface="Montserrat"/>
                      <a:sym typeface="Montserrat"/>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2-5D67-4817-90BD-05A18C43DCAE}"/>
                </c:ext>
              </c:extLst>
            </c:dLbl>
            <c:dLbl>
              <c:idx val="2"/>
              <c:layout>
                <c:manualLayout>
                  <c:x val="0"/>
                  <c:y val="-0.2944038929440389"/>
                </c:manualLayout>
              </c:layout>
              <c:numFmt formatCode="#,##0.0;&quot;-&quot;#,##0.0" sourceLinked="0"/>
              <c:spPr>
                <a:noFill/>
                <a:ln>
                  <a:noFill/>
                </a:ln>
              </c:spPr>
              <c:txPr>
                <a:bodyPr wrap="none"/>
                <a:lstStyle/>
                <a:p>
                  <a:pPr>
                    <a:defRPr sz="600" kern="1200">
                      <a:solidFill>
                        <a:schemeClr val="tx1"/>
                      </a:solidFill>
                      <a:latin typeface="Montserrat"/>
                      <a:ea typeface="Montserrat"/>
                      <a:cs typeface="Montserrat"/>
                      <a:sym typeface="Montserrat"/>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5D67-4817-90BD-05A18C43DCAE}"/>
                </c:ext>
              </c:extLst>
            </c:dLbl>
            <c:dLbl>
              <c:idx val="3"/>
              <c:layout>
                <c:manualLayout>
                  <c:x val="0"/>
                  <c:y val="-0.2944038929440389"/>
                </c:manualLayout>
              </c:layout>
              <c:numFmt formatCode="#,##0.0;&quot;-&quot;#,##0.0" sourceLinked="0"/>
              <c:spPr>
                <a:noFill/>
                <a:ln>
                  <a:noFill/>
                </a:ln>
              </c:spPr>
              <c:txPr>
                <a:bodyPr wrap="none"/>
                <a:lstStyle/>
                <a:p>
                  <a:pPr>
                    <a:defRPr sz="600" kern="1200">
                      <a:solidFill>
                        <a:schemeClr val="tx1"/>
                      </a:solidFill>
                      <a:latin typeface="Montserrat"/>
                      <a:ea typeface="Montserrat"/>
                      <a:cs typeface="Montserrat"/>
                      <a:sym typeface="Montserrat"/>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4-5D67-4817-90BD-05A18C43DCAE}"/>
                </c:ext>
              </c:extLst>
            </c:dLbl>
            <c:dLbl>
              <c:idx val="4"/>
              <c:layout>
                <c:manualLayout>
                  <c:x val="0"/>
                  <c:y val="-0.23357664233576642"/>
                </c:manualLayout>
              </c:layout>
              <c:numFmt formatCode="#,##0.0;&quot;-&quot;#,##0.0" sourceLinked="0"/>
              <c:spPr>
                <a:noFill/>
                <a:ln>
                  <a:noFill/>
                </a:ln>
              </c:spPr>
              <c:txPr>
                <a:bodyPr wrap="none"/>
                <a:lstStyle/>
                <a:p>
                  <a:pPr>
                    <a:defRPr sz="600" kern="1200">
                      <a:solidFill>
                        <a:schemeClr val="tx1"/>
                      </a:solidFill>
                      <a:latin typeface="Montserrat"/>
                      <a:ea typeface="Montserrat"/>
                      <a:cs typeface="Montserrat"/>
                      <a:sym typeface="Montserrat"/>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5D67-4817-90BD-05A18C43DCAE}"/>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15:showLeaderLines val="0"/>
              </c:ext>
            </c:extLst>
          </c:dLbls>
          <c:val>
            <c:numRef>
              <c:f>Sheet1!$A$1:$E$1</c:f>
              <c:numCache>
                <c:formatCode>General</c:formatCode>
                <c:ptCount val="5"/>
                <c:pt idx="0">
                  <c:v>4.8</c:v>
                </c:pt>
                <c:pt idx="1">
                  <c:v>4.7</c:v>
                </c:pt>
                <c:pt idx="2">
                  <c:v>4</c:v>
                </c:pt>
                <c:pt idx="3">
                  <c:v>4</c:v>
                </c:pt>
                <c:pt idx="4">
                  <c:v>2.7</c:v>
                </c:pt>
              </c:numCache>
            </c:numRef>
          </c:val>
          <c:extLst>
            <c:ext xmlns:c16="http://schemas.microsoft.com/office/drawing/2014/chart" uri="{C3380CC4-5D6E-409C-BE32-E72D297353CC}">
              <c16:uniqueId val="{00000005-5D67-4817-90BD-05A18C43DCAE}"/>
            </c:ext>
          </c:extLst>
        </c:ser>
        <c:dLbls>
          <c:showLegendKey val="0"/>
          <c:showVal val="0"/>
          <c:showCatName val="0"/>
          <c:showSerName val="0"/>
          <c:showPercent val="0"/>
          <c:showBubbleSize val="0"/>
        </c:dLbls>
        <c:gapWidth val="80"/>
        <c:overlap val="100"/>
        <c:axId val="1303644319"/>
        <c:axId val="1"/>
      </c:barChart>
      <c:catAx>
        <c:axId val="1303644319"/>
        <c:scaling>
          <c:orientation val="minMax"/>
        </c:scaling>
        <c:delete val="0"/>
        <c:axPos val="b"/>
        <c:majorGridlines>
          <c:spPr>
            <a:ln>
              <a:noFill/>
            </a:ln>
          </c:spPr>
        </c:majorGridlines>
        <c:majorTickMark val="none"/>
        <c:minorTickMark val="none"/>
        <c:tickLblPos val="none"/>
        <c:spPr>
          <a:ln w="9525" cmpd="sng" algn="ctr">
            <a:solidFill>
              <a:schemeClr val="tx1"/>
            </a:solidFill>
            <a:prstDash val="solid"/>
          </a:ln>
        </c:spPr>
        <c:crossAx val="1"/>
        <c:crosses val="min"/>
        <c:auto val="0"/>
        <c:lblAlgn val="ctr"/>
        <c:lblOffset val="100"/>
        <c:noMultiLvlLbl val="0"/>
      </c:catAx>
      <c:valAx>
        <c:axId val="1"/>
        <c:scaling>
          <c:orientation val="minMax"/>
          <c:max val="4.8"/>
          <c:min val="0"/>
        </c:scaling>
        <c:delete val="1"/>
        <c:axPos val="l"/>
        <c:numFmt formatCode="General" sourceLinked="1"/>
        <c:majorTickMark val="out"/>
        <c:minorTickMark val="none"/>
        <c:tickLblPos val="nextTo"/>
        <c:crossAx val="1303644319"/>
        <c:crosses val="min"/>
        <c:crossBetween val="between"/>
      </c:valAx>
    </c:plotArea>
    <c:plotVisOnly val="0"/>
    <c:dispBlanksAs val="gap"/>
    <c:showDLblsOverMax val="1"/>
  </c:chart>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2.6571282575370465E-2"/>
          <c:y val="0.33090024330900242"/>
          <c:w val="0.94685743484925911"/>
          <c:h val="0.44768856447688565"/>
        </c:manualLayout>
      </c:layout>
      <c:barChart>
        <c:barDir val="col"/>
        <c:grouping val="stacked"/>
        <c:varyColors val="0"/>
        <c:ser>
          <c:idx val="0"/>
          <c:order val="0"/>
          <c:spPr>
            <a:solidFill>
              <a:srgbClr val="B3B3B3"/>
            </a:solidFill>
            <a:ln w="9525" cmpd="sng" algn="ctr">
              <a:solidFill>
                <a:schemeClr val="bg1"/>
              </a:solidFill>
              <a:prstDash val="solid"/>
            </a:ln>
          </c:spPr>
          <c:invertIfNegative val="0"/>
          <c:dPt>
            <c:idx val="0"/>
            <c:invertIfNegative val="0"/>
            <c:bubble3D val="0"/>
            <c:spPr>
              <a:solidFill>
                <a:srgbClr val="FD4D67"/>
              </a:solidFill>
              <a:ln w="9525" cmpd="sng" algn="ctr">
                <a:solidFill>
                  <a:srgbClr val="FD4D67"/>
                </a:solidFill>
                <a:prstDash val="solid"/>
              </a:ln>
            </c:spPr>
            <c:extLst>
              <c:ext xmlns:c16="http://schemas.microsoft.com/office/drawing/2014/chart" uri="{C3380CC4-5D6E-409C-BE32-E72D297353CC}">
                <c16:uniqueId val="{00000000-432A-4FF4-943C-4BF4CCBDA26F}"/>
              </c:ext>
            </c:extLst>
          </c:dPt>
          <c:dPt>
            <c:idx val="3"/>
            <c:invertIfNegative val="0"/>
            <c:bubble3D val="0"/>
            <c:spPr>
              <a:solidFill>
                <a:schemeClr val="accent6"/>
              </a:solidFill>
              <a:ln w="9525" cmpd="sng" algn="ctr">
                <a:solidFill>
                  <a:schemeClr val="bg1"/>
                </a:solidFill>
                <a:prstDash val="solid"/>
              </a:ln>
            </c:spPr>
            <c:extLst>
              <c:ext xmlns:c16="http://schemas.microsoft.com/office/drawing/2014/chart" uri="{C3380CC4-5D6E-409C-BE32-E72D297353CC}">
                <c16:uniqueId val="{00000001-432A-4FF4-943C-4BF4CCBDA26F}"/>
              </c:ext>
            </c:extLst>
          </c:dPt>
          <c:dLbls>
            <c:dLbl>
              <c:idx val="0"/>
              <c:layout>
                <c:manualLayout>
                  <c:x val="0"/>
                  <c:y val="-0.31143552311435524"/>
                </c:manualLayout>
              </c:layout>
              <c:numFmt formatCode="#,##0.0;&quot;-&quot;#,##0.0" sourceLinked="0"/>
              <c:spPr>
                <a:noFill/>
                <a:ln>
                  <a:noFill/>
                </a:ln>
              </c:spPr>
              <c:txPr>
                <a:bodyPr wrap="none"/>
                <a:lstStyle/>
                <a:p>
                  <a:pPr>
                    <a:defRPr sz="600" kern="1200">
                      <a:solidFill>
                        <a:schemeClr val="tx1"/>
                      </a:solidFill>
                      <a:latin typeface="Montserrat"/>
                      <a:ea typeface="Montserrat"/>
                      <a:cs typeface="Montserrat"/>
                      <a:sym typeface="Montserrat"/>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0-432A-4FF4-943C-4BF4CCBDA26F}"/>
                </c:ext>
              </c:extLst>
            </c:dLbl>
            <c:dLbl>
              <c:idx val="1"/>
              <c:layout>
                <c:manualLayout>
                  <c:x val="0"/>
                  <c:y val="-0.31873479318734793"/>
                </c:manualLayout>
              </c:layout>
              <c:numFmt formatCode="#,##0.0;&quot;-&quot;#,##0.0" sourceLinked="0"/>
              <c:spPr>
                <a:noFill/>
                <a:ln>
                  <a:noFill/>
                </a:ln>
              </c:spPr>
              <c:txPr>
                <a:bodyPr wrap="none"/>
                <a:lstStyle/>
                <a:p>
                  <a:pPr>
                    <a:defRPr sz="600" kern="1200">
                      <a:solidFill>
                        <a:schemeClr val="tx1"/>
                      </a:solidFill>
                      <a:latin typeface="Montserrat"/>
                      <a:ea typeface="Montserrat"/>
                      <a:cs typeface="Montserrat"/>
                      <a:sym typeface="Montserrat"/>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2-432A-4FF4-943C-4BF4CCBDA26F}"/>
                </c:ext>
              </c:extLst>
            </c:dLbl>
            <c:dLbl>
              <c:idx val="2"/>
              <c:layout>
                <c:manualLayout>
                  <c:x val="0"/>
                  <c:y val="-0.32846715328467152"/>
                </c:manualLayout>
              </c:layout>
              <c:numFmt formatCode="#,##0.0;&quot;-&quot;#,##0.0" sourceLinked="0"/>
              <c:spPr>
                <a:noFill/>
                <a:ln>
                  <a:noFill/>
                </a:ln>
              </c:spPr>
              <c:txPr>
                <a:bodyPr wrap="none"/>
                <a:lstStyle/>
                <a:p>
                  <a:pPr>
                    <a:defRPr sz="600" kern="1200">
                      <a:solidFill>
                        <a:schemeClr val="tx1"/>
                      </a:solidFill>
                      <a:latin typeface="Montserrat"/>
                      <a:ea typeface="Montserrat"/>
                      <a:cs typeface="Montserrat"/>
                      <a:sym typeface="Montserrat"/>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432A-4FF4-943C-4BF4CCBDA26F}"/>
                </c:ext>
              </c:extLst>
            </c:dLbl>
            <c:dLbl>
              <c:idx val="3"/>
              <c:layout>
                <c:manualLayout>
                  <c:x val="0"/>
                  <c:y val="-0.33333333333333331"/>
                </c:manualLayout>
              </c:layout>
              <c:numFmt formatCode="#,##0.0;&quot;-&quot;#,##0.0" sourceLinked="0"/>
              <c:spPr>
                <a:noFill/>
                <a:ln>
                  <a:noFill/>
                </a:ln>
              </c:spPr>
              <c:txPr>
                <a:bodyPr wrap="none"/>
                <a:lstStyle/>
                <a:p>
                  <a:pPr>
                    <a:defRPr sz="600" kern="1200">
                      <a:solidFill>
                        <a:schemeClr val="tx1"/>
                      </a:solidFill>
                      <a:latin typeface="Montserrat"/>
                      <a:ea typeface="Montserrat"/>
                      <a:cs typeface="Montserrat"/>
                      <a:sym typeface="Montserrat"/>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432A-4FF4-943C-4BF4CCBDA26F}"/>
                </c:ext>
              </c:extLst>
            </c:dLbl>
            <c:dLbl>
              <c:idx val="4"/>
              <c:layout>
                <c:manualLayout>
                  <c:x val="0"/>
                  <c:y val="-0.32116788321167883"/>
                </c:manualLayout>
              </c:layout>
              <c:numFmt formatCode="#,##0.0;&quot;-&quot;#,##0.0" sourceLinked="0"/>
              <c:spPr>
                <a:noFill/>
                <a:ln>
                  <a:noFill/>
                </a:ln>
              </c:spPr>
              <c:txPr>
                <a:bodyPr wrap="none"/>
                <a:lstStyle/>
                <a:p>
                  <a:pPr>
                    <a:defRPr sz="600" kern="1200">
                      <a:solidFill>
                        <a:schemeClr val="tx1"/>
                      </a:solidFill>
                      <a:latin typeface="Montserrat"/>
                      <a:ea typeface="Montserrat"/>
                      <a:cs typeface="Montserrat"/>
                      <a:sym typeface="Montserrat"/>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4-432A-4FF4-943C-4BF4CCBDA26F}"/>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15:showLeaderLines val="0"/>
              </c:ext>
            </c:extLst>
          </c:dLbls>
          <c:val>
            <c:numRef>
              <c:f>Sheet1!$A$1:$E$1</c:f>
              <c:numCache>
                <c:formatCode>General</c:formatCode>
                <c:ptCount val="5"/>
                <c:pt idx="0">
                  <c:v>3.8</c:v>
                </c:pt>
                <c:pt idx="1">
                  <c:v>3.9</c:v>
                </c:pt>
                <c:pt idx="2">
                  <c:v>4.0999999999999996</c:v>
                </c:pt>
                <c:pt idx="3">
                  <c:v>4.2</c:v>
                </c:pt>
                <c:pt idx="4">
                  <c:v>4</c:v>
                </c:pt>
              </c:numCache>
            </c:numRef>
          </c:val>
          <c:extLst>
            <c:ext xmlns:c16="http://schemas.microsoft.com/office/drawing/2014/chart" uri="{C3380CC4-5D6E-409C-BE32-E72D297353CC}">
              <c16:uniqueId val="{00000005-432A-4FF4-943C-4BF4CCBDA26F}"/>
            </c:ext>
          </c:extLst>
        </c:ser>
        <c:dLbls>
          <c:showLegendKey val="0"/>
          <c:showVal val="0"/>
          <c:showCatName val="0"/>
          <c:showSerName val="0"/>
          <c:showPercent val="0"/>
          <c:showBubbleSize val="0"/>
        </c:dLbls>
        <c:gapWidth val="80"/>
        <c:overlap val="100"/>
        <c:axId val="1758930992"/>
        <c:axId val="1"/>
      </c:barChart>
      <c:catAx>
        <c:axId val="1758930992"/>
        <c:scaling>
          <c:orientation val="minMax"/>
        </c:scaling>
        <c:delete val="0"/>
        <c:axPos val="b"/>
        <c:majorGridlines>
          <c:spPr>
            <a:ln>
              <a:noFill/>
            </a:ln>
          </c:spPr>
        </c:majorGridlines>
        <c:majorTickMark val="none"/>
        <c:minorTickMark val="none"/>
        <c:tickLblPos val="none"/>
        <c:spPr>
          <a:ln w="9525" cmpd="sng" algn="ctr">
            <a:solidFill>
              <a:schemeClr val="tx1"/>
            </a:solidFill>
            <a:prstDash val="solid"/>
          </a:ln>
        </c:spPr>
        <c:crossAx val="1"/>
        <c:crosses val="min"/>
        <c:auto val="0"/>
        <c:lblAlgn val="ctr"/>
        <c:lblOffset val="100"/>
        <c:noMultiLvlLbl val="0"/>
      </c:catAx>
      <c:valAx>
        <c:axId val="1"/>
        <c:scaling>
          <c:orientation val="minMax"/>
          <c:max val="4.2"/>
          <c:min val="0"/>
        </c:scaling>
        <c:delete val="1"/>
        <c:axPos val="l"/>
        <c:numFmt formatCode="General" sourceLinked="1"/>
        <c:majorTickMark val="out"/>
        <c:minorTickMark val="none"/>
        <c:tickLblPos val="nextTo"/>
        <c:crossAx val="1758930992"/>
        <c:crosses val="min"/>
        <c:crossBetween val="between"/>
      </c:valAx>
    </c:plotArea>
    <c:plotVisOnly val="0"/>
    <c:dispBlanksAs val="gap"/>
    <c:showDLblsOverMax val="1"/>
  </c:chart>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2.6571282575370465E-2"/>
          <c:y val="0.33090024330900242"/>
          <c:w val="0.94685743484925911"/>
          <c:h val="0.44768856447688565"/>
        </c:manualLayout>
      </c:layout>
      <c:barChart>
        <c:barDir val="col"/>
        <c:grouping val="stacked"/>
        <c:varyColors val="0"/>
        <c:ser>
          <c:idx val="0"/>
          <c:order val="0"/>
          <c:spPr>
            <a:solidFill>
              <a:srgbClr val="B3B3B3"/>
            </a:solidFill>
            <a:ln w="9525" cmpd="sng" algn="ctr">
              <a:solidFill>
                <a:schemeClr val="bg1"/>
              </a:solidFill>
              <a:prstDash val="solid"/>
            </a:ln>
          </c:spPr>
          <c:invertIfNegative val="0"/>
          <c:dLbls>
            <c:dLbl>
              <c:idx val="0"/>
              <c:layout>
                <c:manualLayout>
                  <c:x val="0"/>
                  <c:y val="-0.32603406326034062"/>
                </c:manualLayout>
              </c:layout>
              <c:numFmt formatCode="#,##0.0;&quot;-&quot;#,##0.0" sourceLinked="0"/>
              <c:spPr>
                <a:noFill/>
                <a:ln>
                  <a:noFill/>
                </a:ln>
              </c:spPr>
              <c:txPr>
                <a:bodyPr wrap="none"/>
                <a:lstStyle/>
                <a:p>
                  <a:pPr>
                    <a:defRPr sz="600" kern="1200">
                      <a:solidFill>
                        <a:schemeClr val="tx1"/>
                      </a:solidFill>
                      <a:latin typeface="Montserrat"/>
                      <a:ea typeface="Montserrat"/>
                      <a:cs typeface="Montserrat"/>
                      <a:sym typeface="Montserrat"/>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0-C175-4F9E-AECE-9BF023763C42}"/>
                </c:ext>
              </c:extLst>
            </c:dLbl>
            <c:dLbl>
              <c:idx val="1"/>
              <c:layout>
                <c:manualLayout>
                  <c:x val="0"/>
                  <c:y val="-0.33333333333333331"/>
                </c:manualLayout>
              </c:layout>
              <c:numFmt formatCode="#,##0.0;&quot;-&quot;#,##0.0" sourceLinked="0"/>
              <c:spPr>
                <a:noFill/>
                <a:ln>
                  <a:noFill/>
                </a:ln>
              </c:spPr>
              <c:txPr>
                <a:bodyPr wrap="none"/>
                <a:lstStyle/>
                <a:p>
                  <a:pPr>
                    <a:defRPr sz="600" kern="1200">
                      <a:solidFill>
                        <a:schemeClr val="tx1"/>
                      </a:solidFill>
                      <a:latin typeface="Montserrat"/>
                      <a:ea typeface="Montserrat"/>
                      <a:cs typeface="Montserrat"/>
                      <a:sym typeface="Montserrat"/>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C175-4F9E-AECE-9BF023763C42}"/>
                </c:ext>
              </c:extLst>
            </c:dLbl>
            <c:dLbl>
              <c:idx val="2"/>
              <c:layout>
                <c:manualLayout>
                  <c:x val="0"/>
                  <c:y val="-0.32603406326034062"/>
                </c:manualLayout>
              </c:layout>
              <c:numFmt formatCode="#,##0.0;&quot;-&quot;#,##0.0" sourceLinked="0"/>
              <c:spPr>
                <a:noFill/>
                <a:ln>
                  <a:noFill/>
                </a:ln>
              </c:spPr>
              <c:txPr>
                <a:bodyPr wrap="none"/>
                <a:lstStyle/>
                <a:p>
                  <a:pPr>
                    <a:defRPr sz="600" kern="1200">
                      <a:solidFill>
                        <a:schemeClr val="tx1"/>
                      </a:solidFill>
                      <a:latin typeface="Montserrat"/>
                      <a:ea typeface="Montserrat"/>
                      <a:cs typeface="Montserrat"/>
                      <a:sym typeface="Montserrat"/>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2-C175-4F9E-AECE-9BF023763C42}"/>
                </c:ext>
              </c:extLst>
            </c:dLbl>
            <c:dLbl>
              <c:idx val="3"/>
              <c:layout>
                <c:manualLayout>
                  <c:x val="0"/>
                  <c:y val="-0.33333333333333331"/>
                </c:manualLayout>
              </c:layout>
              <c:numFmt formatCode="#,##0.0;&quot;-&quot;#,##0.0" sourceLinked="0"/>
              <c:spPr>
                <a:noFill/>
                <a:ln>
                  <a:noFill/>
                </a:ln>
              </c:spPr>
              <c:txPr>
                <a:bodyPr wrap="none"/>
                <a:lstStyle/>
                <a:p>
                  <a:pPr>
                    <a:defRPr sz="600" kern="1200">
                      <a:solidFill>
                        <a:schemeClr val="tx1"/>
                      </a:solidFill>
                      <a:latin typeface="Montserrat"/>
                      <a:ea typeface="Montserrat"/>
                      <a:cs typeface="Montserrat"/>
                      <a:sym typeface="Montserrat"/>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C175-4F9E-AECE-9BF023763C42}"/>
                </c:ext>
              </c:extLst>
            </c:dLbl>
            <c:dLbl>
              <c:idx val="4"/>
              <c:layout>
                <c:manualLayout>
                  <c:x val="0"/>
                  <c:y val="-0.32603406326034062"/>
                </c:manualLayout>
              </c:layout>
              <c:numFmt formatCode="#,##0.0;&quot;-&quot;#,##0.0" sourceLinked="0"/>
              <c:spPr>
                <a:noFill/>
                <a:ln>
                  <a:noFill/>
                </a:ln>
              </c:spPr>
              <c:txPr>
                <a:bodyPr wrap="none"/>
                <a:lstStyle/>
                <a:p>
                  <a:pPr>
                    <a:defRPr sz="600" kern="1200">
                      <a:solidFill>
                        <a:schemeClr val="tx1"/>
                      </a:solidFill>
                      <a:latin typeface="Montserrat"/>
                      <a:ea typeface="Montserrat"/>
                      <a:cs typeface="Montserrat"/>
                      <a:sym typeface="Montserrat"/>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4-C175-4F9E-AECE-9BF023763C42}"/>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15:showLeaderLines val="0"/>
              </c:ext>
            </c:extLst>
          </c:dLbls>
          <c:val>
            <c:numRef>
              <c:f>Sheet1!$A$1:$E$1</c:f>
              <c:numCache>
                <c:formatCode>General</c:formatCode>
                <c:ptCount val="5"/>
                <c:pt idx="0">
                  <c:v>3.8</c:v>
                </c:pt>
                <c:pt idx="1">
                  <c:v>3.9</c:v>
                </c:pt>
                <c:pt idx="2">
                  <c:v>3.8</c:v>
                </c:pt>
                <c:pt idx="3">
                  <c:v>3.9</c:v>
                </c:pt>
                <c:pt idx="4">
                  <c:v>3.8</c:v>
                </c:pt>
              </c:numCache>
            </c:numRef>
          </c:val>
          <c:extLst>
            <c:ext xmlns:c16="http://schemas.microsoft.com/office/drawing/2014/chart" uri="{C3380CC4-5D6E-409C-BE32-E72D297353CC}">
              <c16:uniqueId val="{00000005-C175-4F9E-AECE-9BF023763C42}"/>
            </c:ext>
          </c:extLst>
        </c:ser>
        <c:dLbls>
          <c:showLegendKey val="0"/>
          <c:showVal val="0"/>
          <c:showCatName val="0"/>
          <c:showSerName val="0"/>
          <c:showPercent val="0"/>
          <c:showBubbleSize val="0"/>
        </c:dLbls>
        <c:gapWidth val="80"/>
        <c:overlap val="100"/>
        <c:axId val="1758934352"/>
        <c:axId val="1"/>
      </c:barChart>
      <c:catAx>
        <c:axId val="1758934352"/>
        <c:scaling>
          <c:orientation val="minMax"/>
        </c:scaling>
        <c:delete val="0"/>
        <c:axPos val="b"/>
        <c:majorGridlines>
          <c:spPr>
            <a:ln>
              <a:noFill/>
            </a:ln>
          </c:spPr>
        </c:majorGridlines>
        <c:majorTickMark val="none"/>
        <c:minorTickMark val="none"/>
        <c:tickLblPos val="none"/>
        <c:spPr>
          <a:ln w="9525" cmpd="sng" algn="ctr">
            <a:solidFill>
              <a:schemeClr val="tx1"/>
            </a:solidFill>
            <a:prstDash val="solid"/>
          </a:ln>
        </c:spPr>
        <c:crossAx val="1"/>
        <c:crosses val="min"/>
        <c:auto val="0"/>
        <c:lblAlgn val="ctr"/>
        <c:lblOffset val="100"/>
        <c:noMultiLvlLbl val="0"/>
      </c:catAx>
      <c:valAx>
        <c:axId val="1"/>
        <c:scaling>
          <c:orientation val="minMax"/>
          <c:max val="3.9"/>
          <c:min val="0"/>
        </c:scaling>
        <c:delete val="1"/>
        <c:axPos val="l"/>
        <c:numFmt formatCode="General" sourceLinked="1"/>
        <c:majorTickMark val="out"/>
        <c:minorTickMark val="none"/>
        <c:tickLblPos val="nextTo"/>
        <c:crossAx val="1758934352"/>
        <c:crosses val="min"/>
        <c:crossBetween val="between"/>
      </c:valAx>
    </c:plotArea>
    <c:plotVisOnly val="0"/>
    <c:dispBlanksAs val="gap"/>
    <c:showDLblsOverMax val="1"/>
  </c:chart>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2.6571282575370465E-2"/>
          <c:y val="0.33090024330900242"/>
          <c:w val="0.94685743484925911"/>
          <c:h val="0.44768856447688565"/>
        </c:manualLayout>
      </c:layout>
      <c:barChart>
        <c:barDir val="col"/>
        <c:grouping val="stacked"/>
        <c:varyColors val="0"/>
        <c:ser>
          <c:idx val="0"/>
          <c:order val="0"/>
          <c:spPr>
            <a:solidFill>
              <a:srgbClr val="B3B3B3"/>
            </a:solidFill>
            <a:ln w="9525" cmpd="sng" algn="ctr">
              <a:solidFill>
                <a:schemeClr val="bg1"/>
              </a:solidFill>
              <a:prstDash val="solid"/>
            </a:ln>
          </c:spPr>
          <c:invertIfNegative val="0"/>
          <c:dPt>
            <c:idx val="0"/>
            <c:invertIfNegative val="0"/>
            <c:bubble3D val="0"/>
            <c:spPr>
              <a:solidFill>
                <a:schemeClr val="accent6"/>
              </a:solidFill>
              <a:ln w="9525" cmpd="sng" algn="ctr">
                <a:solidFill>
                  <a:schemeClr val="bg1"/>
                </a:solidFill>
                <a:prstDash val="solid"/>
              </a:ln>
            </c:spPr>
            <c:extLst>
              <c:ext xmlns:c16="http://schemas.microsoft.com/office/drawing/2014/chart" uri="{C3380CC4-5D6E-409C-BE32-E72D297353CC}">
                <c16:uniqueId val="{00000000-E833-4F76-B4F2-0E07AA90D904}"/>
              </c:ext>
            </c:extLst>
          </c:dPt>
          <c:dPt>
            <c:idx val="1"/>
            <c:invertIfNegative val="0"/>
            <c:bubble3D val="0"/>
            <c:spPr>
              <a:solidFill>
                <a:schemeClr val="accent6"/>
              </a:solidFill>
              <a:ln w="9525" cmpd="sng" algn="ctr">
                <a:solidFill>
                  <a:schemeClr val="bg1"/>
                </a:solidFill>
                <a:prstDash val="solid"/>
              </a:ln>
            </c:spPr>
            <c:extLst>
              <c:ext xmlns:c16="http://schemas.microsoft.com/office/drawing/2014/chart" uri="{C3380CC4-5D6E-409C-BE32-E72D297353CC}">
                <c16:uniqueId val="{00000001-E833-4F76-B4F2-0E07AA90D904}"/>
              </c:ext>
            </c:extLst>
          </c:dPt>
          <c:dPt>
            <c:idx val="4"/>
            <c:invertIfNegative val="0"/>
            <c:bubble3D val="0"/>
            <c:spPr>
              <a:solidFill>
                <a:srgbClr val="FD4D67"/>
              </a:solidFill>
              <a:ln w="9525" cmpd="sng" algn="ctr">
                <a:solidFill>
                  <a:schemeClr val="bg1"/>
                </a:solidFill>
                <a:prstDash val="solid"/>
              </a:ln>
            </c:spPr>
            <c:extLst>
              <c:ext xmlns:c16="http://schemas.microsoft.com/office/drawing/2014/chart" uri="{C3380CC4-5D6E-409C-BE32-E72D297353CC}">
                <c16:uniqueId val="{00000002-E833-4F76-B4F2-0E07AA90D904}"/>
              </c:ext>
            </c:extLst>
          </c:dPt>
          <c:dLbls>
            <c:dLbl>
              <c:idx val="0"/>
              <c:layout>
                <c:manualLayout>
                  <c:x val="0"/>
                  <c:y val="-0.33333333333333331"/>
                </c:manualLayout>
              </c:layout>
              <c:numFmt formatCode="#,##0.0;&quot;-&quot;#,##0.0" sourceLinked="0"/>
              <c:spPr>
                <a:noFill/>
                <a:ln>
                  <a:noFill/>
                </a:ln>
              </c:spPr>
              <c:txPr>
                <a:bodyPr wrap="none"/>
                <a:lstStyle/>
                <a:p>
                  <a:pPr>
                    <a:defRPr sz="600" kern="1200">
                      <a:solidFill>
                        <a:schemeClr val="tx1"/>
                      </a:solidFill>
                      <a:latin typeface="Montserrat"/>
                      <a:ea typeface="Montserrat"/>
                      <a:cs typeface="Montserrat"/>
                      <a:sym typeface="Montserrat"/>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0-E833-4F76-B4F2-0E07AA90D904}"/>
                </c:ext>
              </c:extLst>
            </c:dLbl>
            <c:dLbl>
              <c:idx val="1"/>
              <c:layout>
                <c:manualLayout>
                  <c:x val="0"/>
                  <c:y val="-0.33333333333333331"/>
                </c:manualLayout>
              </c:layout>
              <c:numFmt formatCode="#,##0.0;&quot;-&quot;#,##0.0" sourceLinked="0"/>
              <c:spPr>
                <a:noFill/>
                <a:ln>
                  <a:noFill/>
                </a:ln>
              </c:spPr>
              <c:txPr>
                <a:bodyPr wrap="none"/>
                <a:lstStyle/>
                <a:p>
                  <a:pPr>
                    <a:defRPr sz="600" kern="1200">
                      <a:solidFill>
                        <a:schemeClr val="tx1"/>
                      </a:solidFill>
                      <a:latin typeface="Montserrat"/>
                      <a:ea typeface="Montserrat"/>
                      <a:cs typeface="Montserrat"/>
                      <a:sym typeface="Montserrat"/>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E833-4F76-B4F2-0E07AA90D904}"/>
                </c:ext>
              </c:extLst>
            </c:dLbl>
            <c:dLbl>
              <c:idx val="2"/>
              <c:layout>
                <c:manualLayout>
                  <c:x val="0"/>
                  <c:y val="-0.31873479318734793"/>
                </c:manualLayout>
              </c:layout>
              <c:numFmt formatCode="#,##0.0;&quot;-&quot;#,##0.0" sourceLinked="0"/>
              <c:spPr>
                <a:noFill/>
                <a:ln>
                  <a:noFill/>
                </a:ln>
              </c:spPr>
              <c:txPr>
                <a:bodyPr wrap="none"/>
                <a:lstStyle/>
                <a:p>
                  <a:pPr>
                    <a:defRPr sz="600" kern="1200">
                      <a:solidFill>
                        <a:schemeClr val="tx1"/>
                      </a:solidFill>
                      <a:latin typeface="Montserrat"/>
                      <a:ea typeface="Montserrat"/>
                      <a:cs typeface="Montserrat"/>
                      <a:sym typeface="Montserrat"/>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E833-4F76-B4F2-0E07AA90D904}"/>
                </c:ext>
              </c:extLst>
            </c:dLbl>
            <c:dLbl>
              <c:idx val="3"/>
              <c:layout>
                <c:manualLayout>
                  <c:x val="0"/>
                  <c:y val="-0.31873479318734793"/>
                </c:manualLayout>
              </c:layout>
              <c:numFmt formatCode="#,##0.0;&quot;-&quot;#,##0.0" sourceLinked="0"/>
              <c:spPr>
                <a:noFill/>
                <a:ln>
                  <a:noFill/>
                </a:ln>
              </c:spPr>
              <c:txPr>
                <a:bodyPr wrap="none"/>
                <a:lstStyle/>
                <a:p>
                  <a:pPr>
                    <a:defRPr sz="600" kern="1200">
                      <a:solidFill>
                        <a:schemeClr val="tx1"/>
                      </a:solidFill>
                      <a:latin typeface="Montserrat"/>
                      <a:ea typeface="Montserrat"/>
                      <a:cs typeface="Montserrat"/>
                      <a:sym typeface="Montserrat"/>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4-E833-4F76-B4F2-0E07AA90D904}"/>
                </c:ext>
              </c:extLst>
            </c:dLbl>
            <c:dLbl>
              <c:idx val="4"/>
              <c:layout>
                <c:manualLayout>
                  <c:x val="0"/>
                  <c:y val="-0.29683698296836986"/>
                </c:manualLayout>
              </c:layout>
              <c:numFmt formatCode="#,##0.0;&quot;-&quot;#,##0.0" sourceLinked="0"/>
              <c:spPr>
                <a:noFill/>
                <a:ln>
                  <a:noFill/>
                </a:ln>
              </c:spPr>
              <c:txPr>
                <a:bodyPr wrap="none"/>
                <a:lstStyle/>
                <a:p>
                  <a:pPr>
                    <a:defRPr sz="600" kern="1200">
                      <a:solidFill>
                        <a:schemeClr val="tx1"/>
                      </a:solidFill>
                      <a:latin typeface="Montserrat"/>
                      <a:ea typeface="Montserrat"/>
                      <a:cs typeface="Montserrat"/>
                      <a:sym typeface="Montserrat"/>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2-E833-4F76-B4F2-0E07AA90D904}"/>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15:showLeaderLines val="0"/>
              </c:ext>
            </c:extLst>
          </c:dLbls>
          <c:val>
            <c:numRef>
              <c:f>Sheet1!$A$1:$E$1</c:f>
              <c:numCache>
                <c:formatCode>General</c:formatCode>
                <c:ptCount val="5"/>
                <c:pt idx="0">
                  <c:v>4.0999999999999996</c:v>
                </c:pt>
                <c:pt idx="1">
                  <c:v>4.0999999999999996</c:v>
                </c:pt>
                <c:pt idx="2">
                  <c:v>3.8</c:v>
                </c:pt>
                <c:pt idx="3">
                  <c:v>3.8</c:v>
                </c:pt>
                <c:pt idx="4">
                  <c:v>3.4</c:v>
                </c:pt>
              </c:numCache>
            </c:numRef>
          </c:val>
          <c:extLst>
            <c:ext xmlns:c16="http://schemas.microsoft.com/office/drawing/2014/chart" uri="{C3380CC4-5D6E-409C-BE32-E72D297353CC}">
              <c16:uniqueId val="{00000005-E833-4F76-B4F2-0E07AA90D904}"/>
            </c:ext>
          </c:extLst>
        </c:ser>
        <c:dLbls>
          <c:showLegendKey val="0"/>
          <c:showVal val="0"/>
          <c:showCatName val="0"/>
          <c:showSerName val="0"/>
          <c:showPercent val="0"/>
          <c:showBubbleSize val="0"/>
        </c:dLbls>
        <c:gapWidth val="80"/>
        <c:overlap val="100"/>
        <c:axId val="1758940112"/>
        <c:axId val="1"/>
      </c:barChart>
      <c:catAx>
        <c:axId val="1758940112"/>
        <c:scaling>
          <c:orientation val="minMax"/>
        </c:scaling>
        <c:delete val="0"/>
        <c:axPos val="b"/>
        <c:majorGridlines>
          <c:spPr>
            <a:ln>
              <a:noFill/>
            </a:ln>
          </c:spPr>
        </c:majorGridlines>
        <c:majorTickMark val="none"/>
        <c:minorTickMark val="none"/>
        <c:tickLblPos val="none"/>
        <c:spPr>
          <a:ln w="9525" cmpd="sng" algn="ctr">
            <a:solidFill>
              <a:schemeClr val="tx1"/>
            </a:solidFill>
            <a:prstDash val="solid"/>
          </a:ln>
        </c:spPr>
        <c:crossAx val="1"/>
        <c:crosses val="min"/>
        <c:auto val="0"/>
        <c:lblAlgn val="ctr"/>
        <c:lblOffset val="100"/>
        <c:noMultiLvlLbl val="0"/>
      </c:catAx>
      <c:valAx>
        <c:axId val="1"/>
        <c:scaling>
          <c:orientation val="minMax"/>
          <c:max val="4.0999999999999996"/>
          <c:min val="0"/>
        </c:scaling>
        <c:delete val="1"/>
        <c:axPos val="l"/>
        <c:numFmt formatCode="General" sourceLinked="1"/>
        <c:majorTickMark val="out"/>
        <c:minorTickMark val="none"/>
        <c:tickLblPos val="nextTo"/>
        <c:crossAx val="1758940112"/>
        <c:crosses val="min"/>
        <c:crossBetween val="between"/>
      </c:valAx>
    </c:plotArea>
    <c:plotVisOnly val="0"/>
    <c:dispBlanksAs val="gap"/>
    <c:showDLblsOverMax val="1"/>
  </c:chart>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299FEB8-75B6-1B40-8E23-23788230C602}" type="datetimeFigureOut">
              <a:rPr lang="en-US" smtClean="0"/>
              <a:t>11/26/2024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0CE9973-E7D4-954B-A0AB-B7AB7B8CE882}" type="slidenum">
              <a:rPr lang="en-US" smtClean="0"/>
              <a:t>‹#›</a:t>
            </a:fld>
            <a:endParaRPr lang="en-US"/>
          </a:p>
        </p:txBody>
      </p:sp>
    </p:spTree>
    <p:extLst>
      <p:ext uri="{BB962C8B-B14F-4D97-AF65-F5344CB8AC3E}">
        <p14:creationId xmlns:p14="http://schemas.microsoft.com/office/powerpoint/2010/main" val="40725359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60CE9973-E7D4-954B-A0AB-B7AB7B8CE882}" type="slidenum">
              <a:rPr lang="en-US" smtClean="0"/>
              <a:t>1</a:t>
            </a:fld>
            <a:endParaRPr lang="en-US"/>
          </a:p>
        </p:txBody>
      </p:sp>
    </p:spTree>
    <p:extLst>
      <p:ext uri="{BB962C8B-B14F-4D97-AF65-F5344CB8AC3E}">
        <p14:creationId xmlns:p14="http://schemas.microsoft.com/office/powerpoint/2010/main" val="40900133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18DF83-2D2E-5650-D391-3FED3A8AC7A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4E5562E-B414-E26D-F5A5-279C7BF9C52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31FBB0E-BE47-0A70-7D9C-B17FDFB5E779}"/>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CA74B5E5-FAC7-A7E3-3299-4E28020F68AE}"/>
              </a:ext>
            </a:extLst>
          </p:cNvPr>
          <p:cNvSpPr>
            <a:spLocks noGrp="1"/>
          </p:cNvSpPr>
          <p:nvPr>
            <p:ph type="sldNum" sz="quarter" idx="5"/>
          </p:nvPr>
        </p:nvSpPr>
        <p:spPr/>
        <p:txBody>
          <a:bodyPr/>
          <a:lstStyle/>
          <a:p>
            <a:fld id="{60CE9973-E7D4-954B-A0AB-B7AB7B8CE882}" type="slidenum">
              <a:rPr lang="en-US" smtClean="0"/>
              <a:t>20</a:t>
            </a:fld>
            <a:endParaRPr lang="en-US"/>
          </a:p>
        </p:txBody>
      </p:sp>
    </p:spTree>
    <p:extLst>
      <p:ext uri="{BB962C8B-B14F-4D97-AF65-F5344CB8AC3E}">
        <p14:creationId xmlns:p14="http://schemas.microsoft.com/office/powerpoint/2010/main" val="40805851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0CE9973-E7D4-954B-A0AB-B7AB7B8CE882}"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6575919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60CE9973-E7D4-954B-A0AB-B7AB7B8CE882}" type="slidenum">
              <a:rPr lang="en-US" smtClean="0"/>
              <a:t>23</a:t>
            </a:fld>
            <a:endParaRPr lang="en-US"/>
          </a:p>
        </p:txBody>
      </p:sp>
    </p:spTree>
    <p:extLst>
      <p:ext uri="{BB962C8B-B14F-4D97-AF65-F5344CB8AC3E}">
        <p14:creationId xmlns:p14="http://schemas.microsoft.com/office/powerpoint/2010/main" val="40943749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60CE9973-E7D4-954B-A0AB-B7AB7B8CE882}" type="slidenum">
              <a:rPr lang="en-US" smtClean="0"/>
              <a:t>24</a:t>
            </a:fld>
            <a:endParaRPr lang="en-US"/>
          </a:p>
        </p:txBody>
      </p:sp>
    </p:spTree>
    <p:extLst>
      <p:ext uri="{BB962C8B-B14F-4D97-AF65-F5344CB8AC3E}">
        <p14:creationId xmlns:p14="http://schemas.microsoft.com/office/powerpoint/2010/main" val="16540822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60CE9973-E7D4-954B-A0AB-B7AB7B8CE882}" type="slidenum">
              <a:rPr lang="en-US" smtClean="0"/>
              <a:t>25</a:t>
            </a:fld>
            <a:endParaRPr lang="en-US"/>
          </a:p>
        </p:txBody>
      </p:sp>
    </p:spTree>
    <p:extLst>
      <p:ext uri="{BB962C8B-B14F-4D97-AF65-F5344CB8AC3E}">
        <p14:creationId xmlns:p14="http://schemas.microsoft.com/office/powerpoint/2010/main" val="40127768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60CE9973-E7D4-954B-A0AB-B7AB7B8CE882}" type="slidenum">
              <a:rPr lang="en-US" smtClean="0"/>
              <a:t>26</a:t>
            </a:fld>
            <a:endParaRPr lang="en-US"/>
          </a:p>
        </p:txBody>
      </p:sp>
    </p:spTree>
    <p:extLst>
      <p:ext uri="{BB962C8B-B14F-4D97-AF65-F5344CB8AC3E}">
        <p14:creationId xmlns:p14="http://schemas.microsoft.com/office/powerpoint/2010/main" val="13079512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E6E868-C22F-4703-0466-FAA5CD07EC7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D08A9B6-916D-28FB-B1A5-BBB220D930A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1C2AB0C-1FB0-55CE-456A-11DC8DF8FE6E}"/>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B026A342-E18F-22B6-CA13-290FEB665453}"/>
              </a:ext>
            </a:extLst>
          </p:cNvPr>
          <p:cNvSpPr>
            <a:spLocks noGrp="1"/>
          </p:cNvSpPr>
          <p:nvPr>
            <p:ph type="sldNum" sz="quarter" idx="5"/>
          </p:nvPr>
        </p:nvSpPr>
        <p:spPr/>
        <p:txBody>
          <a:bodyPr/>
          <a:lstStyle/>
          <a:p>
            <a:fld id="{60CE9973-E7D4-954B-A0AB-B7AB7B8CE882}" type="slidenum">
              <a:rPr lang="en-US" smtClean="0"/>
              <a:t>30</a:t>
            </a:fld>
            <a:endParaRPr lang="en-US"/>
          </a:p>
        </p:txBody>
      </p:sp>
    </p:spTree>
    <p:extLst>
      <p:ext uri="{BB962C8B-B14F-4D97-AF65-F5344CB8AC3E}">
        <p14:creationId xmlns:p14="http://schemas.microsoft.com/office/powerpoint/2010/main" val="418052958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tags" Target="../tags/tag3.xml"/><Relationship Id="rId5" Type="http://schemas.openxmlformats.org/officeDocument/2006/relationships/image" Target="../media/image7.png"/><Relationship Id="rId4" Type="http://schemas.openxmlformats.org/officeDocument/2006/relationships/image" Target="../media/image1.emf"/></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 Dark Blue">
    <p:bg>
      <p:bgPr>
        <a:solidFill>
          <a:schemeClr val="accent1"/>
        </a:solidFill>
        <a:effectLst/>
      </p:bgPr>
    </p:bg>
    <p:spTree>
      <p:nvGrpSpPr>
        <p:cNvPr id="1" name=""/>
        <p:cNvGrpSpPr/>
        <p:nvPr/>
      </p:nvGrpSpPr>
      <p:grpSpPr>
        <a:xfrm>
          <a:off x="0" y="0"/>
          <a:ext cx="0" cy="0"/>
          <a:chOff x="0" y="0"/>
          <a:chExt cx="0" cy="0"/>
        </a:xfrm>
      </p:grpSpPr>
      <p:pic>
        <p:nvPicPr>
          <p:cNvPr id="15" name="Picture 14" descr="A black and white background with white lines&#10;&#10;Description automatically generated">
            <a:extLst>
              <a:ext uri="{FF2B5EF4-FFF2-40B4-BE49-F238E27FC236}">
                <a16:creationId xmlns:a16="http://schemas.microsoft.com/office/drawing/2014/main" id="{0D8638AE-463A-A8EE-7837-A4EE94AC302F}"/>
              </a:ext>
            </a:extLst>
          </p:cNvPr>
          <p:cNvPicPr>
            <a:picLocks noChangeAspect="1"/>
          </p:cNvPicPr>
          <p:nvPr userDrawn="1"/>
        </p:nvPicPr>
        <p:blipFill>
          <a:blip r:embed="rId2">
            <a:alphaModFix amt="70000"/>
          </a:blip>
          <a:stretch>
            <a:fillRect/>
          </a:stretch>
        </p:blipFill>
        <p:spPr>
          <a:xfrm>
            <a:off x="0" y="1"/>
            <a:ext cx="12192000" cy="6858000"/>
          </a:xfrm>
          <a:prstGeom prst="rect">
            <a:avLst/>
          </a:prstGeom>
        </p:spPr>
      </p:pic>
      <p:pic>
        <p:nvPicPr>
          <p:cNvPr id="13" name="Picture 12" descr="A green letter on a black background&#10;&#10;Description automatically generated">
            <a:extLst>
              <a:ext uri="{FF2B5EF4-FFF2-40B4-BE49-F238E27FC236}">
                <a16:creationId xmlns:a16="http://schemas.microsoft.com/office/drawing/2014/main" id="{71510E90-4B3E-D260-FCE1-7526C947EF93}"/>
              </a:ext>
            </a:extLst>
          </p:cNvPr>
          <p:cNvPicPr>
            <a:picLocks noChangeAspect="1"/>
          </p:cNvPicPr>
          <p:nvPr userDrawn="1"/>
        </p:nvPicPr>
        <p:blipFill>
          <a:blip r:embed="rId3"/>
          <a:stretch>
            <a:fillRect/>
          </a:stretch>
        </p:blipFill>
        <p:spPr>
          <a:xfrm>
            <a:off x="3905494" y="2520462"/>
            <a:ext cx="4193444" cy="1172308"/>
          </a:xfrm>
          <a:prstGeom prst="rect">
            <a:avLst/>
          </a:prstGeom>
        </p:spPr>
      </p:pic>
      <p:sp>
        <p:nvSpPr>
          <p:cNvPr id="16" name="TextBox 15">
            <a:extLst>
              <a:ext uri="{FF2B5EF4-FFF2-40B4-BE49-F238E27FC236}">
                <a16:creationId xmlns:a16="http://schemas.microsoft.com/office/drawing/2014/main" id="{33A365A0-5E72-42BB-3595-B6FAF727BD41}"/>
              </a:ext>
            </a:extLst>
          </p:cNvPr>
          <p:cNvSpPr txBox="1"/>
          <p:nvPr userDrawn="1"/>
        </p:nvSpPr>
        <p:spPr>
          <a:xfrm>
            <a:off x="4808628" y="5392615"/>
            <a:ext cx="2574744" cy="876458"/>
          </a:xfrm>
          <a:prstGeom prst="rect">
            <a:avLst/>
          </a:prstGeom>
          <a:noFill/>
        </p:spPr>
        <p:txBody>
          <a:bodyPr wrap="none" rtlCol="0">
            <a:spAutoFit/>
          </a:bodyPr>
          <a:lstStyle/>
          <a:p>
            <a:pPr algn="ctr">
              <a:lnSpc>
                <a:spcPct val="150000"/>
              </a:lnSpc>
            </a:pPr>
            <a:r>
              <a:rPr lang="en-US" b="0" i="0" dirty="0">
                <a:solidFill>
                  <a:schemeClr val="bg1"/>
                </a:solidFill>
                <a:latin typeface="Montserrat Medium" pitchFamily="2" charset="77"/>
              </a:rPr>
              <a:t>Discussion Materials</a:t>
            </a:r>
          </a:p>
          <a:p>
            <a:pPr algn="ctr">
              <a:lnSpc>
                <a:spcPct val="150000"/>
              </a:lnSpc>
            </a:pPr>
            <a:r>
              <a:rPr lang="en-US" b="0" i="0" dirty="0">
                <a:solidFill>
                  <a:schemeClr val="accent4"/>
                </a:solidFill>
                <a:latin typeface="Montserrat Medium" pitchFamily="2" charset="77"/>
              </a:rPr>
              <a:t>2024</a:t>
            </a:r>
          </a:p>
        </p:txBody>
      </p:sp>
    </p:spTree>
    <p:extLst>
      <p:ext uri="{BB962C8B-B14F-4D97-AF65-F5344CB8AC3E}">
        <p14:creationId xmlns:p14="http://schemas.microsoft.com/office/powerpoint/2010/main" val="10441735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Advisor pag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27D749-C670-19A6-4EC4-3272BC78115A}"/>
              </a:ext>
            </a:extLst>
          </p:cNvPr>
          <p:cNvSpPr>
            <a:spLocks noGrp="1"/>
          </p:cNvSpPr>
          <p:nvPr>
            <p:ph type="title"/>
          </p:nvPr>
        </p:nvSpPr>
        <p:spPr>
          <a:xfrm>
            <a:off x="532691" y="1635091"/>
            <a:ext cx="2754795" cy="1793909"/>
          </a:xfrm>
          <a:prstGeom prst="rect">
            <a:avLst/>
          </a:prstGeom>
        </p:spPr>
        <p:txBody>
          <a:bodyPr anchor="t"/>
          <a:lstStyle>
            <a:lvl1pPr algn="l">
              <a:defRPr sz="3000" b="1" i="0">
                <a:solidFill>
                  <a:schemeClr val="accent4"/>
                </a:solidFill>
                <a:latin typeface="Montserrat" pitchFamily="2" charset="77"/>
              </a:defRPr>
            </a:lvl1pPr>
          </a:lstStyle>
          <a:p>
            <a:r>
              <a:rPr lang="en-US" dirty="0"/>
              <a:t>Click to edit Master title style</a:t>
            </a:r>
          </a:p>
        </p:txBody>
      </p:sp>
      <p:sp>
        <p:nvSpPr>
          <p:cNvPr id="3" name="Text Placeholder 2">
            <a:extLst>
              <a:ext uri="{FF2B5EF4-FFF2-40B4-BE49-F238E27FC236}">
                <a16:creationId xmlns:a16="http://schemas.microsoft.com/office/drawing/2014/main" id="{8AC3CDF5-9C42-A6C4-8B90-2AB46059C054}"/>
              </a:ext>
            </a:extLst>
          </p:cNvPr>
          <p:cNvSpPr>
            <a:spLocks noGrp="1"/>
          </p:cNvSpPr>
          <p:nvPr>
            <p:ph type="body" idx="1" hasCustomPrompt="1"/>
          </p:nvPr>
        </p:nvSpPr>
        <p:spPr>
          <a:xfrm>
            <a:off x="532691" y="3609581"/>
            <a:ext cx="2961623" cy="653335"/>
          </a:xfrm>
          <a:prstGeom prst="rect">
            <a:avLst/>
          </a:prstGeom>
        </p:spPr>
        <p:txBody>
          <a:bodyPr/>
          <a:lstStyle>
            <a:lvl1pPr marL="0" indent="0">
              <a:lnSpc>
                <a:spcPct val="100000"/>
              </a:lnSpc>
              <a:buNone/>
              <a:defRPr sz="1800" b="1" i="0">
                <a:solidFill>
                  <a:schemeClr val="bg1"/>
                </a:solidFill>
                <a:latin typeface="Montserrat SemiBold" pitchFamily="2" charset="77"/>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dirty="0"/>
              <a:t>Click to edit Master Sub-Header styles</a:t>
            </a:r>
          </a:p>
        </p:txBody>
      </p:sp>
      <p:pic>
        <p:nvPicPr>
          <p:cNvPr id="7" name="Picture 6" descr="A blue letter on a black background&#10;&#10;Description automatically generated">
            <a:extLst>
              <a:ext uri="{FF2B5EF4-FFF2-40B4-BE49-F238E27FC236}">
                <a16:creationId xmlns:a16="http://schemas.microsoft.com/office/drawing/2014/main" id="{9E9853D0-8837-334E-265E-3CB1D1E36E6F}"/>
              </a:ext>
            </a:extLst>
          </p:cNvPr>
          <p:cNvPicPr>
            <a:picLocks noChangeAspect="1"/>
          </p:cNvPicPr>
          <p:nvPr userDrawn="1"/>
        </p:nvPicPr>
        <p:blipFill>
          <a:blip r:embed="rId2"/>
          <a:stretch>
            <a:fillRect/>
          </a:stretch>
        </p:blipFill>
        <p:spPr>
          <a:xfrm>
            <a:off x="838200" y="6135627"/>
            <a:ext cx="1371600" cy="357248"/>
          </a:xfrm>
          <a:prstGeom prst="rect">
            <a:avLst/>
          </a:prstGeom>
        </p:spPr>
      </p:pic>
      <p:sp>
        <p:nvSpPr>
          <p:cNvPr id="4" name="Text Placeholder 2">
            <a:extLst>
              <a:ext uri="{FF2B5EF4-FFF2-40B4-BE49-F238E27FC236}">
                <a16:creationId xmlns:a16="http://schemas.microsoft.com/office/drawing/2014/main" id="{A6461BA9-05EB-774D-5922-811FD3EBC412}"/>
              </a:ext>
            </a:extLst>
          </p:cNvPr>
          <p:cNvSpPr>
            <a:spLocks noGrp="1"/>
          </p:cNvSpPr>
          <p:nvPr>
            <p:ph type="body" idx="10"/>
          </p:nvPr>
        </p:nvSpPr>
        <p:spPr>
          <a:xfrm>
            <a:off x="5744319" y="599370"/>
            <a:ext cx="4842119" cy="5714881"/>
          </a:xfrm>
          <a:prstGeom prst="rect">
            <a:avLst/>
          </a:prstGeom>
        </p:spPr>
        <p:txBody>
          <a:bodyPr/>
          <a:lstStyle>
            <a:lvl1pPr marL="0" indent="0">
              <a:buNone/>
              <a:defRPr sz="1200" b="1" i="0">
                <a:solidFill>
                  <a:schemeClr val="bg1"/>
                </a:solidFill>
                <a:latin typeface="Montserrat SemiBold" pitchFamily="2" charset="77"/>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dirty="0"/>
              <a:t>Click to edit Master text styles</a:t>
            </a:r>
          </a:p>
        </p:txBody>
      </p:sp>
      <p:pic>
        <p:nvPicPr>
          <p:cNvPr id="8" name="Picture 7" descr="A white letter on a black background&#10;&#10;Description automatically generated">
            <a:extLst>
              <a:ext uri="{FF2B5EF4-FFF2-40B4-BE49-F238E27FC236}">
                <a16:creationId xmlns:a16="http://schemas.microsoft.com/office/drawing/2014/main" id="{673971D4-63F8-0263-B29F-FB034BF53DF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7400" y="687433"/>
            <a:ext cx="1312985" cy="341982"/>
          </a:xfrm>
          <a:prstGeom prst="rect">
            <a:avLst/>
          </a:prstGeom>
        </p:spPr>
      </p:pic>
    </p:spTree>
    <p:extLst>
      <p:ext uri="{BB962C8B-B14F-4D97-AF65-F5344CB8AC3E}">
        <p14:creationId xmlns:p14="http://schemas.microsoft.com/office/powerpoint/2010/main" val="33767692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Color Break 2">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27D749-C670-19A6-4EC4-3272BC78115A}"/>
              </a:ext>
            </a:extLst>
          </p:cNvPr>
          <p:cNvSpPr>
            <a:spLocks noGrp="1"/>
          </p:cNvSpPr>
          <p:nvPr>
            <p:ph type="title"/>
          </p:nvPr>
        </p:nvSpPr>
        <p:spPr>
          <a:xfrm>
            <a:off x="5884985" y="586870"/>
            <a:ext cx="4384919" cy="1793909"/>
          </a:xfrm>
          <a:prstGeom prst="rect">
            <a:avLst/>
          </a:prstGeom>
        </p:spPr>
        <p:txBody>
          <a:bodyPr anchor="t"/>
          <a:lstStyle>
            <a:lvl1pPr algn="l">
              <a:defRPr sz="4000" b="1" i="0">
                <a:solidFill>
                  <a:schemeClr val="accent4"/>
                </a:solidFill>
                <a:latin typeface="Montserrat" pitchFamily="2" charset="77"/>
              </a:defRPr>
            </a:lvl1pPr>
          </a:lstStyle>
          <a:p>
            <a:r>
              <a:rPr lang="en-US" dirty="0"/>
              <a:t>Click to edit Master title style</a:t>
            </a:r>
          </a:p>
        </p:txBody>
      </p:sp>
      <p:pic>
        <p:nvPicPr>
          <p:cNvPr id="7" name="Picture 6" descr="A blue letter on a black background&#10;&#10;Description automatically generated">
            <a:extLst>
              <a:ext uri="{FF2B5EF4-FFF2-40B4-BE49-F238E27FC236}">
                <a16:creationId xmlns:a16="http://schemas.microsoft.com/office/drawing/2014/main" id="{9E9853D0-8837-334E-265E-3CB1D1E36E6F}"/>
              </a:ext>
            </a:extLst>
          </p:cNvPr>
          <p:cNvPicPr>
            <a:picLocks noChangeAspect="1"/>
          </p:cNvPicPr>
          <p:nvPr userDrawn="1"/>
        </p:nvPicPr>
        <p:blipFill>
          <a:blip r:embed="rId2"/>
          <a:stretch>
            <a:fillRect/>
          </a:stretch>
        </p:blipFill>
        <p:spPr>
          <a:xfrm>
            <a:off x="838200" y="6135627"/>
            <a:ext cx="1371600" cy="357248"/>
          </a:xfrm>
          <a:prstGeom prst="rect">
            <a:avLst/>
          </a:prstGeom>
        </p:spPr>
      </p:pic>
      <p:sp>
        <p:nvSpPr>
          <p:cNvPr id="6" name="Rectangle 5">
            <a:extLst>
              <a:ext uri="{FF2B5EF4-FFF2-40B4-BE49-F238E27FC236}">
                <a16:creationId xmlns:a16="http://schemas.microsoft.com/office/drawing/2014/main" id="{3FFE3647-A91E-65F2-CD25-90C4F54F95E2}"/>
              </a:ext>
            </a:extLst>
          </p:cNvPr>
          <p:cNvSpPr/>
          <p:nvPr userDrawn="1"/>
        </p:nvSpPr>
        <p:spPr>
          <a:xfrm>
            <a:off x="0" y="0"/>
            <a:ext cx="5076092" cy="6858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white letter on a black background&#10;&#10;Description automatically generated">
            <a:extLst>
              <a:ext uri="{FF2B5EF4-FFF2-40B4-BE49-F238E27FC236}">
                <a16:creationId xmlns:a16="http://schemas.microsoft.com/office/drawing/2014/main" id="{EF0848B8-FFFD-0F4B-1E93-00C07B48FD8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304340" y="687433"/>
            <a:ext cx="1312985" cy="341982"/>
          </a:xfrm>
          <a:prstGeom prst="rect">
            <a:avLst/>
          </a:prstGeom>
        </p:spPr>
      </p:pic>
      <p:sp>
        <p:nvSpPr>
          <p:cNvPr id="9" name="Text Placeholder 2">
            <a:extLst>
              <a:ext uri="{FF2B5EF4-FFF2-40B4-BE49-F238E27FC236}">
                <a16:creationId xmlns:a16="http://schemas.microsoft.com/office/drawing/2014/main" id="{9E131CC4-E1FC-3BD4-676E-2A99E565BEE4}"/>
              </a:ext>
            </a:extLst>
          </p:cNvPr>
          <p:cNvSpPr>
            <a:spLocks noGrp="1"/>
          </p:cNvSpPr>
          <p:nvPr>
            <p:ph type="body" idx="10"/>
          </p:nvPr>
        </p:nvSpPr>
        <p:spPr>
          <a:xfrm>
            <a:off x="5907698" y="2631831"/>
            <a:ext cx="4842119" cy="688731"/>
          </a:xfrm>
          <a:prstGeom prst="rect">
            <a:avLst/>
          </a:prstGeom>
        </p:spPr>
        <p:txBody>
          <a:bodyPr/>
          <a:lstStyle>
            <a:lvl1pPr marL="0" indent="0">
              <a:buNone/>
              <a:defRPr sz="1200" b="0" i="0">
                <a:solidFill>
                  <a:schemeClr val="bg1"/>
                </a:solidFill>
                <a:latin typeface="Montserrat" pitchFamily="2" charset="77"/>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dirty="0"/>
              <a:t>Click to edit Master text styles</a:t>
            </a:r>
          </a:p>
        </p:txBody>
      </p:sp>
    </p:spTree>
    <p:extLst>
      <p:ext uri="{BB962C8B-B14F-4D97-AF65-F5344CB8AC3E}">
        <p14:creationId xmlns:p14="http://schemas.microsoft.com/office/powerpoint/2010/main" val="85510352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obj" preserve="1">
  <p:cSld name="Title and Content">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990913-3C06-4355-D99E-A6FDB75A02E8}"/>
              </a:ext>
            </a:extLst>
          </p:cNvPr>
          <p:cNvSpPr>
            <a:spLocks noGrp="1"/>
          </p:cNvSpPr>
          <p:nvPr>
            <p:ph type="title"/>
          </p:nvPr>
        </p:nvSpPr>
        <p:spPr>
          <a:xfrm>
            <a:off x="838200" y="365125"/>
            <a:ext cx="10515600" cy="1325563"/>
          </a:xfrm>
          <a:prstGeom prst="rect">
            <a:avLst/>
          </a:prstGeom>
        </p:spPr>
        <p:txBody>
          <a:bodyPr/>
          <a:lstStyle>
            <a:lvl1pPr>
              <a:defRPr b="1" i="0">
                <a:latin typeface="Montserrat" pitchFamily="2" charset="77"/>
              </a:defRPr>
            </a:lvl1pPr>
          </a:lstStyle>
          <a:p>
            <a:r>
              <a:rPr lang="en-US" dirty="0"/>
              <a:t>Click to edit Master title style</a:t>
            </a:r>
          </a:p>
        </p:txBody>
      </p:sp>
      <p:sp>
        <p:nvSpPr>
          <p:cNvPr id="3" name="Content Placeholder 2">
            <a:extLst>
              <a:ext uri="{FF2B5EF4-FFF2-40B4-BE49-F238E27FC236}">
                <a16:creationId xmlns:a16="http://schemas.microsoft.com/office/drawing/2014/main" id="{B964475C-B5B5-B49F-20E1-766AC5399225}"/>
              </a:ext>
            </a:extLst>
          </p:cNvPr>
          <p:cNvSpPr>
            <a:spLocks noGrp="1"/>
          </p:cNvSpPr>
          <p:nvPr>
            <p:ph idx="1"/>
          </p:nvPr>
        </p:nvSpPr>
        <p:spPr>
          <a:xfrm>
            <a:off x="838200" y="1825625"/>
            <a:ext cx="10515600" cy="4351338"/>
          </a:xfrm>
          <a:prstGeom prst="rect">
            <a:avLst/>
          </a:prstGeom>
        </p:spPr>
        <p:txBody>
          <a:bodyPr/>
          <a:lstStyle>
            <a:lvl1pPr>
              <a:defRPr b="1" i="0">
                <a:latin typeface="Montserrat" pitchFamily="2" charset="77"/>
              </a:defRPr>
            </a:lvl1pPr>
            <a:lvl2pPr>
              <a:defRPr b="1" i="0">
                <a:latin typeface="Montserrat" pitchFamily="2" charset="77"/>
              </a:defRPr>
            </a:lvl2pPr>
            <a:lvl3pPr>
              <a:defRPr b="1" i="0">
                <a:latin typeface="Montserrat" pitchFamily="2" charset="77"/>
              </a:defRPr>
            </a:lvl3pPr>
            <a:lvl4pPr>
              <a:defRPr b="1" i="0">
                <a:latin typeface="Montserrat" pitchFamily="2" charset="77"/>
              </a:defRPr>
            </a:lvl4pPr>
            <a:lvl5pPr>
              <a:defRPr b="1" i="0">
                <a:latin typeface="Montserrat" pitchFamily="2" charset="77"/>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9326259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woObj" preserve="1">
  <p:cSld name="Two Conten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B5A63D-86DF-18CB-0EF8-6E00534FBA81}"/>
              </a:ext>
            </a:extLst>
          </p:cNvPr>
          <p:cNvSpPr>
            <a:spLocks noGrp="1"/>
          </p:cNvSpPr>
          <p:nvPr>
            <p:ph type="title"/>
          </p:nvPr>
        </p:nvSpPr>
        <p:spPr>
          <a:xfrm>
            <a:off x="838200" y="365125"/>
            <a:ext cx="10515600" cy="1325563"/>
          </a:xfrm>
          <a:prstGeom prst="rect">
            <a:avLst/>
          </a:prstGeom>
        </p:spPr>
        <p:txBody>
          <a:bodyPr/>
          <a:lstStyle>
            <a:lvl1pPr>
              <a:defRPr b="1" i="0">
                <a:solidFill>
                  <a:schemeClr val="accent4"/>
                </a:solidFill>
                <a:latin typeface="Montserrat" pitchFamily="2" charset="77"/>
              </a:defRPr>
            </a:lvl1pPr>
          </a:lstStyle>
          <a:p>
            <a:r>
              <a:rPr lang="en-US" dirty="0"/>
              <a:t>Click to edit Master title style</a:t>
            </a:r>
          </a:p>
        </p:txBody>
      </p:sp>
      <p:sp>
        <p:nvSpPr>
          <p:cNvPr id="3" name="Content Placeholder 2">
            <a:extLst>
              <a:ext uri="{FF2B5EF4-FFF2-40B4-BE49-F238E27FC236}">
                <a16:creationId xmlns:a16="http://schemas.microsoft.com/office/drawing/2014/main" id="{C3310CDF-23F4-32CD-75EB-5CA32029ABBA}"/>
              </a:ext>
            </a:extLst>
          </p:cNvPr>
          <p:cNvSpPr>
            <a:spLocks noGrp="1"/>
          </p:cNvSpPr>
          <p:nvPr>
            <p:ph sz="half" idx="1"/>
          </p:nvPr>
        </p:nvSpPr>
        <p:spPr>
          <a:xfrm>
            <a:off x="838200" y="1825625"/>
            <a:ext cx="5181600" cy="3731113"/>
          </a:xfrm>
          <a:prstGeom prst="rect">
            <a:avLst/>
          </a:prstGeom>
        </p:spPr>
        <p:txBody>
          <a:bodyPr/>
          <a:lstStyle>
            <a:lvl1pPr>
              <a:defRPr b="1" i="0">
                <a:solidFill>
                  <a:schemeClr val="accent4"/>
                </a:solidFill>
                <a:latin typeface="Montserrat SemiBold" pitchFamily="2" charset="77"/>
              </a:defRPr>
            </a:lvl1pPr>
            <a:lvl2pPr>
              <a:defRPr b="1" i="0">
                <a:latin typeface="Montserrat" pitchFamily="2" charset="77"/>
              </a:defRPr>
            </a:lvl2pPr>
            <a:lvl3pPr>
              <a:defRPr b="1" i="0">
                <a:latin typeface="Montserrat" pitchFamily="2" charset="77"/>
              </a:defRPr>
            </a:lvl3pPr>
            <a:lvl4pPr>
              <a:defRPr b="1" i="0">
                <a:latin typeface="Montserrat" pitchFamily="2" charset="77"/>
              </a:defRPr>
            </a:lvl4pPr>
            <a:lvl5pPr>
              <a:defRPr b="1" i="0">
                <a:latin typeface="Montserrat" pitchFamily="2" charset="77"/>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4EF3F846-AACE-650A-4D35-586268C056C3}"/>
              </a:ext>
            </a:extLst>
          </p:cNvPr>
          <p:cNvSpPr>
            <a:spLocks noGrp="1"/>
          </p:cNvSpPr>
          <p:nvPr>
            <p:ph sz="half" idx="2"/>
          </p:nvPr>
        </p:nvSpPr>
        <p:spPr>
          <a:xfrm>
            <a:off x="6172200" y="1825625"/>
            <a:ext cx="5181600" cy="3731113"/>
          </a:xfrm>
          <a:prstGeom prst="rect">
            <a:avLst/>
          </a:prstGeom>
        </p:spPr>
        <p:txBody>
          <a:bodyPr/>
          <a:lstStyle>
            <a:lvl1pPr>
              <a:defRPr b="1" i="0">
                <a:solidFill>
                  <a:schemeClr val="accent4"/>
                </a:solidFill>
                <a:latin typeface="Montserrat SemiBold" pitchFamily="2" charset="77"/>
              </a:defRPr>
            </a:lvl1pPr>
            <a:lvl2pPr>
              <a:defRPr b="1" i="0">
                <a:latin typeface="Montserrat" pitchFamily="2" charset="77"/>
              </a:defRPr>
            </a:lvl2pPr>
            <a:lvl3pPr>
              <a:defRPr b="1" i="0">
                <a:latin typeface="Montserrat" pitchFamily="2" charset="77"/>
              </a:defRPr>
            </a:lvl3pPr>
            <a:lvl4pPr>
              <a:defRPr b="1" i="0">
                <a:latin typeface="Montserrat" pitchFamily="2" charset="77"/>
              </a:defRPr>
            </a:lvl4pPr>
            <a:lvl5pPr>
              <a:defRPr b="1" i="0">
                <a:latin typeface="Montserrat" pitchFamily="2" charset="77"/>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9" name="Picture 8" descr="A green letter on a black background&#10;&#10;Description automatically generated">
            <a:extLst>
              <a:ext uri="{FF2B5EF4-FFF2-40B4-BE49-F238E27FC236}">
                <a16:creationId xmlns:a16="http://schemas.microsoft.com/office/drawing/2014/main" id="{B5B4519B-342E-C75C-7A78-5D5518B5FD7D}"/>
              </a:ext>
            </a:extLst>
          </p:cNvPr>
          <p:cNvPicPr>
            <a:picLocks noChangeAspect="1"/>
          </p:cNvPicPr>
          <p:nvPr userDrawn="1"/>
        </p:nvPicPr>
        <p:blipFill>
          <a:blip r:embed="rId2"/>
          <a:stretch>
            <a:fillRect/>
          </a:stretch>
        </p:blipFill>
        <p:spPr>
          <a:xfrm>
            <a:off x="838200" y="6135627"/>
            <a:ext cx="1371600" cy="357248"/>
          </a:xfrm>
          <a:prstGeom prst="rect">
            <a:avLst/>
          </a:prstGeom>
        </p:spPr>
      </p:pic>
    </p:spTree>
    <p:extLst>
      <p:ext uri="{BB962C8B-B14F-4D97-AF65-F5344CB8AC3E}">
        <p14:creationId xmlns:p14="http://schemas.microsoft.com/office/powerpoint/2010/main" val="280980839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B2C068-F848-DB80-39CD-A192D409667D}"/>
              </a:ext>
            </a:extLst>
          </p:cNvPr>
          <p:cNvSpPr>
            <a:spLocks noGrp="1"/>
          </p:cNvSpPr>
          <p:nvPr>
            <p:ph type="title"/>
          </p:nvPr>
        </p:nvSpPr>
        <p:spPr>
          <a:xfrm>
            <a:off x="839788" y="457200"/>
            <a:ext cx="3932237" cy="1600200"/>
          </a:xfrm>
          <a:prstGeom prst="rect">
            <a:avLst/>
          </a:prstGeom>
        </p:spPr>
        <p:txBody>
          <a:bodyPr anchor="t"/>
          <a:lstStyle>
            <a:lvl1pPr>
              <a:defRPr sz="3200" b="1" i="0">
                <a:latin typeface="Montserrat" pitchFamily="2" charset="77"/>
              </a:defRPr>
            </a:lvl1pPr>
          </a:lstStyle>
          <a:p>
            <a:r>
              <a:rPr lang="en-US" dirty="0"/>
              <a:t>Click to edit Master title style</a:t>
            </a:r>
          </a:p>
        </p:txBody>
      </p:sp>
      <p:sp>
        <p:nvSpPr>
          <p:cNvPr id="3" name="Content Placeholder 2">
            <a:extLst>
              <a:ext uri="{FF2B5EF4-FFF2-40B4-BE49-F238E27FC236}">
                <a16:creationId xmlns:a16="http://schemas.microsoft.com/office/drawing/2014/main" id="{7AC55C82-3930-9DFD-3708-D0C6C5C22A00}"/>
              </a:ext>
            </a:extLst>
          </p:cNvPr>
          <p:cNvSpPr>
            <a:spLocks noGrp="1"/>
          </p:cNvSpPr>
          <p:nvPr>
            <p:ph idx="1" hasCustomPrompt="1"/>
          </p:nvPr>
        </p:nvSpPr>
        <p:spPr>
          <a:xfrm>
            <a:off x="5183188" y="457200"/>
            <a:ext cx="6172200" cy="4873625"/>
          </a:xfrm>
          <a:prstGeom prst="rect">
            <a:avLst/>
          </a:prstGeom>
        </p:spPr>
        <p:txBody>
          <a:bodyPr/>
          <a:lstStyle>
            <a:lvl1pPr>
              <a:defRPr sz="3200" b="1" i="0">
                <a:latin typeface="Montserrat" pitchFamily="2" charset="77"/>
              </a:defRPr>
            </a:lvl1pPr>
            <a:lvl2pPr>
              <a:defRPr sz="2800" b="1" i="0">
                <a:latin typeface="Montserrat" pitchFamily="2" charset="77"/>
              </a:defRPr>
            </a:lvl2pPr>
            <a:lvl3pPr>
              <a:defRPr sz="2400" b="1" i="0">
                <a:latin typeface="Montserrat" pitchFamily="2" charset="77"/>
              </a:defRPr>
            </a:lvl3pPr>
            <a:lvl4pPr>
              <a:defRPr sz="2000" b="1" i="0">
                <a:latin typeface="Montserrat" pitchFamily="2" charset="77"/>
              </a:defRPr>
            </a:lvl4pPr>
            <a:lvl5pPr>
              <a:defRPr sz="2000" b="1" i="0">
                <a:latin typeface="Montserrat" pitchFamily="2" charset="77"/>
              </a:defRPr>
            </a:lvl5pPr>
            <a:lvl6pPr>
              <a:defRPr sz="2000"/>
            </a:lvl6pPr>
            <a:lvl7pPr>
              <a:defRPr sz="2000"/>
            </a:lvl7pPr>
            <a:lvl8pPr>
              <a:defRPr sz="2000"/>
            </a:lvl8pPr>
            <a:lvl9pPr>
              <a:defRPr sz="2000"/>
            </a:lvl9pPr>
          </a:lstStyle>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8A23DD86-4A0B-BCB6-8EB1-7059446972C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b="1" i="0">
                <a:latin typeface="Montserrat" pitchFamily="2" charset="77"/>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Tree>
    <p:extLst>
      <p:ext uri="{BB962C8B-B14F-4D97-AF65-F5344CB8AC3E}">
        <p14:creationId xmlns:p14="http://schemas.microsoft.com/office/powerpoint/2010/main" val="24423823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over Light Blue">
    <p:bg>
      <p:bgPr>
        <a:solidFill>
          <a:schemeClr val="tx1"/>
        </a:solidFill>
        <a:effectLst/>
      </p:bgPr>
    </p:bg>
    <p:spTree>
      <p:nvGrpSpPr>
        <p:cNvPr id="1" name=""/>
        <p:cNvGrpSpPr/>
        <p:nvPr/>
      </p:nvGrpSpPr>
      <p:grpSpPr>
        <a:xfrm>
          <a:off x="0" y="0"/>
          <a:ext cx="0" cy="0"/>
          <a:chOff x="0" y="0"/>
          <a:chExt cx="0" cy="0"/>
        </a:xfrm>
      </p:grpSpPr>
      <p:pic>
        <p:nvPicPr>
          <p:cNvPr id="7" name="Picture 6" descr="A black and white background with white lines&#10;&#10;Description automatically generated">
            <a:extLst>
              <a:ext uri="{FF2B5EF4-FFF2-40B4-BE49-F238E27FC236}">
                <a16:creationId xmlns:a16="http://schemas.microsoft.com/office/drawing/2014/main" id="{DE307ACC-4B66-6043-04F8-ACA680A96F19}"/>
              </a:ext>
            </a:extLst>
          </p:cNvPr>
          <p:cNvPicPr>
            <a:picLocks noChangeAspect="1"/>
          </p:cNvPicPr>
          <p:nvPr userDrawn="1"/>
        </p:nvPicPr>
        <p:blipFill>
          <a:blip r:embed="rId2">
            <a:alphaModFix amt="70000"/>
          </a:blip>
          <a:stretch>
            <a:fillRect/>
          </a:stretch>
        </p:blipFill>
        <p:spPr>
          <a:xfrm>
            <a:off x="0" y="8879"/>
            <a:ext cx="12192000" cy="6858000"/>
          </a:xfrm>
          <a:prstGeom prst="rect">
            <a:avLst/>
          </a:prstGeom>
        </p:spPr>
      </p:pic>
      <p:pic>
        <p:nvPicPr>
          <p:cNvPr id="6" name="Picture 5" descr="A black and white logo&#10;&#10;Description automatically generated">
            <a:extLst>
              <a:ext uri="{FF2B5EF4-FFF2-40B4-BE49-F238E27FC236}">
                <a16:creationId xmlns:a16="http://schemas.microsoft.com/office/drawing/2014/main" id="{301823DD-6873-F6E9-00BE-3CAC6A373C1B}"/>
              </a:ext>
            </a:extLst>
          </p:cNvPr>
          <p:cNvPicPr>
            <a:picLocks noChangeAspect="1"/>
          </p:cNvPicPr>
          <p:nvPr userDrawn="1"/>
        </p:nvPicPr>
        <p:blipFill>
          <a:blip r:embed="rId3"/>
          <a:stretch>
            <a:fillRect/>
          </a:stretch>
        </p:blipFill>
        <p:spPr>
          <a:xfrm>
            <a:off x="3905494" y="2520462"/>
            <a:ext cx="4193445" cy="1172308"/>
          </a:xfrm>
          <a:prstGeom prst="rect">
            <a:avLst/>
          </a:prstGeom>
        </p:spPr>
      </p:pic>
    </p:spTree>
    <p:extLst>
      <p:ext uri="{BB962C8B-B14F-4D97-AF65-F5344CB8AC3E}">
        <p14:creationId xmlns:p14="http://schemas.microsoft.com/office/powerpoint/2010/main" val="36059639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over Dark Gray">
    <p:bg>
      <p:bgPr>
        <a:solidFill>
          <a:schemeClr val="tx2"/>
        </a:solidFill>
        <a:effectLst/>
      </p:bgPr>
    </p:bg>
    <p:spTree>
      <p:nvGrpSpPr>
        <p:cNvPr id="1" name=""/>
        <p:cNvGrpSpPr/>
        <p:nvPr/>
      </p:nvGrpSpPr>
      <p:grpSpPr>
        <a:xfrm>
          <a:off x="0" y="0"/>
          <a:ext cx="0" cy="0"/>
          <a:chOff x="0" y="0"/>
          <a:chExt cx="0" cy="0"/>
        </a:xfrm>
      </p:grpSpPr>
      <p:pic>
        <p:nvPicPr>
          <p:cNvPr id="2" name="Picture 1" descr="A black and white background with white lines&#10;&#10;Description automatically generated">
            <a:extLst>
              <a:ext uri="{FF2B5EF4-FFF2-40B4-BE49-F238E27FC236}">
                <a16:creationId xmlns:a16="http://schemas.microsoft.com/office/drawing/2014/main" id="{1C32EC14-F150-CA42-4C37-8D10FD3A16B9}"/>
              </a:ext>
            </a:extLst>
          </p:cNvPr>
          <p:cNvPicPr>
            <a:picLocks noChangeAspect="1"/>
          </p:cNvPicPr>
          <p:nvPr userDrawn="1"/>
        </p:nvPicPr>
        <p:blipFill>
          <a:blip r:embed="rId2">
            <a:alphaModFix amt="70000"/>
          </a:blip>
          <a:stretch>
            <a:fillRect/>
          </a:stretch>
        </p:blipFill>
        <p:spPr>
          <a:xfrm>
            <a:off x="0" y="1"/>
            <a:ext cx="12192000" cy="6858000"/>
          </a:xfrm>
          <a:prstGeom prst="rect">
            <a:avLst/>
          </a:prstGeom>
        </p:spPr>
      </p:pic>
      <p:pic>
        <p:nvPicPr>
          <p:cNvPr id="13" name="Picture 12" descr="A green letter on a black background&#10;&#10;Description automatically generated">
            <a:extLst>
              <a:ext uri="{FF2B5EF4-FFF2-40B4-BE49-F238E27FC236}">
                <a16:creationId xmlns:a16="http://schemas.microsoft.com/office/drawing/2014/main" id="{71510E90-4B3E-D260-FCE1-7526C947EF93}"/>
              </a:ext>
            </a:extLst>
          </p:cNvPr>
          <p:cNvPicPr>
            <a:picLocks noChangeAspect="1"/>
          </p:cNvPicPr>
          <p:nvPr userDrawn="1"/>
        </p:nvPicPr>
        <p:blipFill>
          <a:blip r:embed="rId3"/>
          <a:stretch>
            <a:fillRect/>
          </a:stretch>
        </p:blipFill>
        <p:spPr>
          <a:xfrm>
            <a:off x="3905494" y="2520462"/>
            <a:ext cx="4193444" cy="1172308"/>
          </a:xfrm>
          <a:prstGeom prst="rect">
            <a:avLst/>
          </a:prstGeom>
        </p:spPr>
      </p:pic>
      <p:sp>
        <p:nvSpPr>
          <p:cNvPr id="3" name="TextBox 2">
            <a:extLst>
              <a:ext uri="{FF2B5EF4-FFF2-40B4-BE49-F238E27FC236}">
                <a16:creationId xmlns:a16="http://schemas.microsoft.com/office/drawing/2014/main" id="{366D1B6D-CB3C-9636-EC5D-D7188433669A}"/>
              </a:ext>
            </a:extLst>
          </p:cNvPr>
          <p:cNvSpPr txBox="1"/>
          <p:nvPr userDrawn="1"/>
        </p:nvSpPr>
        <p:spPr>
          <a:xfrm>
            <a:off x="4808628" y="5392615"/>
            <a:ext cx="2574744" cy="876458"/>
          </a:xfrm>
          <a:prstGeom prst="rect">
            <a:avLst/>
          </a:prstGeom>
          <a:noFill/>
        </p:spPr>
        <p:txBody>
          <a:bodyPr wrap="none" rtlCol="0">
            <a:spAutoFit/>
          </a:bodyPr>
          <a:lstStyle/>
          <a:p>
            <a:pPr algn="ctr">
              <a:lnSpc>
                <a:spcPct val="150000"/>
              </a:lnSpc>
            </a:pPr>
            <a:r>
              <a:rPr lang="en-US" b="0" i="0" dirty="0">
                <a:solidFill>
                  <a:schemeClr val="bg1"/>
                </a:solidFill>
                <a:latin typeface="Montserrat Medium" pitchFamily="2" charset="77"/>
              </a:rPr>
              <a:t>Discussion Materials</a:t>
            </a:r>
          </a:p>
          <a:p>
            <a:pPr algn="ctr">
              <a:lnSpc>
                <a:spcPct val="150000"/>
              </a:lnSpc>
            </a:pPr>
            <a:r>
              <a:rPr lang="en-US" b="0" i="0" dirty="0">
                <a:solidFill>
                  <a:schemeClr val="accent4"/>
                </a:solidFill>
                <a:latin typeface="Montserrat Medium" pitchFamily="2" charset="77"/>
              </a:rPr>
              <a:t>2024</a:t>
            </a:r>
          </a:p>
        </p:txBody>
      </p:sp>
    </p:spTree>
    <p:extLst>
      <p:ext uri="{BB962C8B-B14F-4D97-AF65-F5344CB8AC3E}">
        <p14:creationId xmlns:p14="http://schemas.microsoft.com/office/powerpoint/2010/main" val="14611024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Cover Orange">
    <p:bg>
      <p:bgPr>
        <a:solidFill>
          <a:schemeClr val="accent5"/>
        </a:solidFill>
        <a:effectLst/>
      </p:bgPr>
    </p:bg>
    <p:spTree>
      <p:nvGrpSpPr>
        <p:cNvPr id="1" name=""/>
        <p:cNvGrpSpPr/>
        <p:nvPr/>
      </p:nvGrpSpPr>
      <p:grpSpPr>
        <a:xfrm>
          <a:off x="0" y="0"/>
          <a:ext cx="0" cy="0"/>
          <a:chOff x="0" y="0"/>
          <a:chExt cx="0" cy="0"/>
        </a:xfrm>
      </p:grpSpPr>
      <p:pic>
        <p:nvPicPr>
          <p:cNvPr id="7" name="Picture 6" descr="A black and white background with white lines&#10;&#10;Description automatically generated">
            <a:extLst>
              <a:ext uri="{FF2B5EF4-FFF2-40B4-BE49-F238E27FC236}">
                <a16:creationId xmlns:a16="http://schemas.microsoft.com/office/drawing/2014/main" id="{1908DF1E-3C20-4455-1352-DA5E1B33633F}"/>
              </a:ext>
            </a:extLst>
          </p:cNvPr>
          <p:cNvPicPr>
            <a:picLocks noChangeAspect="1"/>
          </p:cNvPicPr>
          <p:nvPr userDrawn="1"/>
        </p:nvPicPr>
        <p:blipFill>
          <a:blip r:embed="rId2">
            <a:alphaModFix amt="70000"/>
          </a:blip>
          <a:stretch>
            <a:fillRect/>
          </a:stretch>
        </p:blipFill>
        <p:spPr>
          <a:xfrm>
            <a:off x="0" y="1"/>
            <a:ext cx="12192000" cy="6858000"/>
          </a:xfrm>
          <a:prstGeom prst="rect">
            <a:avLst/>
          </a:prstGeom>
        </p:spPr>
      </p:pic>
      <p:pic>
        <p:nvPicPr>
          <p:cNvPr id="6" name="Picture 5" descr="A black and white logo&#10;&#10;Description automatically generated">
            <a:extLst>
              <a:ext uri="{FF2B5EF4-FFF2-40B4-BE49-F238E27FC236}">
                <a16:creationId xmlns:a16="http://schemas.microsoft.com/office/drawing/2014/main" id="{F7EE05A8-6A6A-149C-B228-EF71A7CD0693}"/>
              </a:ext>
            </a:extLst>
          </p:cNvPr>
          <p:cNvPicPr>
            <a:picLocks noChangeAspect="1"/>
          </p:cNvPicPr>
          <p:nvPr userDrawn="1"/>
        </p:nvPicPr>
        <p:blipFill>
          <a:blip r:embed="rId3"/>
          <a:stretch>
            <a:fillRect/>
          </a:stretch>
        </p:blipFill>
        <p:spPr>
          <a:xfrm>
            <a:off x="3905494" y="2520462"/>
            <a:ext cx="4193445" cy="1172308"/>
          </a:xfrm>
          <a:prstGeom prst="rect">
            <a:avLst/>
          </a:prstGeom>
        </p:spPr>
      </p:pic>
      <p:sp>
        <p:nvSpPr>
          <p:cNvPr id="8" name="TextBox 7">
            <a:extLst>
              <a:ext uri="{FF2B5EF4-FFF2-40B4-BE49-F238E27FC236}">
                <a16:creationId xmlns:a16="http://schemas.microsoft.com/office/drawing/2014/main" id="{211F8D44-69A1-C0CF-7FEC-8223A09D9CB5}"/>
              </a:ext>
            </a:extLst>
          </p:cNvPr>
          <p:cNvSpPr txBox="1"/>
          <p:nvPr userDrawn="1"/>
        </p:nvSpPr>
        <p:spPr>
          <a:xfrm>
            <a:off x="4808628" y="5392615"/>
            <a:ext cx="2574744" cy="876458"/>
          </a:xfrm>
          <a:prstGeom prst="rect">
            <a:avLst/>
          </a:prstGeom>
          <a:noFill/>
        </p:spPr>
        <p:txBody>
          <a:bodyPr wrap="none" rtlCol="0">
            <a:spAutoFit/>
          </a:bodyPr>
          <a:lstStyle/>
          <a:p>
            <a:pPr algn="ctr">
              <a:lnSpc>
                <a:spcPct val="150000"/>
              </a:lnSpc>
            </a:pPr>
            <a:r>
              <a:rPr lang="en-US" b="0" i="0" dirty="0">
                <a:solidFill>
                  <a:schemeClr val="bg1"/>
                </a:solidFill>
                <a:latin typeface="Montserrat Medium" pitchFamily="2" charset="77"/>
              </a:rPr>
              <a:t>Discussion Materials</a:t>
            </a:r>
          </a:p>
          <a:p>
            <a:pPr algn="ctr">
              <a:lnSpc>
                <a:spcPct val="150000"/>
              </a:lnSpc>
            </a:pPr>
            <a:r>
              <a:rPr lang="en-US" b="0" i="0" dirty="0">
                <a:solidFill>
                  <a:schemeClr val="accent4"/>
                </a:solidFill>
                <a:latin typeface="Montserrat Medium" pitchFamily="2" charset="77"/>
              </a:rPr>
              <a:t>2024</a:t>
            </a:r>
          </a:p>
        </p:txBody>
      </p:sp>
    </p:spTree>
    <p:extLst>
      <p:ext uri="{BB962C8B-B14F-4D97-AF65-F5344CB8AC3E}">
        <p14:creationId xmlns:p14="http://schemas.microsoft.com/office/powerpoint/2010/main" val="28915925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ntro">
    <p:bg>
      <p:bgPr>
        <a:solidFill>
          <a:schemeClr val="accent1"/>
        </a:solidFill>
        <a:effectLst/>
      </p:bgPr>
    </p:bg>
    <p:spTree>
      <p:nvGrpSpPr>
        <p:cNvPr id="1" name=""/>
        <p:cNvGrpSpPr/>
        <p:nvPr/>
      </p:nvGrpSpPr>
      <p:grpSpPr>
        <a:xfrm>
          <a:off x="0" y="0"/>
          <a:ext cx="0" cy="0"/>
          <a:chOff x="0" y="0"/>
          <a:chExt cx="0" cy="0"/>
        </a:xfrm>
      </p:grpSpPr>
      <p:pic>
        <p:nvPicPr>
          <p:cNvPr id="9" name="Picture 8" descr="A white letter on a black background&#10;&#10;Description automatically generated">
            <a:extLst>
              <a:ext uri="{FF2B5EF4-FFF2-40B4-BE49-F238E27FC236}">
                <a16:creationId xmlns:a16="http://schemas.microsoft.com/office/drawing/2014/main" id="{288B661F-2FC3-606A-9F14-A083CD47EF2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7944" y="687433"/>
            <a:ext cx="1312985" cy="341982"/>
          </a:xfrm>
          <a:prstGeom prst="rect">
            <a:avLst/>
          </a:prstGeom>
        </p:spPr>
      </p:pic>
      <p:sp>
        <p:nvSpPr>
          <p:cNvPr id="2" name="Title 1">
            <a:extLst>
              <a:ext uri="{FF2B5EF4-FFF2-40B4-BE49-F238E27FC236}">
                <a16:creationId xmlns:a16="http://schemas.microsoft.com/office/drawing/2014/main" id="{8A27D749-C670-19A6-4EC4-3272BC78115A}"/>
              </a:ext>
            </a:extLst>
          </p:cNvPr>
          <p:cNvSpPr>
            <a:spLocks noGrp="1"/>
          </p:cNvSpPr>
          <p:nvPr>
            <p:ph type="title"/>
          </p:nvPr>
        </p:nvSpPr>
        <p:spPr>
          <a:xfrm>
            <a:off x="831850" y="2038900"/>
            <a:ext cx="5264150" cy="2780200"/>
          </a:xfrm>
          <a:prstGeom prst="rect">
            <a:avLst/>
          </a:prstGeom>
        </p:spPr>
        <p:txBody>
          <a:bodyPr anchor="t"/>
          <a:lstStyle>
            <a:lvl1pPr algn="l">
              <a:defRPr sz="4500" b="1" i="0">
                <a:solidFill>
                  <a:schemeClr val="accent4"/>
                </a:solidFill>
                <a:latin typeface="Montserrat" pitchFamily="2" charset="77"/>
              </a:defRPr>
            </a:lvl1pPr>
          </a:lstStyle>
          <a:p>
            <a:r>
              <a:rPr lang="en-US" dirty="0"/>
              <a:t>Click to edit Master title style</a:t>
            </a:r>
          </a:p>
        </p:txBody>
      </p:sp>
      <p:sp>
        <p:nvSpPr>
          <p:cNvPr id="3" name="Text Placeholder 2">
            <a:extLst>
              <a:ext uri="{FF2B5EF4-FFF2-40B4-BE49-F238E27FC236}">
                <a16:creationId xmlns:a16="http://schemas.microsoft.com/office/drawing/2014/main" id="{8AC3CDF5-9C42-A6C4-8B90-2AB46059C054}"/>
              </a:ext>
            </a:extLst>
          </p:cNvPr>
          <p:cNvSpPr>
            <a:spLocks noGrp="1"/>
          </p:cNvSpPr>
          <p:nvPr>
            <p:ph type="body" idx="1"/>
          </p:nvPr>
        </p:nvSpPr>
        <p:spPr>
          <a:xfrm>
            <a:off x="831850" y="5127398"/>
            <a:ext cx="5979258" cy="653335"/>
          </a:xfrm>
          <a:prstGeom prst="rect">
            <a:avLst/>
          </a:prstGeom>
        </p:spPr>
        <p:txBody>
          <a:bodyPr/>
          <a:lstStyle>
            <a:lvl1pPr marL="0" indent="0">
              <a:buNone/>
              <a:defRPr sz="2400" b="1" i="0">
                <a:solidFill>
                  <a:schemeClr val="accent4"/>
                </a:solidFill>
                <a:latin typeface="Montserrat SemiBold" pitchFamily="2" charset="77"/>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dirty="0"/>
              <a:t>Click to edit Master text styles</a:t>
            </a:r>
          </a:p>
        </p:txBody>
      </p:sp>
    </p:spTree>
    <p:extLst>
      <p:ext uri="{BB962C8B-B14F-4D97-AF65-F5344CB8AC3E}">
        <p14:creationId xmlns:p14="http://schemas.microsoft.com/office/powerpoint/2010/main" val="3236217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Intro Whit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27D749-C670-19A6-4EC4-3272BC78115A}"/>
              </a:ext>
            </a:extLst>
          </p:cNvPr>
          <p:cNvSpPr>
            <a:spLocks noGrp="1"/>
          </p:cNvSpPr>
          <p:nvPr>
            <p:ph type="title"/>
          </p:nvPr>
        </p:nvSpPr>
        <p:spPr>
          <a:xfrm>
            <a:off x="773235" y="527260"/>
            <a:ext cx="5264150" cy="1390100"/>
          </a:xfrm>
          <a:prstGeom prst="rect">
            <a:avLst/>
          </a:prstGeom>
        </p:spPr>
        <p:txBody>
          <a:bodyPr anchor="t"/>
          <a:lstStyle>
            <a:lvl1pPr algn="l">
              <a:defRPr sz="4500" b="1" i="0">
                <a:solidFill>
                  <a:schemeClr val="accent1"/>
                </a:solidFill>
                <a:latin typeface="Montserrat" pitchFamily="2" charset="77"/>
              </a:defRPr>
            </a:lvl1pPr>
          </a:lstStyle>
          <a:p>
            <a:r>
              <a:rPr lang="en-US" dirty="0"/>
              <a:t>Click to edit Master title style</a:t>
            </a:r>
          </a:p>
        </p:txBody>
      </p:sp>
      <p:sp>
        <p:nvSpPr>
          <p:cNvPr id="3" name="Text Placeholder 2">
            <a:extLst>
              <a:ext uri="{FF2B5EF4-FFF2-40B4-BE49-F238E27FC236}">
                <a16:creationId xmlns:a16="http://schemas.microsoft.com/office/drawing/2014/main" id="{8AC3CDF5-9C42-A6C4-8B90-2AB46059C054}"/>
              </a:ext>
            </a:extLst>
          </p:cNvPr>
          <p:cNvSpPr>
            <a:spLocks noGrp="1"/>
          </p:cNvSpPr>
          <p:nvPr>
            <p:ph type="body" idx="1" hasCustomPrompt="1"/>
          </p:nvPr>
        </p:nvSpPr>
        <p:spPr>
          <a:xfrm>
            <a:off x="773235" y="2273510"/>
            <a:ext cx="5979258" cy="653335"/>
          </a:xfrm>
          <a:prstGeom prst="rect">
            <a:avLst/>
          </a:prstGeom>
        </p:spPr>
        <p:txBody>
          <a:bodyPr/>
          <a:lstStyle>
            <a:lvl1pPr marL="0" indent="0">
              <a:buNone/>
              <a:defRPr sz="2000" b="1" i="0">
                <a:solidFill>
                  <a:schemeClr val="accent1"/>
                </a:solidFill>
                <a:latin typeface="Montserrat SemiBold" pitchFamily="2" charset="77"/>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dirty="0"/>
              <a:t>Click to edit Master Sub-Header styles</a:t>
            </a:r>
          </a:p>
        </p:txBody>
      </p:sp>
      <p:sp>
        <p:nvSpPr>
          <p:cNvPr id="4" name="Text Placeholder 2">
            <a:extLst>
              <a:ext uri="{FF2B5EF4-FFF2-40B4-BE49-F238E27FC236}">
                <a16:creationId xmlns:a16="http://schemas.microsoft.com/office/drawing/2014/main" id="{A6461BA9-05EB-774D-5922-811FD3EBC412}"/>
              </a:ext>
            </a:extLst>
          </p:cNvPr>
          <p:cNvSpPr>
            <a:spLocks noGrp="1"/>
          </p:cNvSpPr>
          <p:nvPr>
            <p:ph type="body" idx="10"/>
          </p:nvPr>
        </p:nvSpPr>
        <p:spPr>
          <a:xfrm>
            <a:off x="773235" y="3375479"/>
            <a:ext cx="5979258" cy="653335"/>
          </a:xfrm>
          <a:prstGeom prst="rect">
            <a:avLst/>
          </a:prstGeom>
        </p:spPr>
        <p:txBody>
          <a:bodyPr/>
          <a:lstStyle>
            <a:lvl1pPr marL="0" indent="0">
              <a:buNone/>
              <a:defRPr sz="1200" b="1" i="0">
                <a:solidFill>
                  <a:schemeClr val="accent1"/>
                </a:solidFill>
                <a:latin typeface="Montserrat SemiBold" pitchFamily="2" charset="77"/>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dirty="0"/>
              <a:t>Click to edit Master text styles</a:t>
            </a:r>
          </a:p>
        </p:txBody>
      </p:sp>
      <p:pic>
        <p:nvPicPr>
          <p:cNvPr id="5" name="Picture 4" descr="A blue letter on a black background&#10;&#10;Description automatically generated">
            <a:extLst>
              <a:ext uri="{FF2B5EF4-FFF2-40B4-BE49-F238E27FC236}">
                <a16:creationId xmlns:a16="http://schemas.microsoft.com/office/drawing/2014/main" id="{98F87008-858B-AE4F-E7DD-8E7B399B2D88}"/>
              </a:ext>
            </a:extLst>
          </p:cNvPr>
          <p:cNvPicPr>
            <a:picLocks noChangeAspect="1"/>
          </p:cNvPicPr>
          <p:nvPr userDrawn="1"/>
        </p:nvPicPr>
        <p:blipFill>
          <a:blip r:embed="rId2"/>
          <a:stretch>
            <a:fillRect/>
          </a:stretch>
        </p:blipFill>
        <p:spPr>
          <a:xfrm>
            <a:off x="733425" y="6330740"/>
            <a:ext cx="1371600" cy="357248"/>
          </a:xfrm>
          <a:prstGeom prst="rect">
            <a:avLst/>
          </a:prstGeom>
        </p:spPr>
      </p:pic>
    </p:spTree>
    <p:extLst>
      <p:ext uri="{BB962C8B-B14F-4D97-AF65-F5344CB8AC3E}">
        <p14:creationId xmlns:p14="http://schemas.microsoft.com/office/powerpoint/2010/main" val="162694891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1_Intro White">
    <p:bg>
      <p:bgPr>
        <a:solidFill>
          <a:schemeClr val="bg1"/>
        </a:solidFill>
        <a:effectLst/>
      </p:bgPr>
    </p:bg>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5BAECEF3-8A31-F0A0-41BB-2389A909F949}"/>
              </a:ext>
            </a:extLst>
          </p:cNvPr>
          <p:cNvGraphicFramePr>
            <a:graphicFrameLocks noChangeAspect="1"/>
          </p:cNvGraphicFramePr>
          <p:nvPr userDrawn="1">
            <p:custDataLst>
              <p:tags r:id="rId1"/>
            </p:custDataLst>
            <p:extLst>
              <p:ext uri="{D42A27DB-BD31-4B8C-83A1-F6EECF244321}">
                <p14:modId xmlns:p14="http://schemas.microsoft.com/office/powerpoint/2010/main" val="321367227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04" imgH="405" progId="TCLayout.ActiveDocument.1">
                  <p:embed/>
                </p:oleObj>
              </mc:Choice>
              <mc:Fallback>
                <p:oleObj name="think-cell Slide" r:id="rId3" imgW="404" imgH="405" progId="TCLayout.ActiveDocument.1">
                  <p:embed/>
                  <p:pic>
                    <p:nvPicPr>
                      <p:cNvPr id="6" name="think-cell data - do not delete" hidden="1">
                        <a:extLst>
                          <a:ext uri="{FF2B5EF4-FFF2-40B4-BE49-F238E27FC236}">
                            <a16:creationId xmlns:a16="http://schemas.microsoft.com/office/drawing/2014/main" id="{5BAECEF3-8A31-F0A0-41BB-2389A909F94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8A27D749-C670-19A6-4EC4-3272BC78115A}"/>
              </a:ext>
            </a:extLst>
          </p:cNvPr>
          <p:cNvSpPr>
            <a:spLocks noGrp="1"/>
          </p:cNvSpPr>
          <p:nvPr>
            <p:ph type="title"/>
          </p:nvPr>
        </p:nvSpPr>
        <p:spPr>
          <a:xfrm>
            <a:off x="623888" y="589405"/>
            <a:ext cx="10944225" cy="424732"/>
          </a:xfrm>
          <a:prstGeom prst="rect">
            <a:avLst/>
          </a:prstGeom>
        </p:spPr>
        <p:txBody>
          <a:bodyPr vert="horz" anchor="b">
            <a:spAutoFit/>
          </a:bodyPr>
          <a:lstStyle>
            <a:lvl1pPr algn="l">
              <a:defRPr sz="2400" b="1" i="0">
                <a:solidFill>
                  <a:schemeClr val="accent1"/>
                </a:solidFill>
                <a:latin typeface="Montserrat" pitchFamily="2" charset="77"/>
              </a:defRPr>
            </a:lvl1pPr>
          </a:lstStyle>
          <a:p>
            <a:r>
              <a:rPr lang="en-US" dirty="0"/>
              <a:t>Click to edit Master title style</a:t>
            </a:r>
          </a:p>
        </p:txBody>
      </p:sp>
      <p:sp>
        <p:nvSpPr>
          <p:cNvPr id="3" name="Text Placeholder 2">
            <a:extLst>
              <a:ext uri="{FF2B5EF4-FFF2-40B4-BE49-F238E27FC236}">
                <a16:creationId xmlns:a16="http://schemas.microsoft.com/office/drawing/2014/main" id="{8AC3CDF5-9C42-A6C4-8B90-2AB46059C054}"/>
              </a:ext>
            </a:extLst>
          </p:cNvPr>
          <p:cNvSpPr>
            <a:spLocks noGrp="1"/>
          </p:cNvSpPr>
          <p:nvPr>
            <p:ph type="body" idx="1" hasCustomPrompt="1"/>
          </p:nvPr>
        </p:nvSpPr>
        <p:spPr>
          <a:xfrm>
            <a:off x="623889" y="1073553"/>
            <a:ext cx="10944224" cy="341632"/>
          </a:xfrm>
          <a:prstGeom prst="rect">
            <a:avLst/>
          </a:prstGeom>
        </p:spPr>
        <p:txBody>
          <a:bodyPr anchor="b">
            <a:spAutoFit/>
          </a:bodyPr>
          <a:lstStyle>
            <a:lvl1pPr marL="0" indent="0">
              <a:buNone/>
              <a:defRPr sz="1800" b="1" i="0">
                <a:solidFill>
                  <a:schemeClr val="accent1"/>
                </a:solidFill>
                <a:latin typeface="Montserrat SemiBold" pitchFamily="2" charset="77"/>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dirty="0"/>
              <a:t>Click to edit Master Sub-Header styles</a:t>
            </a:r>
          </a:p>
        </p:txBody>
      </p:sp>
      <p:sp>
        <p:nvSpPr>
          <p:cNvPr id="4" name="Text Placeholder 2">
            <a:extLst>
              <a:ext uri="{FF2B5EF4-FFF2-40B4-BE49-F238E27FC236}">
                <a16:creationId xmlns:a16="http://schemas.microsoft.com/office/drawing/2014/main" id="{A6461BA9-05EB-774D-5922-811FD3EBC412}"/>
              </a:ext>
            </a:extLst>
          </p:cNvPr>
          <p:cNvSpPr>
            <a:spLocks noGrp="1"/>
          </p:cNvSpPr>
          <p:nvPr>
            <p:ph type="body" idx="10"/>
          </p:nvPr>
        </p:nvSpPr>
        <p:spPr>
          <a:xfrm>
            <a:off x="623888" y="1884030"/>
            <a:ext cx="5979258" cy="653335"/>
          </a:xfrm>
          <a:prstGeom prst="rect">
            <a:avLst/>
          </a:prstGeom>
        </p:spPr>
        <p:txBody>
          <a:bodyPr/>
          <a:lstStyle>
            <a:lvl1pPr marL="0" indent="0">
              <a:buNone/>
              <a:defRPr sz="1200" b="1" i="0">
                <a:solidFill>
                  <a:schemeClr val="accent6"/>
                </a:solidFill>
                <a:latin typeface="Montserrat SemiBold" pitchFamily="2" charset="77"/>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dirty="0"/>
              <a:t>Click to edit Master text styles</a:t>
            </a:r>
          </a:p>
        </p:txBody>
      </p:sp>
      <p:pic>
        <p:nvPicPr>
          <p:cNvPr id="7" name="Picture 6" descr="A blue letter on a black background&#10;&#10;Description automatically generated">
            <a:extLst>
              <a:ext uri="{FF2B5EF4-FFF2-40B4-BE49-F238E27FC236}">
                <a16:creationId xmlns:a16="http://schemas.microsoft.com/office/drawing/2014/main" id="{9E9853D0-8837-334E-265E-3CB1D1E36E6F}"/>
              </a:ext>
            </a:extLst>
          </p:cNvPr>
          <p:cNvPicPr>
            <a:picLocks noChangeAspect="1"/>
          </p:cNvPicPr>
          <p:nvPr userDrawn="1"/>
        </p:nvPicPr>
        <p:blipFill>
          <a:blip r:embed="rId5"/>
          <a:stretch>
            <a:fillRect/>
          </a:stretch>
        </p:blipFill>
        <p:spPr>
          <a:xfrm>
            <a:off x="733425" y="6330740"/>
            <a:ext cx="1371600" cy="357248"/>
          </a:xfrm>
          <a:prstGeom prst="rect">
            <a:avLst/>
          </a:prstGeom>
        </p:spPr>
      </p:pic>
      <p:sp>
        <p:nvSpPr>
          <p:cNvPr id="24" name="Text Placeholder 2">
            <a:extLst>
              <a:ext uri="{FF2B5EF4-FFF2-40B4-BE49-F238E27FC236}">
                <a16:creationId xmlns:a16="http://schemas.microsoft.com/office/drawing/2014/main" id="{D62C8F83-405B-E651-AB8B-F53D6742D3A3}"/>
              </a:ext>
            </a:extLst>
          </p:cNvPr>
          <p:cNvSpPr>
            <a:spLocks noGrp="1"/>
          </p:cNvSpPr>
          <p:nvPr>
            <p:ph type="body" idx="11" hasCustomPrompt="1"/>
          </p:nvPr>
        </p:nvSpPr>
        <p:spPr>
          <a:xfrm>
            <a:off x="11634788" y="6402739"/>
            <a:ext cx="501380" cy="256674"/>
          </a:xfrm>
          <a:prstGeom prst="rect">
            <a:avLst/>
          </a:prstGeom>
        </p:spPr>
        <p:txBody>
          <a:bodyPr anchor="ctr"/>
          <a:lstStyle>
            <a:lvl1pPr marL="0" indent="0" algn="ctr">
              <a:buNone/>
              <a:defRPr sz="800" b="1" i="0">
                <a:solidFill>
                  <a:schemeClr val="accent6"/>
                </a:solidFill>
                <a:latin typeface="Montserrat SemiBold" pitchFamily="2" charset="77"/>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fld id="{211DE89C-C9D0-41D9-8FAD-742885978541}" type="slidenum">
              <a:rPr lang="en-US" smtClean="0"/>
              <a:t>‹#›</a:t>
            </a:fld>
            <a:endParaRPr lang="en-US" dirty="0"/>
          </a:p>
        </p:txBody>
      </p:sp>
    </p:spTree>
    <p:extLst>
      <p:ext uri="{BB962C8B-B14F-4D97-AF65-F5344CB8AC3E}">
        <p14:creationId xmlns:p14="http://schemas.microsoft.com/office/powerpoint/2010/main" val="1798882295"/>
      </p:ext>
    </p:extLst>
  </p:cSld>
  <p:clrMapOvr>
    <a:masterClrMapping/>
  </p:clrMapOvr>
  <p:hf sldNum="0" hdr="0" ftr="0" dt="0"/>
  <p:extLst>
    <p:ext uri="{DCECCB84-F9BA-43D5-87BE-67443E8EF086}">
      <p15:sldGuideLst xmlns:p15="http://schemas.microsoft.com/office/powerpoint/2012/main">
        <p15:guide id="1" orient="horz" pos="640">
          <p15:clr>
            <a:srgbClr val="FBAE40"/>
          </p15:clr>
        </p15:guide>
        <p15:guide id="2" pos="393">
          <p15:clr>
            <a:srgbClr val="FBAE40"/>
          </p15:clr>
        </p15:guide>
        <p15:guide id="3" pos="7287">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Color Break 1">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27D749-C670-19A6-4EC4-3272BC78115A}"/>
              </a:ext>
            </a:extLst>
          </p:cNvPr>
          <p:cNvSpPr>
            <a:spLocks noGrp="1"/>
          </p:cNvSpPr>
          <p:nvPr>
            <p:ph type="title"/>
          </p:nvPr>
        </p:nvSpPr>
        <p:spPr>
          <a:xfrm>
            <a:off x="532691" y="1635091"/>
            <a:ext cx="2754795" cy="1793909"/>
          </a:xfrm>
          <a:prstGeom prst="rect">
            <a:avLst/>
          </a:prstGeom>
        </p:spPr>
        <p:txBody>
          <a:bodyPr anchor="t"/>
          <a:lstStyle>
            <a:lvl1pPr algn="l">
              <a:defRPr sz="3000" b="1" i="0">
                <a:solidFill>
                  <a:schemeClr val="accent4"/>
                </a:solidFill>
                <a:latin typeface="Montserrat" pitchFamily="2" charset="77"/>
              </a:defRPr>
            </a:lvl1pPr>
          </a:lstStyle>
          <a:p>
            <a:r>
              <a:rPr lang="en-US" dirty="0"/>
              <a:t>Click to edit Master title style</a:t>
            </a:r>
          </a:p>
        </p:txBody>
      </p:sp>
      <p:sp>
        <p:nvSpPr>
          <p:cNvPr id="3" name="Text Placeholder 2">
            <a:extLst>
              <a:ext uri="{FF2B5EF4-FFF2-40B4-BE49-F238E27FC236}">
                <a16:creationId xmlns:a16="http://schemas.microsoft.com/office/drawing/2014/main" id="{8AC3CDF5-9C42-A6C4-8B90-2AB46059C054}"/>
              </a:ext>
            </a:extLst>
          </p:cNvPr>
          <p:cNvSpPr>
            <a:spLocks noGrp="1"/>
          </p:cNvSpPr>
          <p:nvPr>
            <p:ph type="body" idx="1" hasCustomPrompt="1"/>
          </p:nvPr>
        </p:nvSpPr>
        <p:spPr>
          <a:xfrm>
            <a:off x="532691" y="3609581"/>
            <a:ext cx="2961623" cy="653335"/>
          </a:xfrm>
          <a:prstGeom prst="rect">
            <a:avLst/>
          </a:prstGeom>
        </p:spPr>
        <p:txBody>
          <a:bodyPr/>
          <a:lstStyle>
            <a:lvl1pPr marL="0" indent="0">
              <a:lnSpc>
                <a:spcPct val="100000"/>
              </a:lnSpc>
              <a:buNone/>
              <a:defRPr sz="1800" b="1" i="0">
                <a:solidFill>
                  <a:schemeClr val="bg1"/>
                </a:solidFill>
                <a:latin typeface="Montserrat SemiBold" pitchFamily="2" charset="77"/>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dirty="0"/>
              <a:t>Click to edit Master Sub-Header styles</a:t>
            </a:r>
          </a:p>
        </p:txBody>
      </p:sp>
      <p:pic>
        <p:nvPicPr>
          <p:cNvPr id="7" name="Picture 6" descr="A blue letter on a black background&#10;&#10;Description automatically generated">
            <a:extLst>
              <a:ext uri="{FF2B5EF4-FFF2-40B4-BE49-F238E27FC236}">
                <a16:creationId xmlns:a16="http://schemas.microsoft.com/office/drawing/2014/main" id="{9E9853D0-8837-334E-265E-3CB1D1E36E6F}"/>
              </a:ext>
            </a:extLst>
          </p:cNvPr>
          <p:cNvPicPr>
            <a:picLocks noChangeAspect="1"/>
          </p:cNvPicPr>
          <p:nvPr userDrawn="1"/>
        </p:nvPicPr>
        <p:blipFill>
          <a:blip r:embed="rId2"/>
          <a:stretch>
            <a:fillRect/>
          </a:stretch>
        </p:blipFill>
        <p:spPr>
          <a:xfrm>
            <a:off x="838200" y="6135627"/>
            <a:ext cx="1371600" cy="357248"/>
          </a:xfrm>
          <a:prstGeom prst="rect">
            <a:avLst/>
          </a:prstGeom>
        </p:spPr>
      </p:pic>
      <p:sp>
        <p:nvSpPr>
          <p:cNvPr id="6" name="Rectangle 5">
            <a:extLst>
              <a:ext uri="{FF2B5EF4-FFF2-40B4-BE49-F238E27FC236}">
                <a16:creationId xmlns:a16="http://schemas.microsoft.com/office/drawing/2014/main" id="{3FFE3647-A91E-65F2-CD25-90C4F54F95E2}"/>
              </a:ext>
            </a:extLst>
          </p:cNvPr>
          <p:cNvSpPr/>
          <p:nvPr userDrawn="1"/>
        </p:nvSpPr>
        <p:spPr>
          <a:xfrm>
            <a:off x="3614057" y="0"/>
            <a:ext cx="8577943"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US" dirty="0"/>
          </a:p>
        </p:txBody>
      </p:sp>
      <p:pic>
        <p:nvPicPr>
          <p:cNvPr id="8" name="Picture 7" descr="A white letter on a black background&#10;&#10;Description automatically generated">
            <a:extLst>
              <a:ext uri="{FF2B5EF4-FFF2-40B4-BE49-F238E27FC236}">
                <a16:creationId xmlns:a16="http://schemas.microsoft.com/office/drawing/2014/main" id="{673971D4-63F8-0263-B29F-FB034BF53DF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7400" y="687433"/>
            <a:ext cx="1312985" cy="341982"/>
          </a:xfrm>
          <a:prstGeom prst="rect">
            <a:avLst/>
          </a:prstGeom>
        </p:spPr>
      </p:pic>
      <p:sp>
        <p:nvSpPr>
          <p:cNvPr id="9" name="Text Placeholder 2">
            <a:extLst>
              <a:ext uri="{FF2B5EF4-FFF2-40B4-BE49-F238E27FC236}">
                <a16:creationId xmlns:a16="http://schemas.microsoft.com/office/drawing/2014/main" id="{304DEDBA-E2F6-A0DE-81F2-E9419615B002}"/>
              </a:ext>
            </a:extLst>
          </p:cNvPr>
          <p:cNvSpPr>
            <a:spLocks noGrp="1"/>
          </p:cNvSpPr>
          <p:nvPr>
            <p:ph type="body" idx="11" hasCustomPrompt="1"/>
          </p:nvPr>
        </p:nvSpPr>
        <p:spPr>
          <a:xfrm>
            <a:off x="11634788" y="6402739"/>
            <a:ext cx="501380" cy="256674"/>
          </a:xfrm>
          <a:prstGeom prst="rect">
            <a:avLst/>
          </a:prstGeom>
        </p:spPr>
        <p:txBody>
          <a:bodyPr anchor="ctr"/>
          <a:lstStyle>
            <a:lvl1pPr marL="0" indent="0" algn="ctr">
              <a:buNone/>
              <a:defRPr sz="800" b="1" i="0">
                <a:solidFill>
                  <a:schemeClr val="accent6"/>
                </a:solidFill>
                <a:latin typeface="Montserrat SemiBold" pitchFamily="2" charset="77"/>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fld id="{211DE89C-C9D0-41D9-8FAD-742885978541}" type="slidenum">
              <a:rPr lang="en-US" smtClean="0"/>
              <a:t>‹#›</a:t>
            </a:fld>
            <a:endParaRPr lang="en-US" dirty="0"/>
          </a:p>
        </p:txBody>
      </p:sp>
    </p:spTree>
    <p:extLst>
      <p:ext uri="{BB962C8B-B14F-4D97-AF65-F5344CB8AC3E}">
        <p14:creationId xmlns:p14="http://schemas.microsoft.com/office/powerpoint/2010/main" val="250270457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Appendix Page">
    <p:bg>
      <p:bgPr>
        <a:solidFill>
          <a:schemeClr val="accent3"/>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4F533B19-AB70-1F43-9C29-3FFF83DB6F1E}"/>
              </a:ext>
            </a:extLst>
          </p:cNvPr>
          <p:cNvSpPr txBox="1"/>
          <p:nvPr userDrawn="1"/>
        </p:nvSpPr>
        <p:spPr>
          <a:xfrm>
            <a:off x="4431122" y="2464481"/>
            <a:ext cx="3329759" cy="1116396"/>
          </a:xfrm>
          <a:prstGeom prst="rect">
            <a:avLst/>
          </a:prstGeom>
          <a:noFill/>
        </p:spPr>
        <p:txBody>
          <a:bodyPr wrap="none" rtlCol="0">
            <a:spAutoFit/>
          </a:bodyPr>
          <a:lstStyle/>
          <a:p>
            <a:pPr algn="ctr">
              <a:lnSpc>
                <a:spcPct val="150000"/>
              </a:lnSpc>
            </a:pPr>
            <a:r>
              <a:rPr lang="en-US" sz="5000" b="0" i="0" dirty="0">
                <a:solidFill>
                  <a:schemeClr val="bg1"/>
                </a:solidFill>
                <a:latin typeface="Montserrat Medium" pitchFamily="2" charset="77"/>
              </a:rPr>
              <a:t>Appendix</a:t>
            </a:r>
          </a:p>
        </p:txBody>
      </p:sp>
    </p:spTree>
    <p:extLst>
      <p:ext uri="{BB962C8B-B14F-4D97-AF65-F5344CB8AC3E}">
        <p14:creationId xmlns:p14="http://schemas.microsoft.com/office/powerpoint/2010/main" val="10372204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oleObject" Target="../embeddings/oleObject1.bin"/><Relationship Id="rId2" Type="http://schemas.openxmlformats.org/officeDocument/2006/relationships/slideLayout" Target="../slideLayouts/slideLayout2.xml"/><Relationship Id="rId16" Type="http://schemas.openxmlformats.org/officeDocument/2006/relationships/tags" Target="../tags/tag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2" name="think-cell data - do not delete" hidden="1">
            <a:extLst>
              <a:ext uri="{FF2B5EF4-FFF2-40B4-BE49-F238E27FC236}">
                <a16:creationId xmlns:a16="http://schemas.microsoft.com/office/drawing/2014/main" id="{B3F262D3-AD8F-249F-116D-38F399454404}"/>
              </a:ext>
            </a:extLst>
          </p:cNvPr>
          <p:cNvGraphicFramePr>
            <a:graphicFrameLocks noChangeAspect="1"/>
          </p:cNvGraphicFramePr>
          <p:nvPr userDrawn="1">
            <p:custDataLst>
              <p:tags r:id="rId16"/>
            </p:custDataLst>
            <p:extLst>
              <p:ext uri="{D42A27DB-BD31-4B8C-83A1-F6EECF244321}">
                <p14:modId xmlns:p14="http://schemas.microsoft.com/office/powerpoint/2010/main" val="208557511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7" imgW="404" imgH="405" progId="TCLayout.ActiveDocument.1">
                  <p:embed/>
                </p:oleObj>
              </mc:Choice>
              <mc:Fallback>
                <p:oleObj name="think-cell Slide" r:id="rId17" imgW="404" imgH="405" progId="TCLayout.ActiveDocument.1">
                  <p:embed/>
                  <p:pic>
                    <p:nvPicPr>
                      <p:cNvPr id="2" name="think-cell data - do not delete" hidden="1">
                        <a:extLst>
                          <a:ext uri="{FF2B5EF4-FFF2-40B4-BE49-F238E27FC236}">
                            <a16:creationId xmlns:a16="http://schemas.microsoft.com/office/drawing/2014/main" id="{B3F262D3-AD8F-249F-116D-38F399454404}"/>
                          </a:ext>
                        </a:extLst>
                      </p:cNvPr>
                      <p:cNvPicPr/>
                      <p:nvPr/>
                    </p:nvPicPr>
                    <p:blipFill>
                      <a:blip r:embed="rId18"/>
                      <a:stretch>
                        <a:fillRect/>
                      </a:stretch>
                    </p:blipFill>
                    <p:spPr>
                      <a:xfrm>
                        <a:off x="1588" y="1588"/>
                        <a:ext cx="1588" cy="1588"/>
                      </a:xfrm>
                      <a:prstGeom prst="rect">
                        <a:avLst/>
                      </a:prstGeom>
                    </p:spPr>
                  </p:pic>
                </p:oleObj>
              </mc:Fallback>
            </mc:AlternateContent>
          </a:graphicData>
        </a:graphic>
      </p:graphicFrame>
      <p:pic>
        <p:nvPicPr>
          <p:cNvPr id="7" name="Picture 6" descr="A blue and green gradient&#10;&#10;Description automatically generated">
            <a:extLst>
              <a:ext uri="{FF2B5EF4-FFF2-40B4-BE49-F238E27FC236}">
                <a16:creationId xmlns:a16="http://schemas.microsoft.com/office/drawing/2014/main" id="{29A42014-5B60-ADBC-F255-1A4FB3A132DC}"/>
              </a:ext>
            </a:extLst>
          </p:cNvPr>
          <p:cNvPicPr>
            <a:picLocks noChangeAspect="1"/>
          </p:cNvPicPr>
          <p:nvPr userDrawn="1"/>
        </p:nvPicPr>
        <p:blipFill>
          <a:blip r:embed="rId19">
            <a:extLst>
              <a:ext uri="{28A0092B-C50C-407E-A947-70E740481C1C}">
                <a14:useLocalDpi xmlns:a14="http://schemas.microsoft.com/office/drawing/2010/main" val="0"/>
              </a:ext>
            </a:extLst>
          </a:blip>
          <a:srcRect l="1311" t="1722" r="1311" b="1722"/>
          <a:stretch/>
        </p:blipFill>
        <p:spPr>
          <a:xfrm>
            <a:off x="0" y="1"/>
            <a:ext cx="12192000" cy="6858000"/>
          </a:xfrm>
          <a:prstGeom prst="rect">
            <a:avLst/>
          </a:prstGeom>
        </p:spPr>
      </p:pic>
      <p:sp>
        <p:nvSpPr>
          <p:cNvPr id="3" name="Text Placeholder 2">
            <a:extLst>
              <a:ext uri="{FF2B5EF4-FFF2-40B4-BE49-F238E27FC236}">
                <a16:creationId xmlns:a16="http://schemas.microsoft.com/office/drawing/2014/main" id="{DC165ADA-209D-AD2D-A291-56E8C3BB6BD1}"/>
              </a:ext>
            </a:extLst>
          </p:cNvPr>
          <p:cNvSpPr txBox="1">
            <a:spLocks/>
          </p:cNvSpPr>
          <p:nvPr userDrawn="1"/>
        </p:nvSpPr>
        <p:spPr>
          <a:xfrm>
            <a:off x="11634788" y="6402739"/>
            <a:ext cx="501380" cy="256674"/>
          </a:xfrm>
          <a:prstGeom prst="rect">
            <a:avLst/>
          </a:prstGeom>
        </p:spPr>
        <p:txBody>
          <a:bodyPr anchor="ctr"/>
          <a:lstStyle>
            <a:lvl1pPr marL="0" indent="0" algn="ctr" defTabSz="914400" rtl="0" eaLnBrk="1" latinLnBrk="0" hangingPunct="1">
              <a:lnSpc>
                <a:spcPct val="90000"/>
              </a:lnSpc>
              <a:spcBef>
                <a:spcPts val="1000"/>
              </a:spcBef>
              <a:buFont typeface="Arial" panose="020B0604020202020204" pitchFamily="34" charset="0"/>
              <a:buNone/>
              <a:defRPr sz="800" b="1" i="0" kern="1200">
                <a:solidFill>
                  <a:schemeClr val="accent6"/>
                </a:solidFill>
                <a:latin typeface="Montserrat SemiBold" pitchFamily="2" charset="77"/>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i="0" kern="1200">
                <a:solidFill>
                  <a:schemeClr val="tx1">
                    <a:tint val="82000"/>
                  </a:schemeClr>
                </a:solidFill>
                <a:latin typeface="Montserrat" pitchFamily="2" charset="77"/>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i="0" kern="1200">
                <a:solidFill>
                  <a:schemeClr val="tx1">
                    <a:tint val="82000"/>
                  </a:schemeClr>
                </a:solidFill>
                <a:latin typeface="Montserrat" pitchFamily="2" charset="77"/>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i="0" kern="1200">
                <a:solidFill>
                  <a:schemeClr val="tx1">
                    <a:tint val="82000"/>
                  </a:schemeClr>
                </a:solidFill>
                <a:latin typeface="Montserrat" pitchFamily="2" charset="77"/>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i="0" kern="1200">
                <a:solidFill>
                  <a:schemeClr val="tx1">
                    <a:tint val="82000"/>
                  </a:schemeClr>
                </a:solidFill>
                <a:latin typeface="Montserrat" pitchFamily="2" charset="77"/>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82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82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82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82000"/>
                  </a:schemeClr>
                </a:solidFill>
                <a:latin typeface="+mn-lt"/>
                <a:ea typeface="+mn-ea"/>
                <a:cs typeface="+mn-cs"/>
              </a:defRPr>
            </a:lvl9pPr>
          </a:lstStyle>
          <a:p>
            <a:fld id="{211DE89C-C9D0-41D9-8FAD-742885978541}" type="slidenum">
              <a:rPr lang="en-US" smtClean="0"/>
              <a:pPr/>
              <a:t>‹#›</a:t>
            </a:fld>
            <a:endParaRPr lang="en-US" dirty="0"/>
          </a:p>
        </p:txBody>
      </p:sp>
    </p:spTree>
    <p:extLst>
      <p:ext uri="{BB962C8B-B14F-4D97-AF65-F5344CB8AC3E}">
        <p14:creationId xmlns:p14="http://schemas.microsoft.com/office/powerpoint/2010/main" val="1311144899"/>
      </p:ext>
    </p:extLst>
  </p:cSld>
  <p:clrMap bg1="lt1" tx1="dk1" bg2="lt2" tx2="dk2" accent1="accent1" accent2="accent2" accent3="accent3" accent4="accent4" accent5="accent5" accent6="accent6" hlink="hlink" folHlink="folHlink"/>
  <p:sldLayoutIdLst>
    <p:sldLayoutId id="2147483649" r:id="rId1"/>
    <p:sldLayoutId id="2147483662" r:id="rId2"/>
    <p:sldLayoutId id="2147483660" r:id="rId3"/>
    <p:sldLayoutId id="2147483661" r:id="rId4"/>
    <p:sldLayoutId id="2147483651" r:id="rId5"/>
    <p:sldLayoutId id="2147483663" r:id="rId6"/>
    <p:sldLayoutId id="2147483668" r:id="rId7"/>
    <p:sldLayoutId id="2147483664" r:id="rId8"/>
    <p:sldLayoutId id="2147483667" r:id="rId9"/>
    <p:sldLayoutId id="2147483666" r:id="rId10"/>
    <p:sldLayoutId id="2147483665" r:id="rId11"/>
    <p:sldLayoutId id="2147483650" r:id="rId12"/>
    <p:sldLayoutId id="2147483652" r:id="rId13"/>
    <p:sldLayoutId id="2147483656" r:id="rId14"/>
  </p:sldLayoutIdLst>
  <p:txStyles>
    <p:titleStyle>
      <a:lvl1pPr algn="l" defTabSz="914400" rtl="0" eaLnBrk="1" latinLnBrk="0" hangingPunct="1">
        <a:lnSpc>
          <a:spcPct val="90000"/>
        </a:lnSpc>
        <a:spcBef>
          <a:spcPct val="0"/>
        </a:spcBef>
        <a:buNone/>
        <a:defRPr sz="4400" b="1" i="0" kern="1200">
          <a:solidFill>
            <a:schemeClr val="tx1"/>
          </a:solidFill>
          <a:latin typeface="Montserrat" pitchFamily="2" charset="77"/>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1" i="0" kern="1200">
          <a:solidFill>
            <a:schemeClr val="tx1"/>
          </a:solidFill>
          <a:latin typeface="Montserrat"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1" i="0" kern="1200">
          <a:solidFill>
            <a:schemeClr val="tx1"/>
          </a:solidFill>
          <a:latin typeface="Montserrat" pitchFamily="2"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1" i="0" kern="1200">
          <a:solidFill>
            <a:schemeClr val="tx1"/>
          </a:solidFill>
          <a:latin typeface="Montserrat" pitchFamily="2"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1" i="0" kern="1200">
          <a:solidFill>
            <a:schemeClr val="tx1"/>
          </a:solidFill>
          <a:latin typeface="Montserrat" pitchFamily="2"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1" i="0" kern="1200">
          <a:solidFill>
            <a:schemeClr val="tx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6" Type="http://schemas.openxmlformats.org/officeDocument/2006/relationships/tags" Target="../tags/tag159.xml"/><Relationship Id="rId21" Type="http://schemas.openxmlformats.org/officeDocument/2006/relationships/tags" Target="../tags/tag154.xml"/><Relationship Id="rId42" Type="http://schemas.openxmlformats.org/officeDocument/2006/relationships/tags" Target="../tags/tag175.xml"/><Relationship Id="rId47" Type="http://schemas.openxmlformats.org/officeDocument/2006/relationships/tags" Target="../tags/tag180.xml"/><Relationship Id="rId63" Type="http://schemas.openxmlformats.org/officeDocument/2006/relationships/tags" Target="../tags/tag196.xml"/><Relationship Id="rId68" Type="http://schemas.openxmlformats.org/officeDocument/2006/relationships/tags" Target="../tags/tag201.xml"/><Relationship Id="rId84" Type="http://schemas.openxmlformats.org/officeDocument/2006/relationships/tags" Target="../tags/tag217.xml"/><Relationship Id="rId89" Type="http://schemas.openxmlformats.org/officeDocument/2006/relationships/tags" Target="../tags/tag222.xml"/><Relationship Id="rId16" Type="http://schemas.openxmlformats.org/officeDocument/2006/relationships/tags" Target="../tags/tag149.xml"/><Relationship Id="rId11" Type="http://schemas.openxmlformats.org/officeDocument/2006/relationships/tags" Target="../tags/tag144.xml"/><Relationship Id="rId32" Type="http://schemas.openxmlformats.org/officeDocument/2006/relationships/tags" Target="../tags/tag165.xml"/><Relationship Id="rId37" Type="http://schemas.openxmlformats.org/officeDocument/2006/relationships/tags" Target="../tags/tag170.xml"/><Relationship Id="rId53" Type="http://schemas.openxmlformats.org/officeDocument/2006/relationships/tags" Target="../tags/tag186.xml"/><Relationship Id="rId58" Type="http://schemas.openxmlformats.org/officeDocument/2006/relationships/tags" Target="../tags/tag191.xml"/><Relationship Id="rId74" Type="http://schemas.openxmlformats.org/officeDocument/2006/relationships/tags" Target="../tags/tag207.xml"/><Relationship Id="rId79" Type="http://schemas.openxmlformats.org/officeDocument/2006/relationships/tags" Target="../tags/tag212.xml"/><Relationship Id="rId5" Type="http://schemas.openxmlformats.org/officeDocument/2006/relationships/tags" Target="../tags/tag138.xml"/><Relationship Id="rId90" Type="http://schemas.openxmlformats.org/officeDocument/2006/relationships/tags" Target="../tags/tag223.xml"/><Relationship Id="rId95" Type="http://schemas.openxmlformats.org/officeDocument/2006/relationships/tags" Target="../tags/tag228.xml"/><Relationship Id="rId22" Type="http://schemas.openxmlformats.org/officeDocument/2006/relationships/tags" Target="../tags/tag155.xml"/><Relationship Id="rId27" Type="http://schemas.openxmlformats.org/officeDocument/2006/relationships/tags" Target="../tags/tag160.xml"/><Relationship Id="rId43" Type="http://schemas.openxmlformats.org/officeDocument/2006/relationships/tags" Target="../tags/tag176.xml"/><Relationship Id="rId48" Type="http://schemas.openxmlformats.org/officeDocument/2006/relationships/tags" Target="../tags/tag181.xml"/><Relationship Id="rId64" Type="http://schemas.openxmlformats.org/officeDocument/2006/relationships/tags" Target="../tags/tag197.xml"/><Relationship Id="rId69" Type="http://schemas.openxmlformats.org/officeDocument/2006/relationships/tags" Target="../tags/tag202.xml"/><Relationship Id="rId80" Type="http://schemas.openxmlformats.org/officeDocument/2006/relationships/tags" Target="../tags/tag213.xml"/><Relationship Id="rId85" Type="http://schemas.openxmlformats.org/officeDocument/2006/relationships/tags" Target="../tags/tag218.xml"/><Relationship Id="rId3" Type="http://schemas.openxmlformats.org/officeDocument/2006/relationships/tags" Target="../tags/tag136.xml"/><Relationship Id="rId12" Type="http://schemas.openxmlformats.org/officeDocument/2006/relationships/tags" Target="../tags/tag145.xml"/><Relationship Id="rId17" Type="http://schemas.openxmlformats.org/officeDocument/2006/relationships/tags" Target="../tags/tag150.xml"/><Relationship Id="rId25" Type="http://schemas.openxmlformats.org/officeDocument/2006/relationships/tags" Target="../tags/tag158.xml"/><Relationship Id="rId33" Type="http://schemas.openxmlformats.org/officeDocument/2006/relationships/tags" Target="../tags/tag166.xml"/><Relationship Id="rId38" Type="http://schemas.openxmlformats.org/officeDocument/2006/relationships/tags" Target="../tags/tag171.xml"/><Relationship Id="rId46" Type="http://schemas.openxmlformats.org/officeDocument/2006/relationships/tags" Target="../tags/tag179.xml"/><Relationship Id="rId59" Type="http://schemas.openxmlformats.org/officeDocument/2006/relationships/tags" Target="../tags/tag192.xml"/><Relationship Id="rId67" Type="http://schemas.openxmlformats.org/officeDocument/2006/relationships/tags" Target="../tags/tag200.xml"/><Relationship Id="rId20" Type="http://schemas.openxmlformats.org/officeDocument/2006/relationships/tags" Target="../tags/tag153.xml"/><Relationship Id="rId41" Type="http://schemas.openxmlformats.org/officeDocument/2006/relationships/tags" Target="../tags/tag174.xml"/><Relationship Id="rId54" Type="http://schemas.openxmlformats.org/officeDocument/2006/relationships/tags" Target="../tags/tag187.xml"/><Relationship Id="rId62" Type="http://schemas.openxmlformats.org/officeDocument/2006/relationships/tags" Target="../tags/tag195.xml"/><Relationship Id="rId70" Type="http://schemas.openxmlformats.org/officeDocument/2006/relationships/tags" Target="../tags/tag203.xml"/><Relationship Id="rId75" Type="http://schemas.openxmlformats.org/officeDocument/2006/relationships/tags" Target="../tags/tag208.xml"/><Relationship Id="rId83" Type="http://schemas.openxmlformats.org/officeDocument/2006/relationships/tags" Target="../tags/tag216.xml"/><Relationship Id="rId88" Type="http://schemas.openxmlformats.org/officeDocument/2006/relationships/tags" Target="../tags/tag221.xml"/><Relationship Id="rId91" Type="http://schemas.openxmlformats.org/officeDocument/2006/relationships/tags" Target="../tags/tag224.xml"/><Relationship Id="rId96" Type="http://schemas.openxmlformats.org/officeDocument/2006/relationships/slideLayout" Target="../slideLayouts/slideLayout7.xml"/><Relationship Id="rId1" Type="http://schemas.openxmlformats.org/officeDocument/2006/relationships/tags" Target="../tags/tag134.xml"/><Relationship Id="rId6" Type="http://schemas.openxmlformats.org/officeDocument/2006/relationships/tags" Target="../tags/tag139.xml"/><Relationship Id="rId15" Type="http://schemas.openxmlformats.org/officeDocument/2006/relationships/tags" Target="../tags/tag148.xml"/><Relationship Id="rId23" Type="http://schemas.openxmlformats.org/officeDocument/2006/relationships/tags" Target="../tags/tag156.xml"/><Relationship Id="rId28" Type="http://schemas.openxmlformats.org/officeDocument/2006/relationships/tags" Target="../tags/tag161.xml"/><Relationship Id="rId36" Type="http://schemas.openxmlformats.org/officeDocument/2006/relationships/tags" Target="../tags/tag169.xml"/><Relationship Id="rId49" Type="http://schemas.openxmlformats.org/officeDocument/2006/relationships/tags" Target="../tags/tag182.xml"/><Relationship Id="rId57" Type="http://schemas.openxmlformats.org/officeDocument/2006/relationships/tags" Target="../tags/tag190.xml"/><Relationship Id="rId10" Type="http://schemas.openxmlformats.org/officeDocument/2006/relationships/tags" Target="../tags/tag143.xml"/><Relationship Id="rId31" Type="http://schemas.openxmlformats.org/officeDocument/2006/relationships/tags" Target="../tags/tag164.xml"/><Relationship Id="rId44" Type="http://schemas.openxmlformats.org/officeDocument/2006/relationships/tags" Target="../tags/tag177.xml"/><Relationship Id="rId52" Type="http://schemas.openxmlformats.org/officeDocument/2006/relationships/tags" Target="../tags/tag185.xml"/><Relationship Id="rId60" Type="http://schemas.openxmlformats.org/officeDocument/2006/relationships/tags" Target="../tags/tag193.xml"/><Relationship Id="rId65" Type="http://schemas.openxmlformats.org/officeDocument/2006/relationships/tags" Target="../tags/tag198.xml"/><Relationship Id="rId73" Type="http://schemas.openxmlformats.org/officeDocument/2006/relationships/tags" Target="../tags/tag206.xml"/><Relationship Id="rId78" Type="http://schemas.openxmlformats.org/officeDocument/2006/relationships/tags" Target="../tags/tag211.xml"/><Relationship Id="rId81" Type="http://schemas.openxmlformats.org/officeDocument/2006/relationships/tags" Target="../tags/tag214.xml"/><Relationship Id="rId86" Type="http://schemas.openxmlformats.org/officeDocument/2006/relationships/tags" Target="../tags/tag219.xml"/><Relationship Id="rId94" Type="http://schemas.openxmlformats.org/officeDocument/2006/relationships/tags" Target="../tags/tag227.xml"/><Relationship Id="rId99" Type="http://schemas.openxmlformats.org/officeDocument/2006/relationships/image" Target="../media/image11.png"/><Relationship Id="rId4" Type="http://schemas.openxmlformats.org/officeDocument/2006/relationships/tags" Target="../tags/tag137.xml"/><Relationship Id="rId9" Type="http://schemas.openxmlformats.org/officeDocument/2006/relationships/tags" Target="../tags/tag142.xml"/><Relationship Id="rId13" Type="http://schemas.openxmlformats.org/officeDocument/2006/relationships/tags" Target="../tags/tag146.xml"/><Relationship Id="rId18" Type="http://schemas.openxmlformats.org/officeDocument/2006/relationships/tags" Target="../tags/tag151.xml"/><Relationship Id="rId39" Type="http://schemas.openxmlformats.org/officeDocument/2006/relationships/tags" Target="../tags/tag172.xml"/><Relationship Id="rId34" Type="http://schemas.openxmlformats.org/officeDocument/2006/relationships/tags" Target="../tags/tag167.xml"/><Relationship Id="rId50" Type="http://schemas.openxmlformats.org/officeDocument/2006/relationships/tags" Target="../tags/tag183.xml"/><Relationship Id="rId55" Type="http://schemas.openxmlformats.org/officeDocument/2006/relationships/tags" Target="../tags/tag188.xml"/><Relationship Id="rId76" Type="http://schemas.openxmlformats.org/officeDocument/2006/relationships/tags" Target="../tags/tag209.xml"/><Relationship Id="rId97" Type="http://schemas.openxmlformats.org/officeDocument/2006/relationships/oleObject" Target="../embeddings/oleObject11.bin"/><Relationship Id="rId7" Type="http://schemas.openxmlformats.org/officeDocument/2006/relationships/tags" Target="../tags/tag140.xml"/><Relationship Id="rId71" Type="http://schemas.openxmlformats.org/officeDocument/2006/relationships/tags" Target="../tags/tag204.xml"/><Relationship Id="rId92" Type="http://schemas.openxmlformats.org/officeDocument/2006/relationships/tags" Target="../tags/tag225.xml"/><Relationship Id="rId2" Type="http://schemas.openxmlformats.org/officeDocument/2006/relationships/tags" Target="../tags/tag135.xml"/><Relationship Id="rId29" Type="http://schemas.openxmlformats.org/officeDocument/2006/relationships/tags" Target="../tags/tag162.xml"/><Relationship Id="rId24" Type="http://schemas.openxmlformats.org/officeDocument/2006/relationships/tags" Target="../tags/tag157.xml"/><Relationship Id="rId40" Type="http://schemas.openxmlformats.org/officeDocument/2006/relationships/tags" Target="../tags/tag173.xml"/><Relationship Id="rId45" Type="http://schemas.openxmlformats.org/officeDocument/2006/relationships/tags" Target="../tags/tag178.xml"/><Relationship Id="rId66" Type="http://schemas.openxmlformats.org/officeDocument/2006/relationships/tags" Target="../tags/tag199.xml"/><Relationship Id="rId87" Type="http://schemas.openxmlformats.org/officeDocument/2006/relationships/tags" Target="../tags/tag220.xml"/><Relationship Id="rId61" Type="http://schemas.openxmlformats.org/officeDocument/2006/relationships/tags" Target="../tags/tag194.xml"/><Relationship Id="rId82" Type="http://schemas.openxmlformats.org/officeDocument/2006/relationships/tags" Target="../tags/tag215.xml"/><Relationship Id="rId19" Type="http://schemas.openxmlformats.org/officeDocument/2006/relationships/tags" Target="../tags/tag152.xml"/><Relationship Id="rId14" Type="http://schemas.openxmlformats.org/officeDocument/2006/relationships/tags" Target="../tags/tag147.xml"/><Relationship Id="rId30" Type="http://schemas.openxmlformats.org/officeDocument/2006/relationships/tags" Target="../tags/tag163.xml"/><Relationship Id="rId35" Type="http://schemas.openxmlformats.org/officeDocument/2006/relationships/tags" Target="../tags/tag168.xml"/><Relationship Id="rId56" Type="http://schemas.openxmlformats.org/officeDocument/2006/relationships/tags" Target="../tags/tag189.xml"/><Relationship Id="rId77" Type="http://schemas.openxmlformats.org/officeDocument/2006/relationships/tags" Target="../tags/tag210.xml"/><Relationship Id="rId100" Type="http://schemas.openxmlformats.org/officeDocument/2006/relationships/chart" Target="../charts/chart2.xml"/><Relationship Id="rId8" Type="http://schemas.openxmlformats.org/officeDocument/2006/relationships/tags" Target="../tags/tag141.xml"/><Relationship Id="rId51" Type="http://schemas.openxmlformats.org/officeDocument/2006/relationships/tags" Target="../tags/tag184.xml"/><Relationship Id="rId72" Type="http://schemas.openxmlformats.org/officeDocument/2006/relationships/tags" Target="../tags/tag205.xml"/><Relationship Id="rId93" Type="http://schemas.openxmlformats.org/officeDocument/2006/relationships/tags" Target="../tags/tag226.xml"/><Relationship Id="rId98" Type="http://schemas.openxmlformats.org/officeDocument/2006/relationships/image" Target="../media/image1.emf"/></Relationships>
</file>

<file path=ppt/slides/_rels/slide11.xml.rels><?xml version="1.0" encoding="UTF-8" standalone="yes"?>
<Relationships xmlns="http://schemas.openxmlformats.org/package/2006/relationships"><Relationship Id="rId26" Type="http://schemas.openxmlformats.org/officeDocument/2006/relationships/tags" Target="../tags/tag254.xml"/><Relationship Id="rId21" Type="http://schemas.openxmlformats.org/officeDocument/2006/relationships/tags" Target="../tags/tag249.xml"/><Relationship Id="rId42" Type="http://schemas.openxmlformats.org/officeDocument/2006/relationships/tags" Target="../tags/tag270.xml"/><Relationship Id="rId47" Type="http://schemas.openxmlformats.org/officeDocument/2006/relationships/tags" Target="../tags/tag275.xml"/><Relationship Id="rId63" Type="http://schemas.openxmlformats.org/officeDocument/2006/relationships/tags" Target="../tags/tag291.xml"/><Relationship Id="rId68" Type="http://schemas.openxmlformats.org/officeDocument/2006/relationships/tags" Target="../tags/tag296.xml"/><Relationship Id="rId84" Type="http://schemas.openxmlformats.org/officeDocument/2006/relationships/tags" Target="../tags/tag312.xml"/><Relationship Id="rId89" Type="http://schemas.openxmlformats.org/officeDocument/2006/relationships/tags" Target="../tags/tag317.xml"/><Relationship Id="rId16" Type="http://schemas.openxmlformats.org/officeDocument/2006/relationships/tags" Target="../tags/tag244.xml"/><Relationship Id="rId11" Type="http://schemas.openxmlformats.org/officeDocument/2006/relationships/tags" Target="../tags/tag239.xml"/><Relationship Id="rId32" Type="http://schemas.openxmlformats.org/officeDocument/2006/relationships/tags" Target="../tags/tag260.xml"/><Relationship Id="rId37" Type="http://schemas.openxmlformats.org/officeDocument/2006/relationships/tags" Target="../tags/tag265.xml"/><Relationship Id="rId53" Type="http://schemas.openxmlformats.org/officeDocument/2006/relationships/tags" Target="../tags/tag281.xml"/><Relationship Id="rId58" Type="http://schemas.openxmlformats.org/officeDocument/2006/relationships/tags" Target="../tags/tag286.xml"/><Relationship Id="rId74" Type="http://schemas.openxmlformats.org/officeDocument/2006/relationships/tags" Target="../tags/tag302.xml"/><Relationship Id="rId79" Type="http://schemas.openxmlformats.org/officeDocument/2006/relationships/tags" Target="../tags/tag307.xml"/><Relationship Id="rId5" Type="http://schemas.openxmlformats.org/officeDocument/2006/relationships/tags" Target="../tags/tag233.xml"/><Relationship Id="rId90" Type="http://schemas.openxmlformats.org/officeDocument/2006/relationships/tags" Target="../tags/tag318.xml"/><Relationship Id="rId95" Type="http://schemas.openxmlformats.org/officeDocument/2006/relationships/oleObject" Target="../embeddings/oleObject12.bin"/><Relationship Id="rId22" Type="http://schemas.openxmlformats.org/officeDocument/2006/relationships/tags" Target="../tags/tag250.xml"/><Relationship Id="rId27" Type="http://schemas.openxmlformats.org/officeDocument/2006/relationships/tags" Target="../tags/tag255.xml"/><Relationship Id="rId43" Type="http://schemas.openxmlformats.org/officeDocument/2006/relationships/tags" Target="../tags/tag271.xml"/><Relationship Id="rId48" Type="http://schemas.openxmlformats.org/officeDocument/2006/relationships/tags" Target="../tags/tag276.xml"/><Relationship Id="rId64" Type="http://schemas.openxmlformats.org/officeDocument/2006/relationships/tags" Target="../tags/tag292.xml"/><Relationship Id="rId69" Type="http://schemas.openxmlformats.org/officeDocument/2006/relationships/tags" Target="../tags/tag297.xml"/><Relationship Id="rId80" Type="http://schemas.openxmlformats.org/officeDocument/2006/relationships/tags" Target="../tags/tag308.xml"/><Relationship Id="rId85" Type="http://schemas.openxmlformats.org/officeDocument/2006/relationships/tags" Target="../tags/tag313.xml"/><Relationship Id="rId3" Type="http://schemas.openxmlformats.org/officeDocument/2006/relationships/tags" Target="../tags/tag231.xml"/><Relationship Id="rId12" Type="http://schemas.openxmlformats.org/officeDocument/2006/relationships/tags" Target="../tags/tag240.xml"/><Relationship Id="rId17" Type="http://schemas.openxmlformats.org/officeDocument/2006/relationships/tags" Target="../tags/tag245.xml"/><Relationship Id="rId25" Type="http://schemas.openxmlformats.org/officeDocument/2006/relationships/tags" Target="../tags/tag253.xml"/><Relationship Id="rId33" Type="http://schemas.openxmlformats.org/officeDocument/2006/relationships/tags" Target="../tags/tag261.xml"/><Relationship Id="rId38" Type="http://schemas.openxmlformats.org/officeDocument/2006/relationships/tags" Target="../tags/tag266.xml"/><Relationship Id="rId46" Type="http://schemas.openxmlformats.org/officeDocument/2006/relationships/tags" Target="../tags/tag274.xml"/><Relationship Id="rId59" Type="http://schemas.openxmlformats.org/officeDocument/2006/relationships/tags" Target="../tags/tag287.xml"/><Relationship Id="rId67" Type="http://schemas.openxmlformats.org/officeDocument/2006/relationships/tags" Target="../tags/tag295.xml"/><Relationship Id="rId20" Type="http://schemas.openxmlformats.org/officeDocument/2006/relationships/tags" Target="../tags/tag248.xml"/><Relationship Id="rId41" Type="http://schemas.openxmlformats.org/officeDocument/2006/relationships/tags" Target="../tags/tag269.xml"/><Relationship Id="rId54" Type="http://schemas.openxmlformats.org/officeDocument/2006/relationships/tags" Target="../tags/tag282.xml"/><Relationship Id="rId62" Type="http://schemas.openxmlformats.org/officeDocument/2006/relationships/tags" Target="../tags/tag290.xml"/><Relationship Id="rId70" Type="http://schemas.openxmlformats.org/officeDocument/2006/relationships/tags" Target="../tags/tag298.xml"/><Relationship Id="rId75" Type="http://schemas.openxmlformats.org/officeDocument/2006/relationships/tags" Target="../tags/tag303.xml"/><Relationship Id="rId83" Type="http://schemas.openxmlformats.org/officeDocument/2006/relationships/tags" Target="../tags/tag311.xml"/><Relationship Id="rId88" Type="http://schemas.openxmlformats.org/officeDocument/2006/relationships/tags" Target="../tags/tag316.xml"/><Relationship Id="rId91" Type="http://schemas.openxmlformats.org/officeDocument/2006/relationships/tags" Target="../tags/tag319.xml"/><Relationship Id="rId96" Type="http://schemas.openxmlformats.org/officeDocument/2006/relationships/image" Target="../media/image1.emf"/><Relationship Id="rId1" Type="http://schemas.openxmlformats.org/officeDocument/2006/relationships/tags" Target="../tags/tag229.xml"/><Relationship Id="rId6" Type="http://schemas.openxmlformats.org/officeDocument/2006/relationships/tags" Target="../tags/tag234.xml"/><Relationship Id="rId15" Type="http://schemas.openxmlformats.org/officeDocument/2006/relationships/tags" Target="../tags/tag243.xml"/><Relationship Id="rId23" Type="http://schemas.openxmlformats.org/officeDocument/2006/relationships/tags" Target="../tags/tag251.xml"/><Relationship Id="rId28" Type="http://schemas.openxmlformats.org/officeDocument/2006/relationships/tags" Target="../tags/tag256.xml"/><Relationship Id="rId36" Type="http://schemas.openxmlformats.org/officeDocument/2006/relationships/tags" Target="../tags/tag264.xml"/><Relationship Id="rId49" Type="http://schemas.openxmlformats.org/officeDocument/2006/relationships/tags" Target="../tags/tag277.xml"/><Relationship Id="rId57" Type="http://schemas.openxmlformats.org/officeDocument/2006/relationships/tags" Target="../tags/tag285.xml"/><Relationship Id="rId10" Type="http://schemas.openxmlformats.org/officeDocument/2006/relationships/tags" Target="../tags/tag238.xml"/><Relationship Id="rId31" Type="http://schemas.openxmlformats.org/officeDocument/2006/relationships/tags" Target="../tags/tag259.xml"/><Relationship Id="rId44" Type="http://schemas.openxmlformats.org/officeDocument/2006/relationships/tags" Target="../tags/tag272.xml"/><Relationship Id="rId52" Type="http://schemas.openxmlformats.org/officeDocument/2006/relationships/tags" Target="../tags/tag280.xml"/><Relationship Id="rId60" Type="http://schemas.openxmlformats.org/officeDocument/2006/relationships/tags" Target="../tags/tag288.xml"/><Relationship Id="rId65" Type="http://schemas.openxmlformats.org/officeDocument/2006/relationships/tags" Target="../tags/tag293.xml"/><Relationship Id="rId73" Type="http://schemas.openxmlformats.org/officeDocument/2006/relationships/tags" Target="../tags/tag301.xml"/><Relationship Id="rId78" Type="http://schemas.openxmlformats.org/officeDocument/2006/relationships/tags" Target="../tags/tag306.xml"/><Relationship Id="rId81" Type="http://schemas.openxmlformats.org/officeDocument/2006/relationships/tags" Target="../tags/tag309.xml"/><Relationship Id="rId86" Type="http://schemas.openxmlformats.org/officeDocument/2006/relationships/tags" Target="../tags/tag314.xml"/><Relationship Id="rId94" Type="http://schemas.openxmlformats.org/officeDocument/2006/relationships/slideLayout" Target="../slideLayouts/slideLayout7.xml"/><Relationship Id="rId4" Type="http://schemas.openxmlformats.org/officeDocument/2006/relationships/tags" Target="../tags/tag232.xml"/><Relationship Id="rId9" Type="http://schemas.openxmlformats.org/officeDocument/2006/relationships/tags" Target="../tags/tag237.xml"/><Relationship Id="rId13" Type="http://schemas.openxmlformats.org/officeDocument/2006/relationships/tags" Target="../tags/tag241.xml"/><Relationship Id="rId18" Type="http://schemas.openxmlformats.org/officeDocument/2006/relationships/tags" Target="../tags/tag246.xml"/><Relationship Id="rId39" Type="http://schemas.openxmlformats.org/officeDocument/2006/relationships/tags" Target="../tags/tag267.xml"/><Relationship Id="rId34" Type="http://schemas.openxmlformats.org/officeDocument/2006/relationships/tags" Target="../tags/tag262.xml"/><Relationship Id="rId50" Type="http://schemas.openxmlformats.org/officeDocument/2006/relationships/tags" Target="../tags/tag278.xml"/><Relationship Id="rId55" Type="http://schemas.openxmlformats.org/officeDocument/2006/relationships/tags" Target="../tags/tag283.xml"/><Relationship Id="rId76" Type="http://schemas.openxmlformats.org/officeDocument/2006/relationships/tags" Target="../tags/tag304.xml"/><Relationship Id="rId97" Type="http://schemas.openxmlformats.org/officeDocument/2006/relationships/image" Target="../media/image11.png"/><Relationship Id="rId7" Type="http://schemas.openxmlformats.org/officeDocument/2006/relationships/tags" Target="../tags/tag235.xml"/><Relationship Id="rId71" Type="http://schemas.openxmlformats.org/officeDocument/2006/relationships/tags" Target="../tags/tag299.xml"/><Relationship Id="rId92" Type="http://schemas.openxmlformats.org/officeDocument/2006/relationships/tags" Target="../tags/tag320.xml"/><Relationship Id="rId2" Type="http://schemas.openxmlformats.org/officeDocument/2006/relationships/tags" Target="../tags/tag230.xml"/><Relationship Id="rId29" Type="http://schemas.openxmlformats.org/officeDocument/2006/relationships/tags" Target="../tags/tag257.xml"/><Relationship Id="rId24" Type="http://schemas.openxmlformats.org/officeDocument/2006/relationships/tags" Target="../tags/tag252.xml"/><Relationship Id="rId40" Type="http://schemas.openxmlformats.org/officeDocument/2006/relationships/tags" Target="../tags/tag268.xml"/><Relationship Id="rId45" Type="http://schemas.openxmlformats.org/officeDocument/2006/relationships/tags" Target="../tags/tag273.xml"/><Relationship Id="rId66" Type="http://schemas.openxmlformats.org/officeDocument/2006/relationships/tags" Target="../tags/tag294.xml"/><Relationship Id="rId87" Type="http://schemas.openxmlformats.org/officeDocument/2006/relationships/tags" Target="../tags/tag315.xml"/><Relationship Id="rId61" Type="http://schemas.openxmlformats.org/officeDocument/2006/relationships/tags" Target="../tags/tag289.xml"/><Relationship Id="rId82" Type="http://schemas.openxmlformats.org/officeDocument/2006/relationships/tags" Target="../tags/tag310.xml"/><Relationship Id="rId19" Type="http://schemas.openxmlformats.org/officeDocument/2006/relationships/tags" Target="../tags/tag247.xml"/><Relationship Id="rId14" Type="http://schemas.openxmlformats.org/officeDocument/2006/relationships/tags" Target="../tags/tag242.xml"/><Relationship Id="rId30" Type="http://schemas.openxmlformats.org/officeDocument/2006/relationships/tags" Target="../tags/tag258.xml"/><Relationship Id="rId35" Type="http://schemas.openxmlformats.org/officeDocument/2006/relationships/tags" Target="../tags/tag263.xml"/><Relationship Id="rId56" Type="http://schemas.openxmlformats.org/officeDocument/2006/relationships/tags" Target="../tags/tag284.xml"/><Relationship Id="rId77" Type="http://schemas.openxmlformats.org/officeDocument/2006/relationships/tags" Target="../tags/tag305.xml"/><Relationship Id="rId8" Type="http://schemas.openxmlformats.org/officeDocument/2006/relationships/tags" Target="../tags/tag236.xml"/><Relationship Id="rId51" Type="http://schemas.openxmlformats.org/officeDocument/2006/relationships/tags" Target="../tags/tag279.xml"/><Relationship Id="rId72" Type="http://schemas.openxmlformats.org/officeDocument/2006/relationships/tags" Target="../tags/tag300.xml"/><Relationship Id="rId93" Type="http://schemas.openxmlformats.org/officeDocument/2006/relationships/tags" Target="../tags/tag321.xml"/><Relationship Id="rId98" Type="http://schemas.openxmlformats.org/officeDocument/2006/relationships/chart" Target="../charts/chart3.xml"/></Relationships>
</file>

<file path=ppt/slides/_rels/slide12.xml.rels><?xml version="1.0" encoding="UTF-8" standalone="yes"?>
<Relationships xmlns="http://schemas.openxmlformats.org/package/2006/relationships"><Relationship Id="rId8" Type="http://schemas.openxmlformats.org/officeDocument/2006/relationships/slide" Target="slide3.xml"/><Relationship Id="rId3" Type="http://schemas.openxmlformats.org/officeDocument/2006/relationships/tags" Target="../tags/tag324.xml"/><Relationship Id="rId7" Type="http://schemas.openxmlformats.org/officeDocument/2006/relationships/image" Target="../media/image1.emf"/><Relationship Id="rId2" Type="http://schemas.openxmlformats.org/officeDocument/2006/relationships/tags" Target="../tags/tag323.xml"/><Relationship Id="rId1" Type="http://schemas.openxmlformats.org/officeDocument/2006/relationships/tags" Target="../tags/tag322.xml"/><Relationship Id="rId6" Type="http://schemas.openxmlformats.org/officeDocument/2006/relationships/oleObject" Target="../embeddings/oleObject13.bin"/><Relationship Id="rId5" Type="http://schemas.openxmlformats.org/officeDocument/2006/relationships/slideLayout" Target="../slideLayouts/slideLayout6.xml"/><Relationship Id="rId4" Type="http://schemas.openxmlformats.org/officeDocument/2006/relationships/tags" Target="../tags/tag325.xml"/><Relationship Id="rId9" Type="http://schemas.openxmlformats.org/officeDocument/2006/relationships/slide" Target="slide19.xml"/></Relationships>
</file>

<file path=ppt/slides/_rels/slide13.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Layout" Target="../slideLayouts/slideLayout7.xml"/><Relationship Id="rId1" Type="http://schemas.openxmlformats.org/officeDocument/2006/relationships/tags" Target="../tags/tag326.xml"/><Relationship Id="rId5" Type="http://schemas.openxmlformats.org/officeDocument/2006/relationships/image" Target="../media/image11.png"/><Relationship Id="rId4" Type="http://schemas.openxmlformats.org/officeDocument/2006/relationships/image" Target="../media/image1.emf"/></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Layout" Target="../slideLayouts/slideLayout7.xml"/><Relationship Id="rId1" Type="http://schemas.openxmlformats.org/officeDocument/2006/relationships/tags" Target="../tags/tag327.xml"/><Relationship Id="rId5" Type="http://schemas.openxmlformats.org/officeDocument/2006/relationships/image" Target="../media/image11.png"/><Relationship Id="rId4" Type="http://schemas.openxmlformats.org/officeDocument/2006/relationships/image" Target="../media/image1.emf"/></Relationships>
</file>

<file path=ppt/slides/_rels/slide15.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png"/><Relationship Id="rId18" Type="http://schemas.openxmlformats.org/officeDocument/2006/relationships/image" Target="../media/image24.png"/><Relationship Id="rId3" Type="http://schemas.openxmlformats.org/officeDocument/2006/relationships/oleObject" Target="../embeddings/oleObject16.bin"/><Relationship Id="rId7" Type="http://schemas.openxmlformats.org/officeDocument/2006/relationships/image" Target="../media/image13.png"/><Relationship Id="rId12" Type="http://schemas.openxmlformats.org/officeDocument/2006/relationships/image" Target="../media/image18.jpeg"/><Relationship Id="rId17" Type="http://schemas.openxmlformats.org/officeDocument/2006/relationships/image" Target="../media/image23.png"/><Relationship Id="rId2" Type="http://schemas.openxmlformats.org/officeDocument/2006/relationships/slideLayout" Target="../slideLayouts/slideLayout7.xml"/><Relationship Id="rId16" Type="http://schemas.openxmlformats.org/officeDocument/2006/relationships/image" Target="../media/image22.png"/><Relationship Id="rId20" Type="http://schemas.openxmlformats.org/officeDocument/2006/relationships/image" Target="../media/image26.png"/><Relationship Id="rId1" Type="http://schemas.openxmlformats.org/officeDocument/2006/relationships/tags" Target="../tags/tag328.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11.png"/><Relationship Id="rId15" Type="http://schemas.openxmlformats.org/officeDocument/2006/relationships/image" Target="../media/image21.png"/><Relationship Id="rId10" Type="http://schemas.openxmlformats.org/officeDocument/2006/relationships/image" Target="../media/image16.png"/><Relationship Id="rId19" Type="http://schemas.openxmlformats.org/officeDocument/2006/relationships/image" Target="../media/image25.jpeg"/><Relationship Id="rId4" Type="http://schemas.openxmlformats.org/officeDocument/2006/relationships/image" Target="../media/image1.emf"/><Relationship Id="rId9" Type="http://schemas.openxmlformats.org/officeDocument/2006/relationships/image" Target="../media/image15.png"/><Relationship Id="rId14" Type="http://schemas.openxmlformats.org/officeDocument/2006/relationships/image" Target="../media/image20.png"/></Relationships>
</file>

<file path=ppt/slides/_rels/slide16.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31.jpeg"/><Relationship Id="rId18" Type="http://schemas.openxmlformats.org/officeDocument/2006/relationships/image" Target="../media/image36.jpeg"/><Relationship Id="rId3" Type="http://schemas.openxmlformats.org/officeDocument/2006/relationships/oleObject" Target="../embeddings/oleObject17.bin"/><Relationship Id="rId7" Type="http://schemas.openxmlformats.org/officeDocument/2006/relationships/image" Target="../media/image15.png"/><Relationship Id="rId12" Type="http://schemas.openxmlformats.org/officeDocument/2006/relationships/image" Target="../media/image30.png"/><Relationship Id="rId17" Type="http://schemas.openxmlformats.org/officeDocument/2006/relationships/image" Target="../media/image35.jpeg"/><Relationship Id="rId2" Type="http://schemas.openxmlformats.org/officeDocument/2006/relationships/slideLayout" Target="../slideLayouts/slideLayout7.xml"/><Relationship Id="rId16" Type="http://schemas.openxmlformats.org/officeDocument/2006/relationships/image" Target="../media/image34.jpeg"/><Relationship Id="rId20" Type="http://schemas.openxmlformats.org/officeDocument/2006/relationships/image" Target="../media/image38.png"/><Relationship Id="rId1" Type="http://schemas.openxmlformats.org/officeDocument/2006/relationships/tags" Target="../tags/tag329.xml"/><Relationship Id="rId6" Type="http://schemas.openxmlformats.org/officeDocument/2006/relationships/image" Target="../media/image12.png"/><Relationship Id="rId11" Type="http://schemas.openxmlformats.org/officeDocument/2006/relationships/image" Target="../media/image29.png"/><Relationship Id="rId5" Type="http://schemas.openxmlformats.org/officeDocument/2006/relationships/image" Target="../media/image11.png"/><Relationship Id="rId15" Type="http://schemas.openxmlformats.org/officeDocument/2006/relationships/image" Target="../media/image33.png"/><Relationship Id="rId10" Type="http://schemas.openxmlformats.org/officeDocument/2006/relationships/image" Target="../media/image28.png"/><Relationship Id="rId19" Type="http://schemas.openxmlformats.org/officeDocument/2006/relationships/image" Target="../media/image37.png"/><Relationship Id="rId4" Type="http://schemas.openxmlformats.org/officeDocument/2006/relationships/image" Target="../media/image1.emf"/><Relationship Id="rId9" Type="http://schemas.openxmlformats.org/officeDocument/2006/relationships/image" Target="../media/image27.png"/><Relationship Id="rId14" Type="http://schemas.openxmlformats.org/officeDocument/2006/relationships/image" Target="../media/image32.png"/></Relationships>
</file>

<file path=ppt/slides/_rels/slide17.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image" Target="../media/image44.png"/><Relationship Id="rId3" Type="http://schemas.openxmlformats.org/officeDocument/2006/relationships/oleObject" Target="../embeddings/oleObject18.bin"/><Relationship Id="rId7" Type="http://schemas.openxmlformats.org/officeDocument/2006/relationships/image" Target="../media/image27.png"/><Relationship Id="rId12" Type="http://schemas.openxmlformats.org/officeDocument/2006/relationships/image" Target="../media/image43.png"/><Relationship Id="rId2" Type="http://schemas.openxmlformats.org/officeDocument/2006/relationships/slideLayout" Target="../slideLayouts/slideLayout7.xml"/><Relationship Id="rId1" Type="http://schemas.openxmlformats.org/officeDocument/2006/relationships/tags" Target="../tags/tag330.xml"/><Relationship Id="rId6" Type="http://schemas.openxmlformats.org/officeDocument/2006/relationships/image" Target="../media/image12.png"/><Relationship Id="rId11" Type="http://schemas.openxmlformats.org/officeDocument/2006/relationships/image" Target="../media/image42.png"/><Relationship Id="rId5" Type="http://schemas.openxmlformats.org/officeDocument/2006/relationships/image" Target="../media/image11.png"/><Relationship Id="rId15" Type="http://schemas.openxmlformats.org/officeDocument/2006/relationships/image" Target="../media/image46.jpeg"/><Relationship Id="rId10" Type="http://schemas.openxmlformats.org/officeDocument/2006/relationships/image" Target="../media/image41.png"/><Relationship Id="rId4" Type="http://schemas.openxmlformats.org/officeDocument/2006/relationships/image" Target="../media/image1.emf"/><Relationship Id="rId9" Type="http://schemas.openxmlformats.org/officeDocument/2006/relationships/image" Target="../media/image40.png"/><Relationship Id="rId14" Type="http://schemas.openxmlformats.org/officeDocument/2006/relationships/image" Target="../media/image45.png"/></Relationships>
</file>

<file path=ppt/slides/_rels/slide18.xml.rels><?xml version="1.0" encoding="UTF-8" standalone="yes"?>
<Relationships xmlns="http://schemas.openxmlformats.org/package/2006/relationships"><Relationship Id="rId8" Type="http://schemas.openxmlformats.org/officeDocument/2006/relationships/tags" Target="../tags/tag338.xml"/><Relationship Id="rId13" Type="http://schemas.openxmlformats.org/officeDocument/2006/relationships/oleObject" Target="../embeddings/oleObject19.bin"/><Relationship Id="rId18" Type="http://schemas.openxmlformats.org/officeDocument/2006/relationships/chart" Target="../charts/chart6.xml"/><Relationship Id="rId3" Type="http://schemas.openxmlformats.org/officeDocument/2006/relationships/tags" Target="../tags/tag333.xml"/><Relationship Id="rId21" Type="http://schemas.openxmlformats.org/officeDocument/2006/relationships/chart" Target="../charts/chart9.xml"/><Relationship Id="rId7" Type="http://schemas.openxmlformats.org/officeDocument/2006/relationships/tags" Target="../tags/tag337.xml"/><Relationship Id="rId12" Type="http://schemas.openxmlformats.org/officeDocument/2006/relationships/slideLayout" Target="../slideLayouts/slideLayout7.xml"/><Relationship Id="rId17" Type="http://schemas.openxmlformats.org/officeDocument/2006/relationships/chart" Target="../charts/chart5.xml"/><Relationship Id="rId25" Type="http://schemas.openxmlformats.org/officeDocument/2006/relationships/chart" Target="../charts/chart13.xml"/><Relationship Id="rId2" Type="http://schemas.openxmlformats.org/officeDocument/2006/relationships/tags" Target="../tags/tag332.xml"/><Relationship Id="rId16" Type="http://schemas.openxmlformats.org/officeDocument/2006/relationships/chart" Target="../charts/chart4.xml"/><Relationship Id="rId20" Type="http://schemas.openxmlformats.org/officeDocument/2006/relationships/chart" Target="../charts/chart8.xml"/><Relationship Id="rId1" Type="http://schemas.openxmlformats.org/officeDocument/2006/relationships/tags" Target="../tags/tag331.xml"/><Relationship Id="rId6" Type="http://schemas.openxmlformats.org/officeDocument/2006/relationships/tags" Target="../tags/tag336.xml"/><Relationship Id="rId11" Type="http://schemas.openxmlformats.org/officeDocument/2006/relationships/tags" Target="../tags/tag341.xml"/><Relationship Id="rId24" Type="http://schemas.openxmlformats.org/officeDocument/2006/relationships/chart" Target="../charts/chart12.xml"/><Relationship Id="rId5" Type="http://schemas.openxmlformats.org/officeDocument/2006/relationships/tags" Target="../tags/tag335.xml"/><Relationship Id="rId15" Type="http://schemas.openxmlformats.org/officeDocument/2006/relationships/image" Target="../media/image11.png"/><Relationship Id="rId23" Type="http://schemas.openxmlformats.org/officeDocument/2006/relationships/chart" Target="../charts/chart11.xml"/><Relationship Id="rId10" Type="http://schemas.openxmlformats.org/officeDocument/2006/relationships/tags" Target="../tags/tag340.xml"/><Relationship Id="rId19" Type="http://schemas.openxmlformats.org/officeDocument/2006/relationships/chart" Target="../charts/chart7.xml"/><Relationship Id="rId4" Type="http://schemas.openxmlformats.org/officeDocument/2006/relationships/tags" Target="../tags/tag334.xml"/><Relationship Id="rId9" Type="http://schemas.openxmlformats.org/officeDocument/2006/relationships/tags" Target="../tags/tag339.xml"/><Relationship Id="rId14" Type="http://schemas.openxmlformats.org/officeDocument/2006/relationships/image" Target="../media/image1.emf"/><Relationship Id="rId22" Type="http://schemas.openxmlformats.org/officeDocument/2006/relationships/chart" Target="../charts/chart10.xml"/></Relationships>
</file>

<file path=ppt/slides/_rels/slide19.xml.rels><?xml version="1.0" encoding="UTF-8" standalone="yes"?>
<Relationships xmlns="http://schemas.openxmlformats.org/package/2006/relationships"><Relationship Id="rId8" Type="http://schemas.openxmlformats.org/officeDocument/2006/relationships/slide" Target="slide3.xml"/><Relationship Id="rId3" Type="http://schemas.openxmlformats.org/officeDocument/2006/relationships/tags" Target="../tags/tag344.xml"/><Relationship Id="rId7" Type="http://schemas.openxmlformats.org/officeDocument/2006/relationships/image" Target="../media/image1.emf"/><Relationship Id="rId2" Type="http://schemas.openxmlformats.org/officeDocument/2006/relationships/tags" Target="../tags/tag343.xml"/><Relationship Id="rId1" Type="http://schemas.openxmlformats.org/officeDocument/2006/relationships/tags" Target="../tags/tag342.xml"/><Relationship Id="rId6" Type="http://schemas.openxmlformats.org/officeDocument/2006/relationships/oleObject" Target="../embeddings/oleObject20.bin"/><Relationship Id="rId5" Type="http://schemas.openxmlformats.org/officeDocument/2006/relationships/slideLayout" Target="../slideLayouts/slideLayout6.xml"/><Relationship Id="rId4" Type="http://schemas.openxmlformats.org/officeDocument/2006/relationships/tags" Target="../tags/tag345.xml"/><Relationship Id="rId9" Type="http://schemas.openxmlformats.org/officeDocument/2006/relationships/slide" Target="slide12.xml"/></Relationships>
</file>

<file path=ppt/slides/_rels/slide2.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7.xml"/><Relationship Id="rId1" Type="http://schemas.openxmlformats.org/officeDocument/2006/relationships/tags" Target="../tags/tag4.xml"/><Relationship Id="rId4" Type="http://schemas.openxmlformats.org/officeDocument/2006/relationships/image" Target="../media/image1.emf"/></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7.xml"/><Relationship Id="rId1" Type="http://schemas.openxmlformats.org/officeDocument/2006/relationships/tags" Target="../tags/tag346.xml"/><Relationship Id="rId5" Type="http://schemas.openxmlformats.org/officeDocument/2006/relationships/image" Target="../media/image1.emf"/><Relationship Id="rId4" Type="http://schemas.openxmlformats.org/officeDocument/2006/relationships/oleObject" Target="../embeddings/oleObject21.bin"/></Relationships>
</file>

<file path=ppt/slides/_rels/slide21.xml.rels><?xml version="1.0" encoding="UTF-8" standalone="yes"?>
<Relationships xmlns="http://schemas.openxmlformats.org/package/2006/relationships"><Relationship Id="rId3" Type="http://schemas.openxmlformats.org/officeDocument/2006/relationships/oleObject" Target="../embeddings/oleObject22.bin"/><Relationship Id="rId2" Type="http://schemas.openxmlformats.org/officeDocument/2006/relationships/slideLayout" Target="../slideLayouts/slideLayout7.xml"/><Relationship Id="rId1" Type="http://schemas.openxmlformats.org/officeDocument/2006/relationships/tags" Target="../tags/tag347.xml"/><Relationship Id="rId4" Type="http://schemas.openxmlformats.org/officeDocument/2006/relationships/image" Target="../media/image1.emf"/></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7.xml"/><Relationship Id="rId1" Type="http://schemas.openxmlformats.org/officeDocument/2006/relationships/tags" Target="../tags/tag348.xml"/><Relationship Id="rId5" Type="http://schemas.openxmlformats.org/officeDocument/2006/relationships/image" Target="../media/image1.emf"/><Relationship Id="rId4" Type="http://schemas.openxmlformats.org/officeDocument/2006/relationships/oleObject" Target="../embeddings/oleObject23.bin"/></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7.xml"/><Relationship Id="rId1" Type="http://schemas.openxmlformats.org/officeDocument/2006/relationships/tags" Target="../tags/tag349.xml"/><Relationship Id="rId6" Type="http://schemas.openxmlformats.org/officeDocument/2006/relationships/image" Target="../media/image11.png"/><Relationship Id="rId5" Type="http://schemas.openxmlformats.org/officeDocument/2006/relationships/image" Target="../media/image1.emf"/><Relationship Id="rId4" Type="http://schemas.openxmlformats.org/officeDocument/2006/relationships/oleObject" Target="../embeddings/oleObject24.bin"/></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7.xml"/><Relationship Id="rId1" Type="http://schemas.openxmlformats.org/officeDocument/2006/relationships/tags" Target="../tags/tag350.xml"/><Relationship Id="rId6" Type="http://schemas.openxmlformats.org/officeDocument/2006/relationships/image" Target="../media/image47.png"/><Relationship Id="rId5" Type="http://schemas.openxmlformats.org/officeDocument/2006/relationships/image" Target="../media/image1.emf"/><Relationship Id="rId4" Type="http://schemas.openxmlformats.org/officeDocument/2006/relationships/oleObject" Target="../embeddings/oleObject25.bin"/></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7.xml"/><Relationship Id="rId1" Type="http://schemas.openxmlformats.org/officeDocument/2006/relationships/tags" Target="../tags/tag351.xml"/><Relationship Id="rId6" Type="http://schemas.openxmlformats.org/officeDocument/2006/relationships/image" Target="../media/image48.png"/><Relationship Id="rId5" Type="http://schemas.openxmlformats.org/officeDocument/2006/relationships/image" Target="../media/image1.emf"/><Relationship Id="rId4" Type="http://schemas.openxmlformats.org/officeDocument/2006/relationships/oleObject" Target="../embeddings/oleObject26.bin"/></Relationships>
</file>

<file path=ppt/slides/_rels/slide26.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notesSlide" Target="../notesSlides/notesSlide7.xml"/><Relationship Id="rId7" Type="http://schemas.openxmlformats.org/officeDocument/2006/relationships/image" Target="../media/image50.png"/><Relationship Id="rId2" Type="http://schemas.openxmlformats.org/officeDocument/2006/relationships/slideLayout" Target="../slideLayouts/slideLayout7.xml"/><Relationship Id="rId1" Type="http://schemas.openxmlformats.org/officeDocument/2006/relationships/tags" Target="../tags/tag352.xml"/><Relationship Id="rId6" Type="http://schemas.openxmlformats.org/officeDocument/2006/relationships/image" Target="../media/image49.png"/><Relationship Id="rId5" Type="http://schemas.openxmlformats.org/officeDocument/2006/relationships/image" Target="../media/image1.emf"/><Relationship Id="rId4" Type="http://schemas.openxmlformats.org/officeDocument/2006/relationships/oleObject" Target="../embeddings/oleObject27.bin"/><Relationship Id="rId9" Type="http://schemas.openxmlformats.org/officeDocument/2006/relationships/image" Target="../media/image52.png"/></Relationships>
</file>

<file path=ppt/slides/_rels/slide27.xml.rels><?xml version="1.0" encoding="UTF-8" standalone="yes"?>
<Relationships xmlns="http://schemas.openxmlformats.org/package/2006/relationships"><Relationship Id="rId8" Type="http://schemas.openxmlformats.org/officeDocument/2006/relationships/image" Target="../media/image56.jpg"/><Relationship Id="rId3" Type="http://schemas.openxmlformats.org/officeDocument/2006/relationships/oleObject" Target="../embeddings/oleObject28.bin"/><Relationship Id="rId7" Type="http://schemas.openxmlformats.org/officeDocument/2006/relationships/image" Target="../media/image55.png"/><Relationship Id="rId2" Type="http://schemas.openxmlformats.org/officeDocument/2006/relationships/slideLayout" Target="../slideLayouts/slideLayout8.xml"/><Relationship Id="rId1" Type="http://schemas.openxmlformats.org/officeDocument/2006/relationships/tags" Target="../tags/tag353.xml"/><Relationship Id="rId6" Type="http://schemas.openxmlformats.org/officeDocument/2006/relationships/image" Target="../media/image54.png"/><Relationship Id="rId5" Type="http://schemas.openxmlformats.org/officeDocument/2006/relationships/image" Target="../media/image53.png"/><Relationship Id="rId10" Type="http://schemas.openxmlformats.org/officeDocument/2006/relationships/image" Target="../media/image58.jpg"/><Relationship Id="rId4" Type="http://schemas.openxmlformats.org/officeDocument/2006/relationships/image" Target="../media/image1.emf"/><Relationship Id="rId9" Type="http://schemas.openxmlformats.org/officeDocument/2006/relationships/image" Target="../media/image57.jpg"/></Relationships>
</file>

<file path=ppt/slides/_rels/slide28.xml.rels><?xml version="1.0" encoding="UTF-8" standalone="yes"?>
<Relationships xmlns="http://schemas.openxmlformats.org/package/2006/relationships"><Relationship Id="rId3" Type="http://schemas.openxmlformats.org/officeDocument/2006/relationships/oleObject" Target="../embeddings/oleObject29.bin"/><Relationship Id="rId7" Type="http://schemas.openxmlformats.org/officeDocument/2006/relationships/image" Target="../media/image5.png"/><Relationship Id="rId2" Type="http://schemas.openxmlformats.org/officeDocument/2006/relationships/slideLayout" Target="../slideLayouts/slideLayout12.xml"/><Relationship Id="rId1" Type="http://schemas.openxmlformats.org/officeDocument/2006/relationships/tags" Target="../tags/tag354.xml"/><Relationship Id="rId6" Type="http://schemas.openxmlformats.org/officeDocument/2006/relationships/hyperlink" Target="http://www.aqmen.ai/" TargetMode="External"/><Relationship Id="rId5" Type="http://schemas.openxmlformats.org/officeDocument/2006/relationships/hyperlink" Target="http://www.aqmen.com/" TargetMode="External"/><Relationship Id="rId4" Type="http://schemas.openxmlformats.org/officeDocument/2006/relationships/image" Target="../media/image1.emf"/></Relationships>
</file>

<file path=ppt/slides/_rels/slide29.xml.rels><?xml version="1.0" encoding="UTF-8" standalone="yes"?>
<Relationships xmlns="http://schemas.openxmlformats.org/package/2006/relationships"><Relationship Id="rId3" Type="http://schemas.openxmlformats.org/officeDocument/2006/relationships/oleObject" Target="../embeddings/oleObject30.bin"/><Relationship Id="rId2" Type="http://schemas.openxmlformats.org/officeDocument/2006/relationships/slideLayout" Target="../slideLayouts/slideLayout7.xml"/><Relationship Id="rId1" Type="http://schemas.openxmlformats.org/officeDocument/2006/relationships/tags" Target="../tags/tag355.xml"/><Relationship Id="rId4" Type="http://schemas.openxmlformats.org/officeDocument/2006/relationships/image" Target="../media/image1.emf"/></Relationships>
</file>

<file path=ppt/slides/_rels/slide3.xml.rels><?xml version="1.0" encoding="UTF-8" standalone="yes"?>
<Relationships xmlns="http://schemas.openxmlformats.org/package/2006/relationships"><Relationship Id="rId8" Type="http://schemas.openxmlformats.org/officeDocument/2006/relationships/slide" Target="slide12.xml"/><Relationship Id="rId3" Type="http://schemas.openxmlformats.org/officeDocument/2006/relationships/tags" Target="../tags/tag7.xml"/><Relationship Id="rId7" Type="http://schemas.openxmlformats.org/officeDocument/2006/relationships/image" Target="../media/image1.emf"/><Relationship Id="rId2" Type="http://schemas.openxmlformats.org/officeDocument/2006/relationships/tags" Target="../tags/tag6.xml"/><Relationship Id="rId1" Type="http://schemas.openxmlformats.org/officeDocument/2006/relationships/tags" Target="../tags/tag5.xml"/><Relationship Id="rId6" Type="http://schemas.openxmlformats.org/officeDocument/2006/relationships/oleObject" Target="../embeddings/oleObject4.bin"/><Relationship Id="rId5" Type="http://schemas.openxmlformats.org/officeDocument/2006/relationships/slideLayout" Target="../slideLayouts/slideLayout6.xml"/><Relationship Id="rId4" Type="http://schemas.openxmlformats.org/officeDocument/2006/relationships/tags" Target="../tags/tag8.xml"/><Relationship Id="rId9" Type="http://schemas.openxmlformats.org/officeDocument/2006/relationships/slide" Target="slide19.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7.xml"/><Relationship Id="rId1" Type="http://schemas.openxmlformats.org/officeDocument/2006/relationships/tags" Target="../tags/tag356.xml"/><Relationship Id="rId6" Type="http://schemas.openxmlformats.org/officeDocument/2006/relationships/image" Target="../media/image59.jpg"/><Relationship Id="rId5" Type="http://schemas.openxmlformats.org/officeDocument/2006/relationships/image" Target="../media/image1.emf"/><Relationship Id="rId4" Type="http://schemas.openxmlformats.org/officeDocument/2006/relationships/oleObject" Target="../embeddings/oleObject31.bin"/></Relationships>
</file>

<file path=ppt/slides/_rels/slide4.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7.xml"/><Relationship Id="rId1" Type="http://schemas.openxmlformats.org/officeDocument/2006/relationships/tags" Target="../tags/tag9.xml"/><Relationship Id="rId5" Type="http://schemas.openxmlformats.org/officeDocument/2006/relationships/image" Target="../media/image9.png"/><Relationship Id="rId4" Type="http://schemas.openxmlformats.org/officeDocument/2006/relationships/image" Target="../media/image1.emf"/></Relationships>
</file>

<file path=ppt/slides/_rels/slide5.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7.xml"/><Relationship Id="rId1" Type="http://schemas.openxmlformats.org/officeDocument/2006/relationships/tags" Target="../tags/tag10.xml"/><Relationship Id="rId5" Type="http://schemas.openxmlformats.org/officeDocument/2006/relationships/image" Target="../media/image10.png"/><Relationship Id="rId4" Type="http://schemas.openxmlformats.org/officeDocument/2006/relationships/image" Target="../media/image1.emf"/></Relationships>
</file>

<file path=ppt/slides/_rels/slide6.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7.xml"/><Relationship Id="rId1" Type="http://schemas.openxmlformats.org/officeDocument/2006/relationships/tags" Target="../tags/tag11.xml"/><Relationship Id="rId5" Type="http://schemas.openxmlformats.org/officeDocument/2006/relationships/image" Target="../media/image11.png"/><Relationship Id="rId4" Type="http://schemas.openxmlformats.org/officeDocument/2006/relationships/image" Target="../media/image1.emf"/></Relationships>
</file>

<file path=ppt/slides/_rels/slide7.xml.rels><?xml version="1.0" encoding="UTF-8" standalone="yes"?>
<Relationships xmlns="http://schemas.openxmlformats.org/package/2006/relationships"><Relationship Id="rId26" Type="http://schemas.openxmlformats.org/officeDocument/2006/relationships/tags" Target="../tags/tag37.xml"/><Relationship Id="rId21" Type="http://schemas.openxmlformats.org/officeDocument/2006/relationships/tags" Target="../tags/tag32.xml"/><Relationship Id="rId42" Type="http://schemas.openxmlformats.org/officeDocument/2006/relationships/tags" Target="../tags/tag53.xml"/><Relationship Id="rId47" Type="http://schemas.openxmlformats.org/officeDocument/2006/relationships/tags" Target="../tags/tag58.xml"/><Relationship Id="rId63" Type="http://schemas.openxmlformats.org/officeDocument/2006/relationships/tags" Target="../tags/tag74.xml"/><Relationship Id="rId68" Type="http://schemas.openxmlformats.org/officeDocument/2006/relationships/slideLayout" Target="../slideLayouts/slideLayout7.xml"/><Relationship Id="rId7" Type="http://schemas.openxmlformats.org/officeDocument/2006/relationships/tags" Target="../tags/tag18.xml"/><Relationship Id="rId71" Type="http://schemas.openxmlformats.org/officeDocument/2006/relationships/image" Target="../media/image11.png"/><Relationship Id="rId2" Type="http://schemas.openxmlformats.org/officeDocument/2006/relationships/tags" Target="../tags/tag13.xml"/><Relationship Id="rId16" Type="http://schemas.openxmlformats.org/officeDocument/2006/relationships/tags" Target="../tags/tag27.xml"/><Relationship Id="rId29" Type="http://schemas.openxmlformats.org/officeDocument/2006/relationships/tags" Target="../tags/tag40.xml"/><Relationship Id="rId11" Type="http://schemas.openxmlformats.org/officeDocument/2006/relationships/tags" Target="../tags/tag22.xml"/><Relationship Id="rId24" Type="http://schemas.openxmlformats.org/officeDocument/2006/relationships/tags" Target="../tags/tag35.xml"/><Relationship Id="rId32" Type="http://schemas.openxmlformats.org/officeDocument/2006/relationships/tags" Target="../tags/tag43.xml"/><Relationship Id="rId37" Type="http://schemas.openxmlformats.org/officeDocument/2006/relationships/tags" Target="../tags/tag48.xml"/><Relationship Id="rId40" Type="http://schemas.openxmlformats.org/officeDocument/2006/relationships/tags" Target="../tags/tag51.xml"/><Relationship Id="rId45" Type="http://schemas.openxmlformats.org/officeDocument/2006/relationships/tags" Target="../tags/tag56.xml"/><Relationship Id="rId53" Type="http://schemas.openxmlformats.org/officeDocument/2006/relationships/tags" Target="../tags/tag64.xml"/><Relationship Id="rId58" Type="http://schemas.openxmlformats.org/officeDocument/2006/relationships/tags" Target="../tags/tag69.xml"/><Relationship Id="rId66" Type="http://schemas.openxmlformats.org/officeDocument/2006/relationships/tags" Target="../tags/tag77.xml"/><Relationship Id="rId5" Type="http://schemas.openxmlformats.org/officeDocument/2006/relationships/tags" Target="../tags/tag16.xml"/><Relationship Id="rId61" Type="http://schemas.openxmlformats.org/officeDocument/2006/relationships/tags" Target="../tags/tag72.xml"/><Relationship Id="rId19" Type="http://schemas.openxmlformats.org/officeDocument/2006/relationships/tags" Target="../tags/tag30.xml"/><Relationship Id="rId14" Type="http://schemas.openxmlformats.org/officeDocument/2006/relationships/tags" Target="../tags/tag25.xml"/><Relationship Id="rId22" Type="http://schemas.openxmlformats.org/officeDocument/2006/relationships/tags" Target="../tags/tag33.xml"/><Relationship Id="rId27" Type="http://schemas.openxmlformats.org/officeDocument/2006/relationships/tags" Target="../tags/tag38.xml"/><Relationship Id="rId30" Type="http://schemas.openxmlformats.org/officeDocument/2006/relationships/tags" Target="../tags/tag41.xml"/><Relationship Id="rId35" Type="http://schemas.openxmlformats.org/officeDocument/2006/relationships/tags" Target="../tags/tag46.xml"/><Relationship Id="rId43" Type="http://schemas.openxmlformats.org/officeDocument/2006/relationships/tags" Target="../tags/tag54.xml"/><Relationship Id="rId48" Type="http://schemas.openxmlformats.org/officeDocument/2006/relationships/tags" Target="../tags/tag59.xml"/><Relationship Id="rId56" Type="http://schemas.openxmlformats.org/officeDocument/2006/relationships/tags" Target="../tags/tag67.xml"/><Relationship Id="rId64" Type="http://schemas.openxmlformats.org/officeDocument/2006/relationships/tags" Target="../tags/tag75.xml"/><Relationship Id="rId69" Type="http://schemas.openxmlformats.org/officeDocument/2006/relationships/oleObject" Target="../embeddings/oleObject8.bin"/><Relationship Id="rId8" Type="http://schemas.openxmlformats.org/officeDocument/2006/relationships/tags" Target="../tags/tag19.xml"/><Relationship Id="rId51" Type="http://schemas.openxmlformats.org/officeDocument/2006/relationships/tags" Target="../tags/tag62.xml"/><Relationship Id="rId3" Type="http://schemas.openxmlformats.org/officeDocument/2006/relationships/tags" Target="../tags/tag14.xml"/><Relationship Id="rId12" Type="http://schemas.openxmlformats.org/officeDocument/2006/relationships/tags" Target="../tags/tag23.xml"/><Relationship Id="rId17" Type="http://schemas.openxmlformats.org/officeDocument/2006/relationships/tags" Target="../tags/tag28.xml"/><Relationship Id="rId25" Type="http://schemas.openxmlformats.org/officeDocument/2006/relationships/tags" Target="../tags/tag36.xml"/><Relationship Id="rId33" Type="http://schemas.openxmlformats.org/officeDocument/2006/relationships/tags" Target="../tags/tag44.xml"/><Relationship Id="rId38" Type="http://schemas.openxmlformats.org/officeDocument/2006/relationships/tags" Target="../tags/tag49.xml"/><Relationship Id="rId46" Type="http://schemas.openxmlformats.org/officeDocument/2006/relationships/tags" Target="../tags/tag57.xml"/><Relationship Id="rId59" Type="http://schemas.openxmlformats.org/officeDocument/2006/relationships/tags" Target="../tags/tag70.xml"/><Relationship Id="rId67" Type="http://schemas.openxmlformats.org/officeDocument/2006/relationships/tags" Target="../tags/tag78.xml"/><Relationship Id="rId20" Type="http://schemas.openxmlformats.org/officeDocument/2006/relationships/tags" Target="../tags/tag31.xml"/><Relationship Id="rId41" Type="http://schemas.openxmlformats.org/officeDocument/2006/relationships/tags" Target="../tags/tag52.xml"/><Relationship Id="rId54" Type="http://schemas.openxmlformats.org/officeDocument/2006/relationships/tags" Target="../tags/tag65.xml"/><Relationship Id="rId62" Type="http://schemas.openxmlformats.org/officeDocument/2006/relationships/tags" Target="../tags/tag73.xml"/><Relationship Id="rId70" Type="http://schemas.openxmlformats.org/officeDocument/2006/relationships/image" Target="../media/image1.emf"/><Relationship Id="rId1" Type="http://schemas.openxmlformats.org/officeDocument/2006/relationships/tags" Target="../tags/tag12.xml"/><Relationship Id="rId6" Type="http://schemas.openxmlformats.org/officeDocument/2006/relationships/tags" Target="../tags/tag17.xml"/><Relationship Id="rId15" Type="http://schemas.openxmlformats.org/officeDocument/2006/relationships/tags" Target="../tags/tag26.xml"/><Relationship Id="rId23" Type="http://schemas.openxmlformats.org/officeDocument/2006/relationships/tags" Target="../tags/tag34.xml"/><Relationship Id="rId28" Type="http://schemas.openxmlformats.org/officeDocument/2006/relationships/tags" Target="../tags/tag39.xml"/><Relationship Id="rId36" Type="http://schemas.openxmlformats.org/officeDocument/2006/relationships/tags" Target="../tags/tag47.xml"/><Relationship Id="rId49" Type="http://schemas.openxmlformats.org/officeDocument/2006/relationships/tags" Target="../tags/tag60.xml"/><Relationship Id="rId57" Type="http://schemas.openxmlformats.org/officeDocument/2006/relationships/tags" Target="../tags/tag68.xml"/><Relationship Id="rId10" Type="http://schemas.openxmlformats.org/officeDocument/2006/relationships/tags" Target="../tags/tag21.xml"/><Relationship Id="rId31" Type="http://schemas.openxmlformats.org/officeDocument/2006/relationships/tags" Target="../tags/tag42.xml"/><Relationship Id="rId44" Type="http://schemas.openxmlformats.org/officeDocument/2006/relationships/tags" Target="../tags/tag55.xml"/><Relationship Id="rId52" Type="http://schemas.openxmlformats.org/officeDocument/2006/relationships/tags" Target="../tags/tag63.xml"/><Relationship Id="rId60" Type="http://schemas.openxmlformats.org/officeDocument/2006/relationships/tags" Target="../tags/tag71.xml"/><Relationship Id="rId65" Type="http://schemas.openxmlformats.org/officeDocument/2006/relationships/tags" Target="../tags/tag76.xml"/><Relationship Id="rId4" Type="http://schemas.openxmlformats.org/officeDocument/2006/relationships/tags" Target="../tags/tag15.xml"/><Relationship Id="rId9" Type="http://schemas.openxmlformats.org/officeDocument/2006/relationships/tags" Target="../tags/tag20.xml"/><Relationship Id="rId13" Type="http://schemas.openxmlformats.org/officeDocument/2006/relationships/tags" Target="../tags/tag24.xml"/><Relationship Id="rId18" Type="http://schemas.openxmlformats.org/officeDocument/2006/relationships/tags" Target="../tags/tag29.xml"/><Relationship Id="rId39" Type="http://schemas.openxmlformats.org/officeDocument/2006/relationships/tags" Target="../tags/tag50.xml"/><Relationship Id="rId34" Type="http://schemas.openxmlformats.org/officeDocument/2006/relationships/tags" Target="../tags/tag45.xml"/><Relationship Id="rId50" Type="http://schemas.openxmlformats.org/officeDocument/2006/relationships/tags" Target="../tags/tag61.xml"/><Relationship Id="rId55" Type="http://schemas.openxmlformats.org/officeDocument/2006/relationships/tags" Target="../tags/tag66.xml"/></Relationships>
</file>

<file path=ppt/slides/_rels/slide8.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7.xml"/><Relationship Id="rId1" Type="http://schemas.openxmlformats.org/officeDocument/2006/relationships/tags" Target="../tags/tag79.xml"/><Relationship Id="rId5" Type="http://schemas.openxmlformats.org/officeDocument/2006/relationships/image" Target="../media/image11.png"/><Relationship Id="rId4" Type="http://schemas.openxmlformats.org/officeDocument/2006/relationships/image" Target="../media/image1.emf"/></Relationships>
</file>

<file path=ppt/slides/_rels/slide9.xml.rels><?xml version="1.0" encoding="UTF-8" standalone="yes"?>
<Relationships xmlns="http://schemas.openxmlformats.org/package/2006/relationships"><Relationship Id="rId13" Type="http://schemas.openxmlformats.org/officeDocument/2006/relationships/tags" Target="../tags/tag92.xml"/><Relationship Id="rId18" Type="http://schemas.openxmlformats.org/officeDocument/2006/relationships/tags" Target="../tags/tag97.xml"/><Relationship Id="rId26" Type="http://schemas.openxmlformats.org/officeDocument/2006/relationships/tags" Target="../tags/tag105.xml"/><Relationship Id="rId39" Type="http://schemas.openxmlformats.org/officeDocument/2006/relationships/tags" Target="../tags/tag118.xml"/><Relationship Id="rId21" Type="http://schemas.openxmlformats.org/officeDocument/2006/relationships/tags" Target="../tags/tag100.xml"/><Relationship Id="rId34" Type="http://schemas.openxmlformats.org/officeDocument/2006/relationships/tags" Target="../tags/tag113.xml"/><Relationship Id="rId42" Type="http://schemas.openxmlformats.org/officeDocument/2006/relationships/tags" Target="../tags/tag121.xml"/><Relationship Id="rId47" Type="http://schemas.openxmlformats.org/officeDocument/2006/relationships/tags" Target="../tags/tag126.xml"/><Relationship Id="rId50" Type="http://schemas.openxmlformats.org/officeDocument/2006/relationships/tags" Target="../tags/tag129.xml"/><Relationship Id="rId55" Type="http://schemas.openxmlformats.org/officeDocument/2006/relationships/slideLayout" Target="../slideLayouts/slideLayout7.xml"/><Relationship Id="rId7" Type="http://schemas.openxmlformats.org/officeDocument/2006/relationships/tags" Target="../tags/tag86.xml"/><Relationship Id="rId2" Type="http://schemas.openxmlformats.org/officeDocument/2006/relationships/tags" Target="../tags/tag81.xml"/><Relationship Id="rId16" Type="http://schemas.openxmlformats.org/officeDocument/2006/relationships/tags" Target="../tags/tag95.xml"/><Relationship Id="rId29" Type="http://schemas.openxmlformats.org/officeDocument/2006/relationships/tags" Target="../tags/tag108.xml"/><Relationship Id="rId11" Type="http://schemas.openxmlformats.org/officeDocument/2006/relationships/tags" Target="../tags/tag90.xml"/><Relationship Id="rId24" Type="http://schemas.openxmlformats.org/officeDocument/2006/relationships/tags" Target="../tags/tag103.xml"/><Relationship Id="rId32" Type="http://schemas.openxmlformats.org/officeDocument/2006/relationships/tags" Target="../tags/tag111.xml"/><Relationship Id="rId37" Type="http://schemas.openxmlformats.org/officeDocument/2006/relationships/tags" Target="../tags/tag116.xml"/><Relationship Id="rId40" Type="http://schemas.openxmlformats.org/officeDocument/2006/relationships/tags" Target="../tags/tag119.xml"/><Relationship Id="rId45" Type="http://schemas.openxmlformats.org/officeDocument/2006/relationships/tags" Target="../tags/tag124.xml"/><Relationship Id="rId53" Type="http://schemas.openxmlformats.org/officeDocument/2006/relationships/tags" Target="../tags/tag132.xml"/><Relationship Id="rId58" Type="http://schemas.openxmlformats.org/officeDocument/2006/relationships/image" Target="../media/image11.png"/><Relationship Id="rId5" Type="http://schemas.openxmlformats.org/officeDocument/2006/relationships/tags" Target="../tags/tag84.xml"/><Relationship Id="rId19" Type="http://schemas.openxmlformats.org/officeDocument/2006/relationships/tags" Target="../tags/tag98.xml"/><Relationship Id="rId4" Type="http://schemas.openxmlformats.org/officeDocument/2006/relationships/tags" Target="../tags/tag83.xml"/><Relationship Id="rId9" Type="http://schemas.openxmlformats.org/officeDocument/2006/relationships/tags" Target="../tags/tag88.xml"/><Relationship Id="rId14" Type="http://schemas.openxmlformats.org/officeDocument/2006/relationships/tags" Target="../tags/tag93.xml"/><Relationship Id="rId22" Type="http://schemas.openxmlformats.org/officeDocument/2006/relationships/tags" Target="../tags/tag101.xml"/><Relationship Id="rId27" Type="http://schemas.openxmlformats.org/officeDocument/2006/relationships/tags" Target="../tags/tag106.xml"/><Relationship Id="rId30" Type="http://schemas.openxmlformats.org/officeDocument/2006/relationships/tags" Target="../tags/tag109.xml"/><Relationship Id="rId35" Type="http://schemas.openxmlformats.org/officeDocument/2006/relationships/tags" Target="../tags/tag114.xml"/><Relationship Id="rId43" Type="http://schemas.openxmlformats.org/officeDocument/2006/relationships/tags" Target="../tags/tag122.xml"/><Relationship Id="rId48" Type="http://schemas.openxmlformats.org/officeDocument/2006/relationships/tags" Target="../tags/tag127.xml"/><Relationship Id="rId56" Type="http://schemas.openxmlformats.org/officeDocument/2006/relationships/oleObject" Target="../embeddings/oleObject10.bin"/><Relationship Id="rId8" Type="http://schemas.openxmlformats.org/officeDocument/2006/relationships/tags" Target="../tags/tag87.xml"/><Relationship Id="rId51" Type="http://schemas.openxmlformats.org/officeDocument/2006/relationships/tags" Target="../tags/tag130.xml"/><Relationship Id="rId3" Type="http://schemas.openxmlformats.org/officeDocument/2006/relationships/tags" Target="../tags/tag82.xml"/><Relationship Id="rId12" Type="http://schemas.openxmlformats.org/officeDocument/2006/relationships/tags" Target="../tags/tag91.xml"/><Relationship Id="rId17" Type="http://schemas.openxmlformats.org/officeDocument/2006/relationships/tags" Target="../tags/tag96.xml"/><Relationship Id="rId25" Type="http://schemas.openxmlformats.org/officeDocument/2006/relationships/tags" Target="../tags/tag104.xml"/><Relationship Id="rId33" Type="http://schemas.openxmlformats.org/officeDocument/2006/relationships/tags" Target="../tags/tag112.xml"/><Relationship Id="rId38" Type="http://schemas.openxmlformats.org/officeDocument/2006/relationships/tags" Target="../tags/tag117.xml"/><Relationship Id="rId46" Type="http://schemas.openxmlformats.org/officeDocument/2006/relationships/tags" Target="../tags/tag125.xml"/><Relationship Id="rId59" Type="http://schemas.openxmlformats.org/officeDocument/2006/relationships/chart" Target="../charts/chart1.xml"/><Relationship Id="rId20" Type="http://schemas.openxmlformats.org/officeDocument/2006/relationships/tags" Target="../tags/tag99.xml"/><Relationship Id="rId41" Type="http://schemas.openxmlformats.org/officeDocument/2006/relationships/tags" Target="../tags/tag120.xml"/><Relationship Id="rId54" Type="http://schemas.openxmlformats.org/officeDocument/2006/relationships/tags" Target="../tags/tag133.xml"/><Relationship Id="rId1" Type="http://schemas.openxmlformats.org/officeDocument/2006/relationships/tags" Target="../tags/tag80.xml"/><Relationship Id="rId6" Type="http://schemas.openxmlformats.org/officeDocument/2006/relationships/tags" Target="../tags/tag85.xml"/><Relationship Id="rId15" Type="http://schemas.openxmlformats.org/officeDocument/2006/relationships/tags" Target="../tags/tag94.xml"/><Relationship Id="rId23" Type="http://schemas.openxmlformats.org/officeDocument/2006/relationships/tags" Target="../tags/tag102.xml"/><Relationship Id="rId28" Type="http://schemas.openxmlformats.org/officeDocument/2006/relationships/tags" Target="../tags/tag107.xml"/><Relationship Id="rId36" Type="http://schemas.openxmlformats.org/officeDocument/2006/relationships/tags" Target="../tags/tag115.xml"/><Relationship Id="rId49" Type="http://schemas.openxmlformats.org/officeDocument/2006/relationships/tags" Target="../tags/tag128.xml"/><Relationship Id="rId57" Type="http://schemas.openxmlformats.org/officeDocument/2006/relationships/image" Target="../media/image1.emf"/><Relationship Id="rId10" Type="http://schemas.openxmlformats.org/officeDocument/2006/relationships/tags" Target="../tags/tag89.xml"/><Relationship Id="rId31" Type="http://schemas.openxmlformats.org/officeDocument/2006/relationships/tags" Target="../tags/tag110.xml"/><Relationship Id="rId44" Type="http://schemas.openxmlformats.org/officeDocument/2006/relationships/tags" Target="../tags/tag123.xml"/><Relationship Id="rId52" Type="http://schemas.openxmlformats.org/officeDocument/2006/relationships/tags" Target="../tags/tag13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4F533B19-AB70-1F43-9C29-3FFF83DB6F1E}"/>
              </a:ext>
            </a:extLst>
          </p:cNvPr>
          <p:cNvSpPr txBox="1"/>
          <p:nvPr/>
        </p:nvSpPr>
        <p:spPr>
          <a:xfrm>
            <a:off x="10256759" y="5914954"/>
            <a:ext cx="1380506" cy="484428"/>
          </a:xfrm>
          <a:prstGeom prst="rect">
            <a:avLst/>
          </a:prstGeom>
          <a:noFill/>
        </p:spPr>
        <p:txBody>
          <a:bodyPr wrap="none" rtlCol="0">
            <a:spAutoFit/>
          </a:bodyPr>
          <a:lstStyle/>
          <a:p>
            <a:pPr algn="r">
              <a:lnSpc>
                <a:spcPct val="150000"/>
              </a:lnSpc>
            </a:pPr>
            <a:r>
              <a:rPr lang="en-US" sz="900" b="0" i="0" dirty="0">
                <a:solidFill>
                  <a:schemeClr val="bg1"/>
                </a:solidFill>
                <a:latin typeface="Montserrat Medium" pitchFamily="2" charset="77"/>
              </a:rPr>
              <a:t>Discussion Materials</a:t>
            </a:r>
          </a:p>
          <a:p>
            <a:pPr algn="r">
              <a:lnSpc>
                <a:spcPct val="150000"/>
              </a:lnSpc>
            </a:pPr>
            <a:r>
              <a:rPr lang="en-US" sz="900" b="0" i="0" dirty="0">
                <a:solidFill>
                  <a:schemeClr val="bg1"/>
                </a:solidFill>
                <a:latin typeface="Montserrat Medium" pitchFamily="2" charset="77"/>
              </a:rPr>
              <a:t>November 2024</a:t>
            </a:r>
          </a:p>
        </p:txBody>
      </p:sp>
      <p:sp>
        <p:nvSpPr>
          <p:cNvPr id="4" name="Title 3">
            <a:extLst>
              <a:ext uri="{FF2B5EF4-FFF2-40B4-BE49-F238E27FC236}">
                <a16:creationId xmlns:a16="http://schemas.microsoft.com/office/drawing/2014/main" id="{5BB5FB68-8BDC-4C79-BDDF-11BB5FB446BB}"/>
              </a:ext>
            </a:extLst>
          </p:cNvPr>
          <p:cNvSpPr txBox="1">
            <a:spLocks/>
          </p:cNvSpPr>
          <p:nvPr/>
        </p:nvSpPr>
        <p:spPr>
          <a:xfrm>
            <a:off x="4793674" y="4966919"/>
            <a:ext cx="6843591" cy="997196"/>
          </a:xfrm>
          <a:prstGeom prst="rect">
            <a:avLst/>
          </a:prstGeom>
        </p:spPr>
        <p:txBody>
          <a:bodyPr vert="horz"/>
          <a:lstStyle>
            <a:lvl1pPr algn="l" defTabSz="914400" rtl="0" eaLnBrk="1" latinLnBrk="0" hangingPunct="1">
              <a:lnSpc>
                <a:spcPct val="90000"/>
              </a:lnSpc>
              <a:spcBef>
                <a:spcPct val="0"/>
              </a:spcBef>
              <a:buNone/>
              <a:defRPr sz="4400" b="1" i="0" kern="1200">
                <a:solidFill>
                  <a:schemeClr val="tx1"/>
                </a:solidFill>
                <a:latin typeface="Montserrat" pitchFamily="2" charset="77"/>
                <a:ea typeface="+mj-ea"/>
                <a:cs typeface="+mj-cs"/>
              </a:defRPr>
            </a:lvl1pPr>
          </a:lstStyle>
          <a:p>
            <a:pPr algn="r"/>
            <a:r>
              <a:rPr lang="en-GB" sz="2000" dirty="0">
                <a:solidFill>
                  <a:schemeClr val="bg1"/>
                </a:solidFill>
              </a:rPr>
              <a:t>Cloud Extended Planning and Analysis Solutions </a:t>
            </a:r>
          </a:p>
        </p:txBody>
      </p:sp>
      <p:sp>
        <p:nvSpPr>
          <p:cNvPr id="5" name="Subtitle 2">
            <a:extLst>
              <a:ext uri="{FF2B5EF4-FFF2-40B4-BE49-F238E27FC236}">
                <a16:creationId xmlns:a16="http://schemas.microsoft.com/office/drawing/2014/main" id="{92182FF8-3472-2C15-488A-ED9AFA4A4A9A}"/>
              </a:ext>
            </a:extLst>
          </p:cNvPr>
          <p:cNvSpPr txBox="1">
            <a:spLocks/>
          </p:cNvSpPr>
          <p:nvPr/>
        </p:nvSpPr>
        <p:spPr>
          <a:xfrm>
            <a:off x="4734682" y="5427284"/>
            <a:ext cx="6843591" cy="24622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lvl1pPr marL="0" indent="0" algn="r"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20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r>
              <a:rPr lang="en-GB" sz="1600" i="1" dirty="0">
                <a:solidFill>
                  <a:schemeClr val="bg1"/>
                </a:solidFill>
                <a:latin typeface="Montserrat" pitchFamily="2" charset="77"/>
              </a:rPr>
              <a:t>Market Assessment and Competitive Landscape</a:t>
            </a:r>
          </a:p>
        </p:txBody>
      </p:sp>
    </p:spTree>
    <p:extLst>
      <p:ext uri="{BB962C8B-B14F-4D97-AF65-F5344CB8AC3E}">
        <p14:creationId xmlns:p14="http://schemas.microsoft.com/office/powerpoint/2010/main" val="13494980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5E704E-A7CC-FA4F-34F9-E4CB5BEFC9AA}"/>
            </a:ext>
          </a:extLst>
        </p:cNvPr>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54852CA4-C818-9D6F-285F-68DDFF546CB7}"/>
              </a:ext>
            </a:extLst>
          </p:cNvPr>
          <p:cNvGraphicFramePr>
            <a:graphicFrameLocks noChangeAspect="1"/>
          </p:cNvGraphicFramePr>
          <p:nvPr>
            <p:custDataLst>
              <p:tags r:id="rId1"/>
            </p:custDataLst>
            <p:extLst>
              <p:ext uri="{D42A27DB-BD31-4B8C-83A1-F6EECF244321}">
                <p14:modId xmlns:p14="http://schemas.microsoft.com/office/powerpoint/2010/main" val="394430855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97" imgW="404" imgH="405" progId="TCLayout.ActiveDocument.1">
                  <p:embed/>
                </p:oleObj>
              </mc:Choice>
              <mc:Fallback>
                <p:oleObj name="think-cell Slide" r:id="rId97" imgW="404" imgH="405" progId="TCLayout.ActiveDocument.1">
                  <p:embed/>
                  <p:pic>
                    <p:nvPicPr>
                      <p:cNvPr id="9" name="think-cell data - do not delete" hidden="1">
                        <a:extLst>
                          <a:ext uri="{FF2B5EF4-FFF2-40B4-BE49-F238E27FC236}">
                            <a16:creationId xmlns:a16="http://schemas.microsoft.com/office/drawing/2014/main" id="{07A50FE9-248C-8814-D850-50904900F62C}"/>
                          </a:ext>
                        </a:extLst>
                      </p:cNvPr>
                      <p:cNvPicPr/>
                      <p:nvPr/>
                    </p:nvPicPr>
                    <p:blipFill>
                      <a:blip r:embed="rId98"/>
                      <a:stretch>
                        <a:fillRect/>
                      </a:stretch>
                    </p:blipFill>
                    <p:spPr>
                      <a:xfrm>
                        <a:off x="1588" y="1588"/>
                        <a:ext cx="1588" cy="1588"/>
                      </a:xfrm>
                      <a:prstGeom prst="rect">
                        <a:avLst/>
                      </a:prstGeom>
                    </p:spPr>
                  </p:pic>
                </p:oleObj>
              </mc:Fallback>
            </mc:AlternateContent>
          </a:graphicData>
        </a:graphic>
      </p:graphicFrame>
      <p:sp>
        <p:nvSpPr>
          <p:cNvPr id="5" name="Title 4">
            <a:extLst>
              <a:ext uri="{FF2B5EF4-FFF2-40B4-BE49-F238E27FC236}">
                <a16:creationId xmlns:a16="http://schemas.microsoft.com/office/drawing/2014/main" id="{318DF966-1AE7-0C82-8716-6D203013BA1E}"/>
              </a:ext>
            </a:extLst>
          </p:cNvPr>
          <p:cNvSpPr>
            <a:spLocks noGrp="1"/>
          </p:cNvSpPr>
          <p:nvPr>
            <p:ph type="title"/>
          </p:nvPr>
        </p:nvSpPr>
        <p:spPr>
          <a:xfrm>
            <a:off x="623888" y="257007"/>
            <a:ext cx="10944225" cy="757130"/>
          </a:xfrm>
        </p:spPr>
        <p:txBody>
          <a:bodyPr vert="horz"/>
          <a:lstStyle/>
          <a:p>
            <a:r>
              <a:rPr lang="en-GB" dirty="0"/>
              <a:t>Within the corporate segment, SMEs are expected to grow the fastest as they combine an increase in quantity and penetration</a:t>
            </a:r>
          </a:p>
        </p:txBody>
      </p:sp>
      <p:sp>
        <p:nvSpPr>
          <p:cNvPr id="8" name="Text Placeholder 7">
            <a:extLst>
              <a:ext uri="{FF2B5EF4-FFF2-40B4-BE49-F238E27FC236}">
                <a16:creationId xmlns:a16="http://schemas.microsoft.com/office/drawing/2014/main" id="{A6E4D6BC-B728-E95F-A0F5-54E56E6B9909}"/>
              </a:ext>
            </a:extLst>
          </p:cNvPr>
          <p:cNvSpPr>
            <a:spLocks noGrp="1"/>
          </p:cNvSpPr>
          <p:nvPr>
            <p:ph type="body" idx="11"/>
          </p:nvPr>
        </p:nvSpPr>
        <p:spPr/>
        <p:txBody>
          <a:bodyPr/>
          <a:lstStyle/>
          <a:p>
            <a:fld id="{C6F252A1-AB7E-44FD-86CD-D62F5F5F8F0A}" type="slidenum">
              <a:rPr lang="en-GB" smtClean="0"/>
              <a:t>10</a:t>
            </a:fld>
            <a:endParaRPr lang="en-GB" dirty="0"/>
          </a:p>
        </p:txBody>
      </p:sp>
      <p:sp>
        <p:nvSpPr>
          <p:cNvPr id="1081" name="TextBox 1080">
            <a:extLst>
              <a:ext uri="{FF2B5EF4-FFF2-40B4-BE49-F238E27FC236}">
                <a16:creationId xmlns:a16="http://schemas.microsoft.com/office/drawing/2014/main" id="{CF4C0748-6EAF-945A-889F-B3A173091958}"/>
              </a:ext>
            </a:extLst>
          </p:cNvPr>
          <p:cNvSpPr txBox="1"/>
          <p:nvPr/>
        </p:nvSpPr>
        <p:spPr>
          <a:xfrm>
            <a:off x="2242867" y="6496051"/>
            <a:ext cx="9126747" cy="163513"/>
          </a:xfrm>
          <a:prstGeom prst="rect">
            <a:avLst/>
          </a:prstGeom>
          <a:ln w="6350">
            <a:noFill/>
            <a:miter lim="800000"/>
          </a:ln>
        </p:spPr>
        <p:txBody>
          <a:bodyPr vert="horz" wrap="square" lIns="0" tIns="0" rIns="0" bIns="0" rtlCol="0">
            <a:noAutofit/>
          </a:bodyPr>
          <a:lstStyle/>
          <a:p>
            <a:pPr algn="l">
              <a:spcBef>
                <a:spcPts val="0"/>
              </a:spcBef>
              <a:spcAft>
                <a:spcPts val="0"/>
              </a:spcAft>
              <a:buNone/>
            </a:pPr>
            <a:r>
              <a:rPr lang="en-GB" sz="700" dirty="0">
                <a:solidFill>
                  <a:schemeClr val="accent6">
                    <a:lumMod val="75000"/>
                    <a:lumOff val="25000"/>
                  </a:schemeClr>
                </a:solidFill>
                <a:latin typeface="Montserrat" pitchFamily="2" charset="77"/>
              </a:rPr>
              <a:t>Source: Gartner, IDC, Statista, AQMEN</a:t>
            </a:r>
          </a:p>
        </p:txBody>
      </p:sp>
      <p:pic>
        <p:nvPicPr>
          <p:cNvPr id="1164" name="Picture 1163" descr="A white square with a black outline&#10;&#10;Description automatically generated">
            <a:extLst>
              <a:ext uri="{FF2B5EF4-FFF2-40B4-BE49-F238E27FC236}">
                <a16:creationId xmlns:a16="http://schemas.microsoft.com/office/drawing/2014/main" id="{9ED86256-7B99-61EA-1E83-42308413A178}"/>
              </a:ext>
            </a:extLst>
          </p:cNvPr>
          <p:cNvPicPr>
            <a:picLocks noChangeAspect="1"/>
          </p:cNvPicPr>
          <p:nvPr/>
        </p:nvPicPr>
        <p:blipFill>
          <a:blip r:embed="rId99"/>
          <a:stretch>
            <a:fillRect/>
          </a:stretch>
        </p:blipFill>
        <p:spPr>
          <a:xfrm>
            <a:off x="11912720" y="48403"/>
            <a:ext cx="214751" cy="208604"/>
          </a:xfrm>
          <a:prstGeom prst="rect">
            <a:avLst/>
          </a:prstGeom>
        </p:spPr>
      </p:pic>
      <p:cxnSp>
        <p:nvCxnSpPr>
          <p:cNvPr id="17" name="Straight Connector 16">
            <a:extLst>
              <a:ext uri="{FF2B5EF4-FFF2-40B4-BE49-F238E27FC236}">
                <a16:creationId xmlns:a16="http://schemas.microsoft.com/office/drawing/2014/main" id="{E1ACA17A-F59F-2696-D6DB-2DC310D806A3}"/>
              </a:ext>
            </a:extLst>
          </p:cNvPr>
          <p:cNvCxnSpPr>
            <a:cxnSpLocks/>
          </p:cNvCxnSpPr>
          <p:nvPr/>
        </p:nvCxnSpPr>
        <p:spPr>
          <a:xfrm>
            <a:off x="554735" y="1889125"/>
            <a:ext cx="11080053" cy="0"/>
          </a:xfrm>
          <a:prstGeom prst="line">
            <a:avLst/>
          </a:prstGeom>
          <a:ln w="6350" cap="flat">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74" name="Oval 73">
            <a:extLst>
              <a:ext uri="{FF2B5EF4-FFF2-40B4-BE49-F238E27FC236}">
                <a16:creationId xmlns:a16="http://schemas.microsoft.com/office/drawing/2014/main" id="{E0F7AE6B-4E60-1D9D-0B3E-70DA3621815D}"/>
              </a:ext>
            </a:extLst>
          </p:cNvPr>
          <p:cNvSpPr/>
          <p:nvPr/>
        </p:nvSpPr>
        <p:spPr>
          <a:xfrm>
            <a:off x="8066473" y="1693863"/>
            <a:ext cx="372638" cy="373063"/>
          </a:xfrm>
          <a:prstGeom prst="ellipse">
            <a:avLst/>
          </a:prstGeom>
          <a:solidFill>
            <a:schemeClr val="bg1"/>
          </a:solidFill>
          <a:ln w="6350"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GB" sz="1400" dirty="0" err="1">
              <a:solidFill>
                <a:schemeClr val="tx1"/>
              </a:solidFill>
              <a:latin typeface="Montserrat" pitchFamily="2" charset="77"/>
            </a:endParaRPr>
          </a:p>
        </p:txBody>
      </p:sp>
      <p:sp>
        <p:nvSpPr>
          <p:cNvPr id="75" name="Isosceles Triangle 74">
            <a:extLst>
              <a:ext uri="{FF2B5EF4-FFF2-40B4-BE49-F238E27FC236}">
                <a16:creationId xmlns:a16="http://schemas.microsoft.com/office/drawing/2014/main" id="{ADB0B5D5-3394-255B-5857-31048C8022E0}"/>
              </a:ext>
            </a:extLst>
          </p:cNvPr>
          <p:cNvSpPr/>
          <p:nvPr/>
        </p:nvSpPr>
        <p:spPr>
          <a:xfrm rot="5400000">
            <a:off x="8169275" y="1776413"/>
            <a:ext cx="248959" cy="214313"/>
          </a:xfrm>
          <a:prstGeom prst="triangle">
            <a:avLst/>
          </a:prstGeom>
          <a:solidFill>
            <a:schemeClr val="accent1"/>
          </a:solidFill>
          <a:ln w="6350"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GB" sz="1400" dirty="0" err="1">
              <a:solidFill>
                <a:schemeClr val="tx1"/>
              </a:solidFill>
              <a:latin typeface="Montserrat" pitchFamily="2" charset="77"/>
            </a:endParaRPr>
          </a:p>
        </p:txBody>
      </p:sp>
      <p:sp>
        <p:nvSpPr>
          <p:cNvPr id="76" name="Isosceles Triangle 75">
            <a:extLst>
              <a:ext uri="{FF2B5EF4-FFF2-40B4-BE49-F238E27FC236}">
                <a16:creationId xmlns:a16="http://schemas.microsoft.com/office/drawing/2014/main" id="{8241BA07-58E6-47AD-6E19-C2E80B71F18D}"/>
              </a:ext>
            </a:extLst>
          </p:cNvPr>
          <p:cNvSpPr/>
          <p:nvPr/>
        </p:nvSpPr>
        <p:spPr>
          <a:xfrm rot="5400000">
            <a:off x="8134350" y="1809750"/>
            <a:ext cx="161364" cy="138113"/>
          </a:xfrm>
          <a:prstGeom prst="triangle">
            <a:avLst/>
          </a:prstGeom>
          <a:solidFill>
            <a:schemeClr val="accent1">
              <a:lumMod val="20000"/>
              <a:lumOff val="80000"/>
            </a:schemeClr>
          </a:solidFill>
          <a:ln w="6350"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GB" sz="1400" dirty="0" err="1">
              <a:solidFill>
                <a:schemeClr val="tx1"/>
              </a:solidFill>
              <a:latin typeface="Montserrat" pitchFamily="2" charset="77"/>
            </a:endParaRPr>
          </a:p>
        </p:txBody>
      </p:sp>
      <p:sp>
        <p:nvSpPr>
          <p:cNvPr id="77" name="Subtitle 1">
            <a:extLst>
              <a:ext uri="{FF2B5EF4-FFF2-40B4-BE49-F238E27FC236}">
                <a16:creationId xmlns:a16="http://schemas.microsoft.com/office/drawing/2014/main" id="{32F19333-B9BB-8848-C6EB-ED1E8F6F927F}"/>
              </a:ext>
            </a:extLst>
          </p:cNvPr>
          <p:cNvSpPr txBox="1">
            <a:spLocks/>
          </p:cNvSpPr>
          <p:nvPr/>
        </p:nvSpPr>
        <p:spPr>
          <a:xfrm>
            <a:off x="554736" y="1628775"/>
            <a:ext cx="6687582" cy="214313"/>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b="0" kern="1200" baseline="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r>
              <a:rPr lang="en-GB" sz="1400" b="1" dirty="0">
                <a:solidFill>
                  <a:schemeClr val="accent1"/>
                </a:solidFill>
                <a:latin typeface="Montserrat" pitchFamily="2" charset="77"/>
              </a:rPr>
              <a:t>xP&amp;A market size by type of corporate customer, </a:t>
            </a:r>
            <a:r>
              <a:rPr lang="en-GB" sz="1400" dirty="0">
                <a:solidFill>
                  <a:schemeClr val="accent1"/>
                </a:solidFill>
                <a:latin typeface="Montserrat" pitchFamily="2" charset="77"/>
              </a:rPr>
              <a:t>$bn</a:t>
            </a:r>
            <a:endParaRPr lang="en-GB" sz="1400" b="1" dirty="0">
              <a:solidFill>
                <a:schemeClr val="accent1"/>
              </a:solidFill>
              <a:latin typeface="Montserrat" pitchFamily="2" charset="77"/>
            </a:endParaRPr>
          </a:p>
        </p:txBody>
      </p:sp>
      <p:sp>
        <p:nvSpPr>
          <p:cNvPr id="79" name="Subtitle 1">
            <a:extLst>
              <a:ext uri="{FF2B5EF4-FFF2-40B4-BE49-F238E27FC236}">
                <a16:creationId xmlns:a16="http://schemas.microsoft.com/office/drawing/2014/main" id="{150EAD64-C301-8910-774E-664AC4278B4D}"/>
              </a:ext>
            </a:extLst>
          </p:cNvPr>
          <p:cNvSpPr txBox="1">
            <a:spLocks/>
          </p:cNvSpPr>
          <p:nvPr/>
        </p:nvSpPr>
        <p:spPr>
          <a:xfrm>
            <a:off x="8653627" y="1628775"/>
            <a:ext cx="3129629" cy="214313"/>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b="0" kern="1200" baseline="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r>
              <a:rPr lang="en-GB" sz="1400" b="1" dirty="0">
                <a:solidFill>
                  <a:schemeClr val="accent1"/>
                </a:solidFill>
                <a:latin typeface="Montserrat" pitchFamily="2" charset="77"/>
              </a:rPr>
              <a:t>Key takeaways</a:t>
            </a:r>
          </a:p>
        </p:txBody>
      </p:sp>
      <p:sp>
        <p:nvSpPr>
          <p:cNvPr id="80" name="Google Shape;77;p13">
            <a:extLst>
              <a:ext uri="{FF2B5EF4-FFF2-40B4-BE49-F238E27FC236}">
                <a16:creationId xmlns:a16="http://schemas.microsoft.com/office/drawing/2014/main" id="{669E3BED-1CDD-8B86-BFD7-85EF7920E8BA}"/>
              </a:ext>
            </a:extLst>
          </p:cNvPr>
          <p:cNvSpPr txBox="1"/>
          <p:nvPr/>
        </p:nvSpPr>
        <p:spPr>
          <a:xfrm>
            <a:off x="8469089" y="2068513"/>
            <a:ext cx="3144532" cy="2409890"/>
          </a:xfrm>
          <a:prstGeom prst="rect">
            <a:avLst/>
          </a:prstGeom>
          <a:noFill/>
          <a:ln w="12700" cap="flat" cmpd="sng">
            <a:noFill/>
            <a:prstDash val="sysDash"/>
            <a:round/>
            <a:headEnd type="none" w="sm" len="sm"/>
            <a:tailEnd type="none" w="sm" len="sm"/>
          </a:ln>
        </p:spPr>
        <p:txBody>
          <a:bodyPr spcFirstLastPara="1" vert="horz" wrap="square" lIns="9144" tIns="4572" rIns="4572" bIns="4572" anchor="t" anchorCtr="0">
            <a:spAutoFit/>
          </a:bodyPr>
          <a:lstStyle/>
          <a:p>
            <a:pPr marL="171450" indent="-171450">
              <a:buFont typeface="Arial" panose="020B0604020202020204" pitchFamily="34" charset="0"/>
              <a:buChar char="•"/>
            </a:pPr>
            <a:r>
              <a:rPr lang="en-GB" sz="1200" b="1" dirty="0">
                <a:solidFill>
                  <a:schemeClr val="tx2"/>
                </a:solidFill>
                <a:latin typeface="Montserrat" pitchFamily="2" charset="77"/>
              </a:rPr>
              <a:t>SMEs will see the fastest growth for 2023 to 2028</a:t>
            </a:r>
            <a:r>
              <a:rPr lang="en-GB" sz="1200" dirty="0">
                <a:solidFill>
                  <a:schemeClr val="tx2"/>
                </a:solidFill>
                <a:latin typeface="Montserrat" pitchFamily="2" charset="77"/>
              </a:rPr>
              <a:t> at 19.2% and 29.3% respectively</a:t>
            </a:r>
          </a:p>
          <a:p>
            <a:pPr marL="171450" indent="-171450">
              <a:buFont typeface="Arial" panose="020B0604020202020204" pitchFamily="34" charset="0"/>
              <a:buChar char="•"/>
            </a:pPr>
            <a:r>
              <a:rPr lang="en-GB" sz="1200" dirty="0">
                <a:solidFill>
                  <a:schemeClr val="tx2"/>
                </a:solidFill>
                <a:latin typeface="Montserrat" pitchFamily="2" charset="77"/>
                <a:cs typeface="Arial" panose="020B0604020202020204" pitchFamily="34" charset="0"/>
                <a:sym typeface="Basis Grotesque Pro Medium"/>
              </a:rPr>
              <a:t>Such a segment </a:t>
            </a:r>
            <a:r>
              <a:rPr lang="en-GB" sz="1200" b="1" dirty="0">
                <a:solidFill>
                  <a:schemeClr val="tx2"/>
                </a:solidFill>
                <a:latin typeface="Montserrat" pitchFamily="2" charset="77"/>
                <a:cs typeface="Arial" panose="020B0604020202020204" pitchFamily="34" charset="0"/>
                <a:sym typeface="Basis Grotesque Pro Medium"/>
              </a:rPr>
              <a:t>is currently underserved</a:t>
            </a:r>
            <a:r>
              <a:rPr lang="en-GB" sz="1200" dirty="0">
                <a:solidFill>
                  <a:schemeClr val="tx2"/>
                </a:solidFill>
                <a:latin typeface="Montserrat" pitchFamily="2" charset="77"/>
                <a:cs typeface="Arial" panose="020B0604020202020204" pitchFamily="34" charset="0"/>
                <a:sym typeface="Basis Grotesque Pro Medium"/>
              </a:rPr>
              <a:t> as companies struggle to allocate resources to the implementation of xP&amp;A solutions</a:t>
            </a:r>
          </a:p>
          <a:p>
            <a:pPr marL="171450" indent="-171450">
              <a:buFont typeface="Arial" panose="020B0604020202020204" pitchFamily="34" charset="0"/>
              <a:buChar char="•"/>
            </a:pPr>
            <a:r>
              <a:rPr lang="en-GB" sz="1200" dirty="0">
                <a:solidFill>
                  <a:schemeClr val="tx2"/>
                </a:solidFill>
                <a:latin typeface="Montserrat" pitchFamily="2" charset="77"/>
                <a:cs typeface="Arial" panose="020B0604020202020204" pitchFamily="34" charset="0"/>
                <a:sym typeface="Basis Grotesque Pro Medium"/>
              </a:rPr>
              <a:t> </a:t>
            </a:r>
            <a:r>
              <a:rPr lang="en-GB" sz="1200" b="1" dirty="0">
                <a:solidFill>
                  <a:schemeClr val="tx2"/>
                </a:solidFill>
                <a:latin typeface="Montserrat" pitchFamily="2" charset="77"/>
                <a:cs typeface="Arial" panose="020B0604020202020204" pitchFamily="34" charset="0"/>
                <a:sym typeface="Basis Grotesque Pro Medium"/>
              </a:rPr>
              <a:t>The market will soon demand functionalities beyond Excel capabilities, triggering an increase in penetration</a:t>
            </a:r>
            <a:r>
              <a:rPr lang="en-GB" sz="1200" dirty="0">
                <a:solidFill>
                  <a:schemeClr val="tx2"/>
                </a:solidFill>
                <a:latin typeface="Montserrat" pitchFamily="2" charset="77"/>
                <a:cs typeface="Arial" panose="020B0604020202020204" pitchFamily="34" charset="0"/>
                <a:sym typeface="Basis Grotesque Pro Medium"/>
              </a:rPr>
              <a:t> of SMEs, the segment with the largest addressable market by number of companies</a:t>
            </a:r>
          </a:p>
        </p:txBody>
      </p:sp>
      <p:sp>
        <p:nvSpPr>
          <p:cNvPr id="81" name="Rectangle: Rounded Corners 80">
            <a:extLst>
              <a:ext uri="{FF2B5EF4-FFF2-40B4-BE49-F238E27FC236}">
                <a16:creationId xmlns:a16="http://schemas.microsoft.com/office/drawing/2014/main" id="{32A38462-8008-92BC-A1D3-2D699BB411BB}"/>
              </a:ext>
            </a:extLst>
          </p:cNvPr>
          <p:cNvSpPr/>
          <p:nvPr/>
        </p:nvSpPr>
        <p:spPr>
          <a:xfrm>
            <a:off x="6710384" y="5461000"/>
            <a:ext cx="486000" cy="277200"/>
          </a:xfrm>
          <a:prstGeom prst="roundRect">
            <a:avLst/>
          </a:prstGeom>
          <a:solidFill>
            <a:schemeClr val="tx2">
              <a:lumMod val="10000"/>
              <a:lumOff val="90000"/>
            </a:schemeClr>
          </a:solidFill>
          <a:ln w="63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GB" sz="900">
                <a:solidFill>
                  <a:schemeClr val="accent6">
                    <a:lumMod val="90000"/>
                    <a:lumOff val="10000"/>
                  </a:schemeClr>
                </a:solidFill>
                <a:latin typeface="Montserrat" pitchFamily="2" charset="77"/>
              </a:rPr>
              <a:t>13.1% </a:t>
            </a:r>
            <a:endParaRPr lang="en-GB" sz="900" dirty="0">
              <a:solidFill>
                <a:schemeClr val="accent6">
                  <a:lumMod val="90000"/>
                  <a:lumOff val="10000"/>
                </a:schemeClr>
              </a:solidFill>
              <a:latin typeface="Montserrat" pitchFamily="2" charset="77"/>
            </a:endParaRPr>
          </a:p>
        </p:txBody>
      </p:sp>
      <p:sp>
        <p:nvSpPr>
          <p:cNvPr id="82" name="Rectangle: Rounded Corners 81">
            <a:extLst>
              <a:ext uri="{FF2B5EF4-FFF2-40B4-BE49-F238E27FC236}">
                <a16:creationId xmlns:a16="http://schemas.microsoft.com/office/drawing/2014/main" id="{7815E01E-253A-2D76-1036-64C808190038}"/>
              </a:ext>
            </a:extLst>
          </p:cNvPr>
          <p:cNvSpPr/>
          <p:nvPr/>
        </p:nvSpPr>
        <p:spPr>
          <a:xfrm>
            <a:off x="6713366" y="3484563"/>
            <a:ext cx="486000" cy="277200"/>
          </a:xfrm>
          <a:prstGeom prst="roundRect">
            <a:avLst/>
          </a:prstGeom>
          <a:solidFill>
            <a:schemeClr val="accent4">
              <a:lumMod val="20000"/>
              <a:lumOff val="80000"/>
            </a:schemeClr>
          </a:solidFill>
          <a:ln w="6350" cap="sq">
            <a:solidFill>
              <a:schemeClr val="accent4"/>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GB" sz="900">
                <a:solidFill>
                  <a:schemeClr val="tx1"/>
                </a:solidFill>
                <a:latin typeface="Montserrat" pitchFamily="2" charset="77"/>
              </a:rPr>
              <a:t>5.8% </a:t>
            </a:r>
            <a:endParaRPr lang="en-GB" sz="900" dirty="0">
              <a:solidFill>
                <a:schemeClr val="tx1"/>
              </a:solidFill>
              <a:latin typeface="Montserrat" pitchFamily="2" charset="77"/>
            </a:endParaRPr>
          </a:p>
        </p:txBody>
      </p:sp>
      <p:sp>
        <p:nvSpPr>
          <p:cNvPr id="83" name="Rectangle: Rounded Corners 82">
            <a:extLst>
              <a:ext uri="{FF2B5EF4-FFF2-40B4-BE49-F238E27FC236}">
                <a16:creationId xmlns:a16="http://schemas.microsoft.com/office/drawing/2014/main" id="{0FED9E8D-7BD2-60AC-1F2C-844FCA1989C6}"/>
              </a:ext>
            </a:extLst>
          </p:cNvPr>
          <p:cNvSpPr/>
          <p:nvPr/>
        </p:nvSpPr>
        <p:spPr>
          <a:xfrm>
            <a:off x="6710384" y="4171950"/>
            <a:ext cx="486000" cy="277200"/>
          </a:xfrm>
          <a:prstGeom prst="roundRect">
            <a:avLst/>
          </a:prstGeom>
          <a:solidFill>
            <a:schemeClr val="accent3">
              <a:lumMod val="20000"/>
              <a:lumOff val="80000"/>
            </a:schemeClr>
          </a:solidFill>
          <a:ln w="6350" cap="sq">
            <a:solidFill>
              <a:schemeClr val="accent3"/>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GB" sz="900">
                <a:solidFill>
                  <a:schemeClr val="tx1"/>
                </a:solidFill>
                <a:latin typeface="Montserrat" pitchFamily="2" charset="77"/>
              </a:rPr>
              <a:t>13.0% </a:t>
            </a:r>
            <a:endParaRPr lang="en-GB" sz="900" dirty="0">
              <a:solidFill>
                <a:schemeClr val="tx1"/>
              </a:solidFill>
              <a:latin typeface="Montserrat" pitchFamily="2" charset="77"/>
            </a:endParaRPr>
          </a:p>
        </p:txBody>
      </p:sp>
      <p:sp>
        <p:nvSpPr>
          <p:cNvPr id="84" name="Rectangle: Rounded Corners 83">
            <a:extLst>
              <a:ext uri="{FF2B5EF4-FFF2-40B4-BE49-F238E27FC236}">
                <a16:creationId xmlns:a16="http://schemas.microsoft.com/office/drawing/2014/main" id="{AEDF8397-697C-ADD8-B2CE-EE021B1B962A}"/>
              </a:ext>
            </a:extLst>
          </p:cNvPr>
          <p:cNvSpPr/>
          <p:nvPr/>
        </p:nvSpPr>
        <p:spPr>
          <a:xfrm>
            <a:off x="6713366" y="4968875"/>
            <a:ext cx="486000" cy="277200"/>
          </a:xfrm>
          <a:prstGeom prst="roundRect">
            <a:avLst/>
          </a:prstGeom>
          <a:solidFill>
            <a:schemeClr val="accent2">
              <a:lumMod val="20000"/>
              <a:lumOff val="80000"/>
            </a:schemeClr>
          </a:solidFill>
          <a:ln w="6350" cap="sq">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GB" sz="900">
                <a:solidFill>
                  <a:schemeClr val="tx1"/>
                </a:solidFill>
                <a:latin typeface="Montserrat" pitchFamily="2" charset="77"/>
              </a:rPr>
              <a:t>8.0% </a:t>
            </a:r>
            <a:endParaRPr lang="en-GB" sz="900" dirty="0">
              <a:solidFill>
                <a:schemeClr val="tx1"/>
              </a:solidFill>
              <a:latin typeface="Montserrat" pitchFamily="2" charset="77"/>
            </a:endParaRPr>
          </a:p>
        </p:txBody>
      </p:sp>
      <p:sp>
        <p:nvSpPr>
          <p:cNvPr id="85" name="Rectangle: Rounded Corners 84">
            <a:extLst>
              <a:ext uri="{FF2B5EF4-FFF2-40B4-BE49-F238E27FC236}">
                <a16:creationId xmlns:a16="http://schemas.microsoft.com/office/drawing/2014/main" id="{213D6451-9B0F-BB6A-697C-E41287A066CA}"/>
              </a:ext>
            </a:extLst>
          </p:cNvPr>
          <p:cNvSpPr/>
          <p:nvPr/>
        </p:nvSpPr>
        <p:spPr>
          <a:xfrm>
            <a:off x="6710384" y="2924175"/>
            <a:ext cx="486000" cy="277200"/>
          </a:xfrm>
          <a:prstGeom prst="roundRect">
            <a:avLst/>
          </a:prstGeom>
          <a:solidFill>
            <a:schemeClr val="accent1">
              <a:lumMod val="20000"/>
              <a:lumOff val="80000"/>
            </a:schemeClr>
          </a:solidFill>
          <a:ln w="6350" cap="sq">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GB" sz="900">
                <a:solidFill>
                  <a:schemeClr val="tx1"/>
                </a:solidFill>
                <a:latin typeface="Montserrat" pitchFamily="2" charset="77"/>
              </a:rPr>
              <a:t>4.4% </a:t>
            </a:r>
            <a:endParaRPr lang="en-GB" sz="900" dirty="0">
              <a:solidFill>
                <a:schemeClr val="tx1"/>
              </a:solidFill>
              <a:latin typeface="Montserrat" pitchFamily="2" charset="77"/>
            </a:endParaRPr>
          </a:p>
        </p:txBody>
      </p:sp>
      <p:graphicFrame>
        <p:nvGraphicFramePr>
          <p:cNvPr id="1116" name="Chart 1115">
            <a:extLst>
              <a:ext uri="{FF2B5EF4-FFF2-40B4-BE49-F238E27FC236}">
                <a16:creationId xmlns:a16="http://schemas.microsoft.com/office/drawing/2014/main" id="{E0C90B4C-F17B-FD5F-EC1F-C0826B538483}"/>
              </a:ext>
            </a:extLst>
          </p:cNvPr>
          <p:cNvGraphicFramePr/>
          <p:nvPr>
            <p:custDataLst>
              <p:tags r:id="rId2"/>
            </p:custDataLst>
            <p:extLst>
              <p:ext uri="{D42A27DB-BD31-4B8C-83A1-F6EECF244321}">
                <p14:modId xmlns:p14="http://schemas.microsoft.com/office/powerpoint/2010/main" val="3905187841"/>
              </p:ext>
            </p:extLst>
          </p:nvPr>
        </p:nvGraphicFramePr>
        <p:xfrm>
          <a:off x="471488" y="2644775"/>
          <a:ext cx="6173787" cy="3259138"/>
        </p:xfrm>
        <a:graphic>
          <a:graphicData uri="http://schemas.openxmlformats.org/drawingml/2006/chart">
            <c:chart xmlns:c="http://schemas.openxmlformats.org/drawingml/2006/chart" xmlns:r="http://schemas.openxmlformats.org/officeDocument/2006/relationships" r:id="rId100"/>
          </a:graphicData>
        </a:graphic>
      </p:graphicFrame>
      <p:cxnSp>
        <p:nvCxnSpPr>
          <p:cNvPr id="87" name="Straight Connector 86">
            <a:extLst>
              <a:ext uri="{FF2B5EF4-FFF2-40B4-BE49-F238E27FC236}">
                <a16:creationId xmlns:a16="http://schemas.microsoft.com/office/drawing/2014/main" id="{D87E909C-0F98-BCAE-8976-FF6FC77F8DC4}"/>
              </a:ext>
            </a:extLst>
          </p:cNvPr>
          <p:cNvCxnSpPr/>
          <p:nvPr>
            <p:custDataLst>
              <p:tags r:id="rId3"/>
            </p:custDataLst>
          </p:nvPr>
        </p:nvCxnSpPr>
        <p:spPr bwMode="auto">
          <a:xfrm flipV="1">
            <a:off x="827088" y="3856038"/>
            <a:ext cx="2730500" cy="454025"/>
          </a:xfrm>
          <a:prstGeom prst="line">
            <a:avLst/>
          </a:prstGeom>
          <a:ln w="38100" cap="flat" cmpd="sng" algn="ctr">
            <a:solidFill>
              <a:schemeClr val="tx1"/>
            </a:solidFill>
            <a:prstDash val="solid"/>
            <a:round/>
            <a:headEnd type="none" w="med" len="med"/>
            <a:tailEnd type="triangle" w="med" len="med"/>
          </a:ln>
          <a:effectLst/>
        </p:spPr>
        <p:style>
          <a:lnRef idx="1">
            <a:schemeClr val="dk1"/>
          </a:lnRef>
          <a:fillRef idx="0">
            <a:schemeClr val="dk1"/>
          </a:fillRef>
          <a:effectRef idx="0">
            <a:schemeClr val="dk1"/>
          </a:effectRef>
          <a:fontRef idx="minor">
            <a:schemeClr val="tx1"/>
          </a:fontRef>
        </p:style>
      </p:cxnSp>
      <p:cxnSp>
        <p:nvCxnSpPr>
          <p:cNvPr id="88" name="Straight Connector 87">
            <a:extLst>
              <a:ext uri="{FF2B5EF4-FFF2-40B4-BE49-F238E27FC236}">
                <a16:creationId xmlns:a16="http://schemas.microsoft.com/office/drawing/2014/main" id="{02A6EB98-AC75-0066-D547-184A5C36E2E0}"/>
              </a:ext>
            </a:extLst>
          </p:cNvPr>
          <p:cNvCxnSpPr>
            <a:cxnSpLocks/>
          </p:cNvCxnSpPr>
          <p:nvPr>
            <p:custDataLst>
              <p:tags r:id="rId4"/>
            </p:custDataLst>
          </p:nvPr>
        </p:nvCxnSpPr>
        <p:spPr bwMode="auto">
          <a:xfrm flipV="1">
            <a:off x="3557588" y="2265363"/>
            <a:ext cx="2732088" cy="1590675"/>
          </a:xfrm>
          <a:prstGeom prst="line">
            <a:avLst/>
          </a:prstGeom>
          <a:ln w="38100" cap="flat" cmpd="sng" algn="ctr">
            <a:solidFill>
              <a:schemeClr val="tx1"/>
            </a:solidFill>
            <a:prstDash val="solid"/>
            <a:round/>
            <a:headEnd type="none" w="med" len="med"/>
            <a:tailEnd type="triangle" w="med" len="med"/>
          </a:ln>
          <a:effectLst/>
        </p:spPr>
        <p:style>
          <a:lnRef idx="1">
            <a:schemeClr val="dk1"/>
          </a:lnRef>
          <a:fillRef idx="0">
            <a:schemeClr val="dk1"/>
          </a:fillRef>
          <a:effectRef idx="0">
            <a:schemeClr val="dk1"/>
          </a:effectRef>
          <a:fontRef idx="minor">
            <a:schemeClr val="tx1"/>
          </a:fontRef>
        </p:style>
      </p:cxnSp>
      <p:cxnSp>
        <p:nvCxnSpPr>
          <p:cNvPr id="89" name="Straight Connector 88">
            <a:extLst>
              <a:ext uri="{FF2B5EF4-FFF2-40B4-BE49-F238E27FC236}">
                <a16:creationId xmlns:a16="http://schemas.microsoft.com/office/drawing/2014/main" id="{65D4025D-74EE-6029-B4E7-551E4CF190EB}"/>
              </a:ext>
            </a:extLst>
          </p:cNvPr>
          <p:cNvCxnSpPr/>
          <p:nvPr>
            <p:custDataLst>
              <p:tags r:id="rId5"/>
            </p:custDataLst>
          </p:nvPr>
        </p:nvCxnSpPr>
        <p:spPr bwMode="auto">
          <a:xfrm flipH="1">
            <a:off x="1487488" y="5727700"/>
            <a:ext cx="52388" cy="53975"/>
          </a:xfrm>
          <a:prstGeom prst="line">
            <a:avLst/>
          </a:prstGeom>
          <a:ln w="9525" cap="flat" cmpd="sng" algn="ctr">
            <a:solidFill>
              <a:schemeClr val="tx1"/>
            </a:solidFill>
            <a:prstDash val="solid"/>
            <a:round/>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0" name="Straight Connector 89">
            <a:extLst>
              <a:ext uri="{FF2B5EF4-FFF2-40B4-BE49-F238E27FC236}">
                <a16:creationId xmlns:a16="http://schemas.microsoft.com/office/drawing/2014/main" id="{51FDF4F6-DCB8-6FE1-BCF0-ADB05048DD14}"/>
              </a:ext>
            </a:extLst>
          </p:cNvPr>
          <p:cNvCxnSpPr/>
          <p:nvPr>
            <p:custDataLst>
              <p:tags r:id="rId6"/>
            </p:custDataLst>
          </p:nvPr>
        </p:nvCxnSpPr>
        <p:spPr bwMode="auto">
          <a:xfrm flipH="1">
            <a:off x="941388" y="5727700"/>
            <a:ext cx="52388" cy="58738"/>
          </a:xfrm>
          <a:prstGeom prst="line">
            <a:avLst/>
          </a:prstGeom>
          <a:ln w="9525" cap="flat" cmpd="sng" algn="ctr">
            <a:solidFill>
              <a:schemeClr val="tx1"/>
            </a:solidFill>
            <a:prstDash val="solid"/>
            <a:round/>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21" name="Text Placeholder 4">
            <a:extLst>
              <a:ext uri="{FF2B5EF4-FFF2-40B4-BE49-F238E27FC236}">
                <a16:creationId xmlns:a16="http://schemas.microsoft.com/office/drawing/2014/main" id="{90C7F16A-6986-0B63-E60E-7630F2C58967}"/>
              </a:ext>
            </a:extLst>
          </p:cNvPr>
          <p:cNvSpPr>
            <a:spLocks noGrp="1"/>
          </p:cNvSpPr>
          <p:nvPr>
            <p:custDataLst>
              <p:tags r:id="rId7"/>
            </p:custDataLst>
          </p:nvPr>
        </p:nvSpPr>
        <p:spPr bwMode="gray">
          <a:xfrm>
            <a:off x="746126" y="5618163"/>
            <a:ext cx="161925" cy="136525"/>
          </a:xfrm>
          <a:prstGeom prst="rect">
            <a:avLst/>
          </a:prstGeom>
          <a:noFill/>
          <a:ln>
            <a:noFill/>
          </a:ln>
          <a:effectLst/>
          <a:extLst>
            <a:ext uri="{909E8E84-426E-40DD-AFC4-6F175D3DCCD1}">
              <a14:hiddenFill xmlns:a14="http://schemas.microsoft.com/office/drawing/2010/main">
                <a:solidFill>
                  <a:schemeClr val="accent2"/>
                </a:solidFill>
              </a14:hiddenFill>
            </a:ext>
          </a:extLst>
        </p:spPr>
        <p:txBody>
          <a:bodyPr vert="horz" wrap="none" lIns="15875" tIns="0" rIns="15875" bIns="0" rtlCol="0" anchor="ctr">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lvl="0" algn="ctr">
              <a:spcBef>
                <a:spcPct val="0"/>
              </a:spcBef>
              <a:spcAft>
                <a:spcPct val="0"/>
              </a:spcAft>
            </a:pPr>
            <a:fld id="{B27C1289-2F7D-4176-9617-7F2A82D4CEC0}" type="datetime'''1''''''''''''''.''''''''3'''''''''''''''''''''''''''">
              <a:rPr lang="en-GB" altLang="en-US" sz="900" smtClean="0">
                <a:latin typeface="Montserrat" panose="00000500000000000000" pitchFamily="2" charset="0"/>
                <a:cs typeface="+mn-cs"/>
              </a:rPr>
              <a:pPr/>
              <a:t>1.3</a:t>
            </a:fld>
            <a:endParaRPr lang="en-GB" sz="900" dirty="0">
              <a:latin typeface="Montserrat" panose="00000500000000000000" pitchFamily="2" charset="0"/>
              <a:cs typeface="+mn-cs"/>
              <a:sym typeface="Montserrat" pitchFamily="2" charset="77"/>
            </a:endParaRPr>
          </a:p>
        </p:txBody>
      </p:sp>
      <p:sp>
        <p:nvSpPr>
          <p:cNvPr id="91" name="Text Placeholder 4">
            <a:extLst>
              <a:ext uri="{FF2B5EF4-FFF2-40B4-BE49-F238E27FC236}">
                <a16:creationId xmlns:a16="http://schemas.microsoft.com/office/drawing/2014/main" id="{BB74E239-D537-ACDE-36F4-C7C243BEF5F4}"/>
              </a:ext>
            </a:extLst>
          </p:cNvPr>
          <p:cNvSpPr>
            <a:spLocks noGrp="1"/>
          </p:cNvSpPr>
          <p:nvPr>
            <p:custDataLst>
              <p:tags r:id="rId8"/>
            </p:custDataLst>
          </p:nvPr>
        </p:nvSpPr>
        <p:spPr bwMode="gray">
          <a:xfrm>
            <a:off x="993775" y="5659438"/>
            <a:ext cx="201613" cy="1365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15875" tIns="0" rIns="15875" bIns="0" rtlCol="0" anchor="ctr">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lvl="0">
              <a:spcBef>
                <a:spcPct val="0"/>
              </a:spcBef>
              <a:spcAft>
                <a:spcPct val="0"/>
              </a:spcAft>
            </a:pPr>
            <a:fld id="{13FEB93A-D99D-4825-9B8F-F0EB2675813C}" type="datetime'''''''''''''''''''''''''''0''''''''.''''''''''6'''''''''">
              <a:rPr lang="en-GB" altLang="en-US" sz="900" smtClean="0">
                <a:latin typeface="Montserrat" panose="00000500000000000000" pitchFamily="2" charset="0"/>
                <a:cs typeface="+mn-cs"/>
              </a:rPr>
              <a:pPr/>
              <a:t>0.6</a:t>
            </a:fld>
            <a:endParaRPr lang="en-GB" sz="900" dirty="0">
              <a:latin typeface="Montserrat" panose="00000500000000000000" pitchFamily="2" charset="0"/>
              <a:cs typeface="+mn-cs"/>
              <a:sym typeface="Montserrat" pitchFamily="2" charset="77"/>
            </a:endParaRPr>
          </a:p>
        </p:txBody>
      </p:sp>
      <p:sp>
        <p:nvSpPr>
          <p:cNvPr id="92" name="Text Placeholder 4">
            <a:extLst>
              <a:ext uri="{FF2B5EF4-FFF2-40B4-BE49-F238E27FC236}">
                <a16:creationId xmlns:a16="http://schemas.microsoft.com/office/drawing/2014/main" id="{E6B08061-A65B-A88B-1830-FBCB8E6CAE8A}"/>
              </a:ext>
            </a:extLst>
          </p:cNvPr>
          <p:cNvSpPr>
            <a:spLocks noGrp="1"/>
          </p:cNvSpPr>
          <p:nvPr>
            <p:custDataLst>
              <p:tags r:id="rId9"/>
            </p:custDataLst>
          </p:nvPr>
        </p:nvSpPr>
        <p:spPr bwMode="auto">
          <a:xfrm>
            <a:off x="693738" y="5883275"/>
            <a:ext cx="268288" cy="1365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t">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lvl="0" algn="ctr">
              <a:spcBef>
                <a:spcPct val="0"/>
              </a:spcBef>
              <a:spcAft>
                <a:spcPct val="0"/>
              </a:spcAft>
            </a:pPr>
            <a:fld id="{38387876-61C1-4D53-BA13-81769F97DAB0}" type="datetime'''''''''''''2''''''''''01''''''''''''''8'''''''">
              <a:rPr lang="en-GB" altLang="en-US" sz="900" smtClean="0">
                <a:latin typeface="Montserrat" panose="00000500000000000000" pitchFamily="2" charset="0"/>
                <a:cs typeface="+mn-cs"/>
              </a:rPr>
              <a:pPr/>
              <a:t>2018</a:t>
            </a:fld>
            <a:endParaRPr lang="en-GB" sz="900" dirty="0">
              <a:latin typeface="Montserrat" panose="00000500000000000000" pitchFamily="2" charset="0"/>
              <a:cs typeface="+mn-cs"/>
              <a:sym typeface="Montserrat" pitchFamily="2" charset="77"/>
            </a:endParaRPr>
          </a:p>
        </p:txBody>
      </p:sp>
      <p:sp>
        <p:nvSpPr>
          <p:cNvPr id="93" name="Text Placeholder 4">
            <a:extLst>
              <a:ext uri="{FF2B5EF4-FFF2-40B4-BE49-F238E27FC236}">
                <a16:creationId xmlns:a16="http://schemas.microsoft.com/office/drawing/2014/main" id="{AAB1C4CE-FE59-7FE0-E983-C31A5C8A8DA7}"/>
              </a:ext>
            </a:extLst>
          </p:cNvPr>
          <p:cNvSpPr>
            <a:spLocks noGrp="1"/>
          </p:cNvSpPr>
          <p:nvPr>
            <p:custDataLst>
              <p:tags r:id="rId10"/>
            </p:custDataLst>
          </p:nvPr>
        </p:nvSpPr>
        <p:spPr bwMode="gray">
          <a:xfrm>
            <a:off x="1274763" y="4841875"/>
            <a:ext cx="196850" cy="1365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15875" tIns="0" rIns="15875" bIns="0" rtlCol="0" anchor="ctr">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lvl="0" algn="ctr">
              <a:spcBef>
                <a:spcPct val="0"/>
              </a:spcBef>
              <a:spcAft>
                <a:spcPct val="0"/>
              </a:spcAft>
            </a:pPr>
            <a:fld id="{F6ADED5A-A13B-4485-9076-0C0597BEE57E}" type="datetime'''''''''''''''''''''4''.''''''3'''''''''''''''''''''''''''">
              <a:rPr lang="en-GB" altLang="en-US" sz="900" smtClean="0">
                <a:solidFill>
                  <a:schemeClr val="bg1"/>
                </a:solidFill>
                <a:latin typeface="Montserrat" panose="00000500000000000000" pitchFamily="2" charset="0"/>
                <a:cs typeface="+mn-cs"/>
              </a:rPr>
              <a:pPr/>
              <a:t>4.3</a:t>
            </a:fld>
            <a:endParaRPr lang="en-GB" sz="900" dirty="0">
              <a:solidFill>
                <a:schemeClr val="bg1"/>
              </a:solidFill>
              <a:latin typeface="Montserrat" panose="00000500000000000000" pitchFamily="2" charset="0"/>
              <a:cs typeface="+mn-cs"/>
              <a:sym typeface="Montserrat" pitchFamily="2" charset="77"/>
            </a:endParaRPr>
          </a:p>
        </p:txBody>
      </p:sp>
      <p:sp>
        <p:nvSpPr>
          <p:cNvPr id="94" name="Text Placeholder 4">
            <a:extLst>
              <a:ext uri="{FF2B5EF4-FFF2-40B4-BE49-F238E27FC236}">
                <a16:creationId xmlns:a16="http://schemas.microsoft.com/office/drawing/2014/main" id="{2959E4E1-FB38-21C9-AFAF-981B9374074C}"/>
              </a:ext>
            </a:extLst>
          </p:cNvPr>
          <p:cNvSpPr>
            <a:spLocks noGrp="1"/>
          </p:cNvSpPr>
          <p:nvPr>
            <p:custDataLst>
              <p:tags r:id="rId11"/>
            </p:custDataLst>
          </p:nvPr>
        </p:nvSpPr>
        <p:spPr bwMode="gray">
          <a:xfrm>
            <a:off x="1274763" y="5192713"/>
            <a:ext cx="196850" cy="1365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15875" tIns="0" rIns="15875" bIns="0" rtlCol="0" anchor="ctr">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lvl="0" algn="ctr">
              <a:spcBef>
                <a:spcPct val="0"/>
              </a:spcBef>
              <a:spcAft>
                <a:spcPct val="0"/>
              </a:spcAft>
            </a:pPr>
            <a:fld id="{5DF6185B-E2EA-46AF-9FEF-9EEEB17F40F6}" type="datetime'''''''''''2''''''''''''''.''''''''''''''''4'''''''''''">
              <a:rPr lang="en-GB" altLang="en-US" sz="900" smtClean="0">
                <a:latin typeface="Montserrat" panose="00000500000000000000" pitchFamily="2" charset="0"/>
                <a:cs typeface="+mn-cs"/>
              </a:rPr>
              <a:pPr/>
              <a:t>2.4</a:t>
            </a:fld>
            <a:endParaRPr lang="en-GB" sz="900" dirty="0">
              <a:latin typeface="Montserrat" panose="00000500000000000000" pitchFamily="2" charset="0"/>
              <a:cs typeface="+mn-cs"/>
              <a:sym typeface="Montserrat" pitchFamily="2" charset="77"/>
            </a:endParaRPr>
          </a:p>
        </p:txBody>
      </p:sp>
      <p:sp>
        <p:nvSpPr>
          <p:cNvPr id="100" name="Text Placeholder 4">
            <a:extLst>
              <a:ext uri="{FF2B5EF4-FFF2-40B4-BE49-F238E27FC236}">
                <a16:creationId xmlns:a16="http://schemas.microsoft.com/office/drawing/2014/main" id="{3B21C64E-327F-79C1-ECBD-A660DFFEE9DE}"/>
              </a:ext>
            </a:extLst>
          </p:cNvPr>
          <p:cNvSpPr>
            <a:spLocks noGrp="1"/>
          </p:cNvSpPr>
          <p:nvPr>
            <p:custDataLst>
              <p:tags r:id="rId12"/>
            </p:custDataLst>
          </p:nvPr>
        </p:nvSpPr>
        <p:spPr bwMode="gray">
          <a:xfrm>
            <a:off x="1274763" y="5426075"/>
            <a:ext cx="196850" cy="1365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15875" tIns="0" rIns="15875" bIns="0" rtlCol="0" anchor="ctr">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lvl="0" algn="ctr">
              <a:spcBef>
                <a:spcPct val="0"/>
              </a:spcBef>
              <a:spcAft>
                <a:spcPct val="0"/>
              </a:spcAft>
            </a:pPr>
            <a:fld id="{854B78D6-7658-4D93-BFF5-ABBA9A384CD1}" type="datetime'''''''2''''''''''''.''''''''''0'''''''''''''''">
              <a:rPr lang="en-GB" altLang="en-US" sz="900" smtClean="0">
                <a:solidFill>
                  <a:schemeClr val="bg1"/>
                </a:solidFill>
                <a:latin typeface="Montserrat" panose="00000500000000000000" pitchFamily="2" charset="0"/>
                <a:cs typeface="+mn-cs"/>
              </a:rPr>
              <a:pPr/>
              <a:t>2.0</a:t>
            </a:fld>
            <a:endParaRPr lang="en-GB" sz="900" dirty="0">
              <a:solidFill>
                <a:schemeClr val="bg1"/>
              </a:solidFill>
              <a:latin typeface="Montserrat" panose="00000500000000000000" pitchFamily="2" charset="0"/>
              <a:cs typeface="+mn-cs"/>
              <a:sym typeface="Montserrat" pitchFamily="2" charset="77"/>
            </a:endParaRPr>
          </a:p>
        </p:txBody>
      </p:sp>
      <p:sp>
        <p:nvSpPr>
          <p:cNvPr id="119" name="Text Placeholder 4">
            <a:extLst>
              <a:ext uri="{FF2B5EF4-FFF2-40B4-BE49-F238E27FC236}">
                <a16:creationId xmlns:a16="http://schemas.microsoft.com/office/drawing/2014/main" id="{646EDEF0-992F-0B4B-6804-0ACA2CC32A04}"/>
              </a:ext>
            </a:extLst>
          </p:cNvPr>
          <p:cNvSpPr>
            <a:spLocks noGrp="1"/>
          </p:cNvSpPr>
          <p:nvPr>
            <p:custDataLst>
              <p:tags r:id="rId13"/>
            </p:custDataLst>
          </p:nvPr>
        </p:nvSpPr>
        <p:spPr bwMode="gray">
          <a:xfrm>
            <a:off x="1287463" y="5602288"/>
            <a:ext cx="173038" cy="136525"/>
          </a:xfrm>
          <a:prstGeom prst="rect">
            <a:avLst/>
          </a:prstGeom>
          <a:noFill/>
          <a:ln>
            <a:noFill/>
          </a:ln>
          <a:effectLst/>
          <a:extLst>
            <a:ext uri="{909E8E84-426E-40DD-AFC4-6F175D3DCCD1}">
              <a14:hiddenFill xmlns:a14="http://schemas.microsoft.com/office/drawing/2010/main">
                <a:solidFill>
                  <a:schemeClr val="accent2"/>
                </a:solidFill>
              </a14:hiddenFill>
            </a:ext>
          </a:extLst>
        </p:spPr>
        <p:txBody>
          <a:bodyPr vert="horz" wrap="none" lIns="15875" tIns="0" rIns="15875" bIns="0" rtlCol="0" anchor="ctr">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lvl="0" algn="ctr">
              <a:spcBef>
                <a:spcPct val="0"/>
              </a:spcBef>
              <a:spcAft>
                <a:spcPct val="0"/>
              </a:spcAft>
            </a:pPr>
            <a:fld id="{E859DCBE-88BE-48FA-B8FA-3FBCF1ED5DF3}" type="datetime'''''''''1''''''''''.''''4'''''''''''''''''">
              <a:rPr lang="en-GB" altLang="en-US" sz="900" smtClean="0">
                <a:latin typeface="Montserrat" panose="00000500000000000000" pitchFamily="2" charset="0"/>
                <a:cs typeface="+mn-cs"/>
              </a:rPr>
              <a:pPr/>
              <a:t>1.4</a:t>
            </a:fld>
            <a:endParaRPr lang="en-GB" sz="900" dirty="0">
              <a:latin typeface="Montserrat" panose="00000500000000000000" pitchFamily="2" charset="0"/>
              <a:cs typeface="+mn-cs"/>
              <a:sym typeface="Montserrat" pitchFamily="2" charset="77"/>
            </a:endParaRPr>
          </a:p>
        </p:txBody>
      </p:sp>
      <p:sp>
        <p:nvSpPr>
          <p:cNvPr id="120" name="Text Placeholder 4">
            <a:extLst>
              <a:ext uri="{FF2B5EF4-FFF2-40B4-BE49-F238E27FC236}">
                <a16:creationId xmlns:a16="http://schemas.microsoft.com/office/drawing/2014/main" id="{EFF26415-994F-0BAA-8462-C3DF7C8FF6D6}"/>
              </a:ext>
            </a:extLst>
          </p:cNvPr>
          <p:cNvSpPr>
            <a:spLocks noGrp="1"/>
          </p:cNvSpPr>
          <p:nvPr>
            <p:custDataLst>
              <p:tags r:id="rId14"/>
            </p:custDataLst>
          </p:nvPr>
        </p:nvSpPr>
        <p:spPr bwMode="gray">
          <a:xfrm>
            <a:off x="1539875" y="5659438"/>
            <a:ext cx="198438" cy="136525"/>
          </a:xfrm>
          <a:prstGeom prst="rect">
            <a:avLst/>
          </a:prstGeom>
          <a:noFill/>
          <a:ln>
            <a:noFill/>
          </a:ln>
          <a:effectLst/>
          <a:extLst>
            <a:ext uri="{909E8E84-426E-40DD-AFC4-6F175D3DCCD1}">
              <a14:hiddenFill xmlns:a14="http://schemas.microsoft.com/office/drawing/2010/main">
                <a:solidFill>
                  <a:schemeClr val="accent6"/>
                </a:solidFill>
              </a14:hiddenFill>
            </a:ext>
          </a:extLst>
        </p:spPr>
        <p:txBody>
          <a:bodyPr vert="horz" wrap="none" lIns="15875" tIns="0" rIns="15875" bIns="0" rtlCol="0" anchor="ctr">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lvl="0">
              <a:spcBef>
                <a:spcPct val="0"/>
              </a:spcBef>
              <a:spcAft>
                <a:spcPct val="0"/>
              </a:spcAft>
            </a:pPr>
            <a:fld id="{63105018-5047-4416-9F16-B3E6259B5FA4}" type="datetime'''''''0.''''7'''''''''''''''''''''''''''''''''''''''''''''''''">
              <a:rPr lang="en-GB" altLang="en-US" sz="900" smtClean="0">
                <a:latin typeface="Montserrat" panose="00000500000000000000" pitchFamily="2" charset="0"/>
                <a:cs typeface="+mn-cs"/>
              </a:rPr>
              <a:pPr/>
              <a:t>0.7</a:t>
            </a:fld>
            <a:endParaRPr lang="en-GB" sz="900" dirty="0">
              <a:latin typeface="Montserrat" panose="00000500000000000000" pitchFamily="2" charset="0"/>
              <a:cs typeface="+mn-cs"/>
              <a:sym typeface="Montserrat" pitchFamily="2" charset="77"/>
            </a:endParaRPr>
          </a:p>
        </p:txBody>
      </p:sp>
      <p:sp>
        <p:nvSpPr>
          <p:cNvPr id="122" name="Text Placeholder 4">
            <a:extLst>
              <a:ext uri="{FF2B5EF4-FFF2-40B4-BE49-F238E27FC236}">
                <a16:creationId xmlns:a16="http://schemas.microsoft.com/office/drawing/2014/main" id="{A8AC3BB6-788B-15A3-4D52-19E30F9D40B3}"/>
              </a:ext>
            </a:extLst>
          </p:cNvPr>
          <p:cNvSpPr>
            <a:spLocks noGrp="1"/>
          </p:cNvSpPr>
          <p:nvPr>
            <p:custDataLst>
              <p:tags r:id="rId15"/>
            </p:custDataLst>
          </p:nvPr>
        </p:nvSpPr>
        <p:spPr bwMode="auto">
          <a:xfrm>
            <a:off x="1241425" y="5883275"/>
            <a:ext cx="265113" cy="1365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t">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lvl="0" algn="ctr">
              <a:spcBef>
                <a:spcPct val="0"/>
              </a:spcBef>
              <a:spcAft>
                <a:spcPct val="0"/>
              </a:spcAft>
            </a:pPr>
            <a:fld id="{2CB03B1B-7AE5-440E-A14B-9B591A157542}" type="datetime'''''''''''''''''''2''''''0''''''1''''''''9'''''''''''''''">
              <a:rPr lang="en-GB" altLang="en-US" sz="900" smtClean="0">
                <a:latin typeface="Montserrat" panose="00000500000000000000" pitchFamily="2" charset="0"/>
                <a:cs typeface="+mn-cs"/>
              </a:rPr>
              <a:pPr/>
              <a:t>2019</a:t>
            </a:fld>
            <a:endParaRPr lang="en-GB" sz="900" dirty="0">
              <a:latin typeface="Montserrat" panose="00000500000000000000" pitchFamily="2" charset="0"/>
              <a:cs typeface="+mn-cs"/>
              <a:sym typeface="Montserrat" pitchFamily="2" charset="77"/>
            </a:endParaRPr>
          </a:p>
        </p:txBody>
      </p:sp>
      <p:sp>
        <p:nvSpPr>
          <p:cNvPr id="123" name="Text Placeholder 4">
            <a:extLst>
              <a:ext uri="{FF2B5EF4-FFF2-40B4-BE49-F238E27FC236}">
                <a16:creationId xmlns:a16="http://schemas.microsoft.com/office/drawing/2014/main" id="{BB0D0D10-A7BC-EF5D-31B9-E5D2024B77D9}"/>
              </a:ext>
            </a:extLst>
          </p:cNvPr>
          <p:cNvSpPr>
            <a:spLocks noGrp="1"/>
          </p:cNvSpPr>
          <p:nvPr>
            <p:custDataLst>
              <p:tags r:id="rId16"/>
            </p:custDataLst>
          </p:nvPr>
        </p:nvSpPr>
        <p:spPr bwMode="gray">
          <a:xfrm>
            <a:off x="1820863" y="4764088"/>
            <a:ext cx="196850" cy="1365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15875" tIns="0" rIns="15875" bIns="0" rtlCol="0" anchor="ctr">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lvl="0" algn="ctr">
              <a:spcBef>
                <a:spcPct val="0"/>
              </a:spcBef>
              <a:spcAft>
                <a:spcPct val="0"/>
              </a:spcAft>
            </a:pPr>
            <a:fld id="{F4DA9340-B0E3-4392-8156-38C91577C4B2}" type="datetime'''''''''''4''''''''''''.''''''''''''''5'''''''''">
              <a:rPr lang="en-GB" altLang="en-US" sz="900" smtClean="0">
                <a:solidFill>
                  <a:schemeClr val="bg1"/>
                </a:solidFill>
                <a:latin typeface="Montserrat" panose="00000500000000000000" pitchFamily="2" charset="0"/>
                <a:cs typeface="+mn-cs"/>
              </a:rPr>
              <a:pPr/>
              <a:t>4.5</a:t>
            </a:fld>
            <a:endParaRPr lang="en-GB" sz="900" dirty="0">
              <a:solidFill>
                <a:schemeClr val="bg1"/>
              </a:solidFill>
              <a:latin typeface="Montserrat" panose="00000500000000000000" pitchFamily="2" charset="0"/>
              <a:cs typeface="+mn-cs"/>
              <a:sym typeface="Montserrat" pitchFamily="2" charset="77"/>
            </a:endParaRPr>
          </a:p>
        </p:txBody>
      </p:sp>
      <p:sp>
        <p:nvSpPr>
          <p:cNvPr id="124" name="Text Placeholder 4">
            <a:extLst>
              <a:ext uri="{FF2B5EF4-FFF2-40B4-BE49-F238E27FC236}">
                <a16:creationId xmlns:a16="http://schemas.microsoft.com/office/drawing/2014/main" id="{B420527C-695A-82B3-6526-53C4991ECA06}"/>
              </a:ext>
            </a:extLst>
          </p:cNvPr>
          <p:cNvSpPr>
            <a:spLocks noGrp="1"/>
          </p:cNvSpPr>
          <p:nvPr>
            <p:custDataLst>
              <p:tags r:id="rId17"/>
            </p:custDataLst>
          </p:nvPr>
        </p:nvSpPr>
        <p:spPr bwMode="gray">
          <a:xfrm>
            <a:off x="1824038" y="5132388"/>
            <a:ext cx="190500" cy="1365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15875" tIns="0" rIns="15875" bIns="0" rtlCol="0" anchor="ctr">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lvl="0" algn="ctr">
              <a:spcBef>
                <a:spcPct val="0"/>
              </a:spcBef>
              <a:spcAft>
                <a:spcPct val="0"/>
              </a:spcAft>
            </a:pPr>
            <a:fld id="{96BC01E1-E8B8-48B9-9B43-215C6EE5C8B7}" type="datetime'''''''''2.''''''''''''6'''''''''">
              <a:rPr lang="en-GB" altLang="en-US" sz="900" smtClean="0">
                <a:latin typeface="Montserrat" panose="00000500000000000000" pitchFamily="2" charset="0"/>
                <a:cs typeface="+mn-cs"/>
              </a:rPr>
              <a:pPr/>
              <a:t>2.6</a:t>
            </a:fld>
            <a:endParaRPr lang="en-GB" sz="900" dirty="0">
              <a:latin typeface="Montserrat" panose="00000500000000000000" pitchFamily="2" charset="0"/>
              <a:cs typeface="+mn-cs"/>
              <a:sym typeface="Montserrat" pitchFamily="2" charset="77"/>
            </a:endParaRPr>
          </a:p>
        </p:txBody>
      </p:sp>
      <p:sp>
        <p:nvSpPr>
          <p:cNvPr id="125" name="Text Placeholder 4">
            <a:extLst>
              <a:ext uri="{FF2B5EF4-FFF2-40B4-BE49-F238E27FC236}">
                <a16:creationId xmlns:a16="http://schemas.microsoft.com/office/drawing/2014/main" id="{9B233C27-EBF1-5E71-BB02-5A34840E6F27}"/>
              </a:ext>
            </a:extLst>
          </p:cNvPr>
          <p:cNvSpPr>
            <a:spLocks noGrp="1"/>
          </p:cNvSpPr>
          <p:nvPr>
            <p:custDataLst>
              <p:tags r:id="rId18"/>
            </p:custDataLst>
          </p:nvPr>
        </p:nvSpPr>
        <p:spPr bwMode="gray">
          <a:xfrm>
            <a:off x="1827213" y="5387975"/>
            <a:ext cx="185738" cy="1365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15875" tIns="0" rIns="15875" bIns="0" rtlCol="0" anchor="ctr">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lvl="0" algn="ctr">
              <a:spcBef>
                <a:spcPct val="0"/>
              </a:spcBef>
              <a:spcAft>
                <a:spcPct val="0"/>
              </a:spcAft>
            </a:pPr>
            <a:fld id="{FBE90C12-9936-4064-8DED-87E4280E578C}" type="datetime'2''''''''''''.''3'''''''''''''">
              <a:rPr lang="en-GB" altLang="en-US" sz="900" smtClean="0">
                <a:solidFill>
                  <a:schemeClr val="bg1"/>
                </a:solidFill>
                <a:latin typeface="Montserrat" panose="00000500000000000000" pitchFamily="2" charset="0"/>
                <a:cs typeface="+mn-cs"/>
              </a:rPr>
              <a:pPr/>
              <a:t>2.3</a:t>
            </a:fld>
            <a:endParaRPr lang="en-GB" sz="900" dirty="0">
              <a:solidFill>
                <a:schemeClr val="bg1"/>
              </a:solidFill>
              <a:latin typeface="Montserrat" panose="00000500000000000000" pitchFamily="2" charset="0"/>
              <a:cs typeface="+mn-cs"/>
              <a:sym typeface="Montserrat" pitchFamily="2" charset="77"/>
            </a:endParaRPr>
          </a:p>
        </p:txBody>
      </p:sp>
      <p:sp>
        <p:nvSpPr>
          <p:cNvPr id="126" name="Text Placeholder 4">
            <a:extLst>
              <a:ext uri="{FF2B5EF4-FFF2-40B4-BE49-F238E27FC236}">
                <a16:creationId xmlns:a16="http://schemas.microsoft.com/office/drawing/2014/main" id="{1DB3D06B-71F7-1916-72CF-4BEED5123829}"/>
              </a:ext>
            </a:extLst>
          </p:cNvPr>
          <p:cNvSpPr>
            <a:spLocks noGrp="1"/>
          </p:cNvSpPr>
          <p:nvPr>
            <p:custDataLst>
              <p:tags r:id="rId19"/>
            </p:custDataLst>
          </p:nvPr>
        </p:nvSpPr>
        <p:spPr bwMode="gray">
          <a:xfrm>
            <a:off x="1838326" y="5584825"/>
            <a:ext cx="161925" cy="1365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15875" tIns="0" rIns="15875" bIns="0" rtlCol="0" anchor="ctr">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lvl="0" algn="ctr">
              <a:spcBef>
                <a:spcPct val="0"/>
              </a:spcBef>
              <a:spcAft>
                <a:spcPct val="0"/>
              </a:spcAft>
            </a:pPr>
            <a:fld id="{0A2B2F41-5CA1-43C5-84E8-F0B2D102724E}" type="datetime'''1''''''''.''''''''''''''5'''''''''''''''''''''''''''">
              <a:rPr lang="en-GB" altLang="en-US" sz="900" smtClean="0">
                <a:latin typeface="Montserrat" panose="00000500000000000000" pitchFamily="2" charset="0"/>
                <a:cs typeface="+mn-cs"/>
              </a:rPr>
              <a:pPr/>
              <a:t>1.5</a:t>
            </a:fld>
            <a:endParaRPr lang="en-GB" sz="900" dirty="0">
              <a:latin typeface="Montserrat" panose="00000500000000000000" pitchFamily="2" charset="0"/>
              <a:cs typeface="+mn-cs"/>
              <a:sym typeface="Montserrat" pitchFamily="2" charset="77"/>
            </a:endParaRPr>
          </a:p>
        </p:txBody>
      </p:sp>
      <p:sp>
        <p:nvSpPr>
          <p:cNvPr id="127" name="Text Placeholder 4">
            <a:extLst>
              <a:ext uri="{FF2B5EF4-FFF2-40B4-BE49-F238E27FC236}">
                <a16:creationId xmlns:a16="http://schemas.microsoft.com/office/drawing/2014/main" id="{CBBD9BA8-895B-D5FB-F8EC-04BC59A51528}"/>
              </a:ext>
            </a:extLst>
          </p:cNvPr>
          <p:cNvSpPr>
            <a:spLocks noGrp="1"/>
          </p:cNvSpPr>
          <p:nvPr>
            <p:custDataLst>
              <p:tags r:id="rId20"/>
            </p:custDataLst>
          </p:nvPr>
        </p:nvSpPr>
        <p:spPr bwMode="gray">
          <a:xfrm>
            <a:off x="1819275" y="5708650"/>
            <a:ext cx="201613" cy="136525"/>
          </a:xfrm>
          <a:prstGeom prst="rect">
            <a:avLst/>
          </a:prstGeom>
          <a:solidFill>
            <a:schemeClr val="accent6"/>
          </a:solidFill>
          <a:ln>
            <a:noFill/>
          </a:ln>
          <a:effectLst/>
        </p:spPr>
        <p:txBody>
          <a:bodyPr vert="horz" wrap="none" lIns="15875" tIns="0" rIns="15875" bIns="0" rtlCol="0" anchor="ctr">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lvl="0" algn="ctr">
              <a:spcBef>
                <a:spcPct val="0"/>
              </a:spcBef>
              <a:spcAft>
                <a:spcPct val="0"/>
              </a:spcAft>
            </a:pPr>
            <a:fld id="{DB3EA89B-8D4E-4A19-92E2-0DC111146A86}" type="datetime'0''''''''''''''.''''''''''''''''''9'''">
              <a:rPr lang="en-GB" altLang="en-US" sz="900" smtClean="0">
                <a:solidFill>
                  <a:schemeClr val="bg1"/>
                </a:solidFill>
                <a:effectLst/>
                <a:latin typeface="Montserrat" panose="00000500000000000000" pitchFamily="2" charset="0"/>
                <a:cs typeface="+mn-cs"/>
              </a:rPr>
              <a:pPr/>
              <a:t>0.9</a:t>
            </a:fld>
            <a:endParaRPr lang="en-GB" sz="900" dirty="0">
              <a:solidFill>
                <a:schemeClr val="bg1"/>
              </a:solidFill>
              <a:latin typeface="Montserrat" panose="00000500000000000000" pitchFamily="2" charset="0"/>
              <a:cs typeface="+mn-cs"/>
              <a:sym typeface="Montserrat" pitchFamily="2" charset="77"/>
            </a:endParaRPr>
          </a:p>
        </p:txBody>
      </p:sp>
      <p:sp>
        <p:nvSpPr>
          <p:cNvPr id="1024" name="Text Placeholder 4">
            <a:extLst>
              <a:ext uri="{FF2B5EF4-FFF2-40B4-BE49-F238E27FC236}">
                <a16:creationId xmlns:a16="http://schemas.microsoft.com/office/drawing/2014/main" id="{B8C1D762-4EA0-D265-C1E2-9A08B81F11DA}"/>
              </a:ext>
            </a:extLst>
          </p:cNvPr>
          <p:cNvSpPr>
            <a:spLocks noGrp="1"/>
          </p:cNvSpPr>
          <p:nvPr>
            <p:custDataLst>
              <p:tags r:id="rId21"/>
            </p:custDataLst>
          </p:nvPr>
        </p:nvSpPr>
        <p:spPr bwMode="auto">
          <a:xfrm>
            <a:off x="1771650" y="5883275"/>
            <a:ext cx="295275" cy="1365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t">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lvl="0" algn="ctr">
              <a:spcBef>
                <a:spcPct val="0"/>
              </a:spcBef>
              <a:spcAft>
                <a:spcPct val="0"/>
              </a:spcAft>
            </a:pPr>
            <a:fld id="{7DFA432F-F53B-404D-8FFC-314567B007E3}" type="datetime'20''''''''''''''''''''''''''''''''''''2''0'">
              <a:rPr lang="en-GB" altLang="en-US" sz="900" smtClean="0">
                <a:latin typeface="Montserrat" panose="00000500000000000000" pitchFamily="2" charset="0"/>
                <a:cs typeface="+mn-cs"/>
              </a:rPr>
              <a:pPr/>
              <a:t>2020</a:t>
            </a:fld>
            <a:endParaRPr lang="en-GB" sz="900" dirty="0">
              <a:latin typeface="Montserrat" panose="00000500000000000000" pitchFamily="2" charset="0"/>
              <a:cs typeface="+mn-cs"/>
              <a:sym typeface="Montserrat" pitchFamily="2" charset="77"/>
            </a:endParaRPr>
          </a:p>
        </p:txBody>
      </p:sp>
      <p:sp>
        <p:nvSpPr>
          <p:cNvPr id="1025" name="Text Placeholder 4">
            <a:extLst>
              <a:ext uri="{FF2B5EF4-FFF2-40B4-BE49-F238E27FC236}">
                <a16:creationId xmlns:a16="http://schemas.microsoft.com/office/drawing/2014/main" id="{870F1359-59F3-C0EA-24FA-C927DBBA62D1}"/>
              </a:ext>
            </a:extLst>
          </p:cNvPr>
          <p:cNvSpPr>
            <a:spLocks noGrp="1"/>
          </p:cNvSpPr>
          <p:nvPr>
            <p:custDataLst>
              <p:tags r:id="rId22"/>
            </p:custDataLst>
          </p:nvPr>
        </p:nvSpPr>
        <p:spPr bwMode="gray">
          <a:xfrm>
            <a:off x="2366963" y="4683125"/>
            <a:ext cx="198438" cy="1365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15875" tIns="0" rIns="15875" bIns="0" rtlCol="0" anchor="ctr">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lvl="0" algn="ctr">
              <a:spcBef>
                <a:spcPct val="0"/>
              </a:spcBef>
              <a:spcAft>
                <a:spcPct val="0"/>
              </a:spcAft>
            </a:pPr>
            <a:fld id="{C8C7D9B8-8035-4A35-9F4A-89558E98ADC7}" type="datetime'''''''''''''''''''''''''4''''.''''''''''7'''''''''''">
              <a:rPr lang="en-GB" altLang="en-US" sz="900" smtClean="0">
                <a:solidFill>
                  <a:schemeClr val="bg1"/>
                </a:solidFill>
                <a:latin typeface="Montserrat" panose="00000500000000000000" pitchFamily="2" charset="0"/>
                <a:cs typeface="+mn-cs"/>
              </a:rPr>
              <a:pPr/>
              <a:t>4.7</a:t>
            </a:fld>
            <a:endParaRPr lang="en-GB" sz="900" dirty="0">
              <a:solidFill>
                <a:schemeClr val="bg1"/>
              </a:solidFill>
              <a:latin typeface="Montserrat" panose="00000500000000000000" pitchFamily="2" charset="0"/>
              <a:cs typeface="+mn-cs"/>
              <a:sym typeface="Montserrat" pitchFamily="2" charset="77"/>
            </a:endParaRPr>
          </a:p>
        </p:txBody>
      </p:sp>
      <p:sp>
        <p:nvSpPr>
          <p:cNvPr id="1026" name="Text Placeholder 4">
            <a:extLst>
              <a:ext uri="{FF2B5EF4-FFF2-40B4-BE49-F238E27FC236}">
                <a16:creationId xmlns:a16="http://schemas.microsoft.com/office/drawing/2014/main" id="{DC47012B-4EAE-7AC2-52D0-B478BCC0A19D}"/>
              </a:ext>
            </a:extLst>
          </p:cNvPr>
          <p:cNvSpPr>
            <a:spLocks noGrp="1"/>
          </p:cNvSpPr>
          <p:nvPr>
            <p:custDataLst>
              <p:tags r:id="rId23"/>
            </p:custDataLst>
          </p:nvPr>
        </p:nvSpPr>
        <p:spPr bwMode="gray">
          <a:xfrm>
            <a:off x="2371725" y="5070475"/>
            <a:ext cx="187325" cy="1365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15875" tIns="0" rIns="15875" bIns="0" rtlCol="0" anchor="ctr">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lvl="0" algn="ctr">
              <a:spcBef>
                <a:spcPct val="0"/>
              </a:spcBef>
              <a:spcAft>
                <a:spcPct val="0"/>
              </a:spcAft>
            </a:pPr>
            <a:fld id="{1B7BD752-3D2C-4BB7-9736-20396017C7FF}" type="datetime'''''''''''''''''''''''''''''''''''''''2''''.7'">
              <a:rPr lang="en-GB" altLang="en-US" sz="900" smtClean="0">
                <a:latin typeface="Montserrat" panose="00000500000000000000" pitchFamily="2" charset="0"/>
                <a:cs typeface="+mn-cs"/>
              </a:rPr>
              <a:pPr/>
              <a:t>2.7</a:t>
            </a:fld>
            <a:endParaRPr lang="en-GB" sz="900" dirty="0">
              <a:latin typeface="Montserrat" panose="00000500000000000000" pitchFamily="2" charset="0"/>
              <a:cs typeface="+mn-cs"/>
              <a:sym typeface="Montserrat" pitchFamily="2" charset="77"/>
            </a:endParaRPr>
          </a:p>
        </p:txBody>
      </p:sp>
      <p:sp>
        <p:nvSpPr>
          <p:cNvPr id="1027" name="Text Placeholder 4">
            <a:extLst>
              <a:ext uri="{FF2B5EF4-FFF2-40B4-BE49-F238E27FC236}">
                <a16:creationId xmlns:a16="http://schemas.microsoft.com/office/drawing/2014/main" id="{CA0C257D-B5C3-48C3-CE28-AF0319743E81}"/>
              </a:ext>
            </a:extLst>
          </p:cNvPr>
          <p:cNvSpPr>
            <a:spLocks noGrp="1"/>
          </p:cNvSpPr>
          <p:nvPr>
            <p:custDataLst>
              <p:tags r:id="rId24"/>
            </p:custDataLst>
          </p:nvPr>
        </p:nvSpPr>
        <p:spPr bwMode="gray">
          <a:xfrm>
            <a:off x="2370138" y="5348288"/>
            <a:ext cx="190500" cy="1365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15875" tIns="0" rIns="15875" bIns="0" rtlCol="0" anchor="ctr">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lvl="0" algn="ctr">
              <a:spcBef>
                <a:spcPct val="0"/>
              </a:spcBef>
              <a:spcAft>
                <a:spcPct val="0"/>
              </a:spcAft>
            </a:pPr>
            <a:fld id="{9A0BD72E-E3F1-4028-8CC9-8534A000A8E8}" type="datetime'''''''''''''''''''''''2''''.''''''''''''6'''''''''''''''">
              <a:rPr lang="en-GB" altLang="en-US" sz="900" smtClean="0">
                <a:solidFill>
                  <a:schemeClr val="bg1"/>
                </a:solidFill>
                <a:latin typeface="Montserrat" panose="00000500000000000000" pitchFamily="2" charset="0"/>
                <a:cs typeface="+mn-cs"/>
              </a:rPr>
              <a:pPr/>
              <a:t>2.6</a:t>
            </a:fld>
            <a:endParaRPr lang="en-GB" sz="900" dirty="0">
              <a:solidFill>
                <a:schemeClr val="bg1"/>
              </a:solidFill>
              <a:latin typeface="Montserrat" panose="00000500000000000000" pitchFamily="2" charset="0"/>
              <a:cs typeface="+mn-cs"/>
              <a:sym typeface="Montserrat" pitchFamily="2" charset="77"/>
            </a:endParaRPr>
          </a:p>
        </p:txBody>
      </p:sp>
      <p:sp>
        <p:nvSpPr>
          <p:cNvPr id="1028" name="Text Placeholder 4">
            <a:extLst>
              <a:ext uri="{FF2B5EF4-FFF2-40B4-BE49-F238E27FC236}">
                <a16:creationId xmlns:a16="http://schemas.microsoft.com/office/drawing/2014/main" id="{0102169B-7C9C-3E01-E81D-4EC2D99E6FC0}"/>
              </a:ext>
            </a:extLst>
          </p:cNvPr>
          <p:cNvSpPr>
            <a:spLocks noGrp="1"/>
          </p:cNvSpPr>
          <p:nvPr>
            <p:custDataLst>
              <p:tags r:id="rId25"/>
            </p:custDataLst>
          </p:nvPr>
        </p:nvSpPr>
        <p:spPr bwMode="gray">
          <a:xfrm>
            <a:off x="2382838" y="5567363"/>
            <a:ext cx="166688" cy="1365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15875" tIns="0" rIns="15875" bIns="0" rtlCol="0" anchor="ctr">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lvl="0" algn="ctr">
              <a:spcBef>
                <a:spcPct val="0"/>
              </a:spcBef>
              <a:spcAft>
                <a:spcPct val="0"/>
              </a:spcAft>
            </a:pPr>
            <a:fld id="{E7220CE3-7EDE-451E-9E96-5C1401F64FF3}" type="datetime'''''''''''''''''''''''1''''.''''''''6'''''''">
              <a:rPr lang="en-GB" altLang="en-US" sz="900" smtClean="0">
                <a:latin typeface="Montserrat" panose="00000500000000000000" pitchFamily="2" charset="0"/>
                <a:cs typeface="+mn-cs"/>
              </a:rPr>
              <a:pPr/>
              <a:t>1.6</a:t>
            </a:fld>
            <a:endParaRPr lang="en-GB" sz="900" dirty="0">
              <a:latin typeface="Montserrat" panose="00000500000000000000" pitchFamily="2" charset="0"/>
              <a:cs typeface="+mn-cs"/>
              <a:sym typeface="Montserrat" pitchFamily="2" charset="77"/>
            </a:endParaRPr>
          </a:p>
        </p:txBody>
      </p:sp>
      <p:sp>
        <p:nvSpPr>
          <p:cNvPr id="1030" name="Text Placeholder 4">
            <a:extLst>
              <a:ext uri="{FF2B5EF4-FFF2-40B4-BE49-F238E27FC236}">
                <a16:creationId xmlns:a16="http://schemas.microsoft.com/office/drawing/2014/main" id="{7293AEC6-89C4-1379-1F42-DA1AD9EA3834}"/>
              </a:ext>
            </a:extLst>
          </p:cNvPr>
          <p:cNvSpPr>
            <a:spLocks noGrp="1"/>
          </p:cNvSpPr>
          <p:nvPr>
            <p:custDataLst>
              <p:tags r:id="rId26"/>
            </p:custDataLst>
          </p:nvPr>
        </p:nvSpPr>
        <p:spPr bwMode="gray">
          <a:xfrm>
            <a:off x="2379663" y="5702300"/>
            <a:ext cx="173038" cy="136525"/>
          </a:xfrm>
          <a:prstGeom prst="rect">
            <a:avLst/>
          </a:prstGeom>
          <a:solidFill>
            <a:schemeClr val="accent6"/>
          </a:solidFill>
          <a:ln>
            <a:noFill/>
          </a:ln>
          <a:effectLst/>
        </p:spPr>
        <p:txBody>
          <a:bodyPr vert="horz" wrap="none" lIns="15875" tIns="0" rIns="15875" bIns="0" rtlCol="0" anchor="ctr">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lvl="0" algn="ctr">
              <a:spcBef>
                <a:spcPct val="0"/>
              </a:spcBef>
              <a:spcAft>
                <a:spcPct val="0"/>
              </a:spcAft>
            </a:pPr>
            <a:fld id="{85B17EA6-83CA-4A82-9FED-D9A7B3842DC3}" type="datetime'''''''''''''''''''''''1''.''''''''''''''''''0'''">
              <a:rPr lang="en-GB" altLang="en-US" sz="900" smtClean="0">
                <a:solidFill>
                  <a:schemeClr val="bg1"/>
                </a:solidFill>
                <a:effectLst/>
                <a:latin typeface="Montserrat" panose="00000500000000000000" pitchFamily="2" charset="0"/>
                <a:cs typeface="+mn-cs"/>
              </a:rPr>
              <a:pPr/>
              <a:t>1.0</a:t>
            </a:fld>
            <a:endParaRPr lang="en-GB" sz="900" dirty="0">
              <a:solidFill>
                <a:schemeClr val="bg1"/>
              </a:solidFill>
              <a:latin typeface="Montserrat" panose="00000500000000000000" pitchFamily="2" charset="0"/>
              <a:cs typeface="+mn-cs"/>
              <a:sym typeface="Montserrat" pitchFamily="2" charset="77"/>
            </a:endParaRPr>
          </a:p>
        </p:txBody>
      </p:sp>
      <p:sp>
        <p:nvSpPr>
          <p:cNvPr id="1031" name="Text Placeholder 4">
            <a:extLst>
              <a:ext uri="{FF2B5EF4-FFF2-40B4-BE49-F238E27FC236}">
                <a16:creationId xmlns:a16="http://schemas.microsoft.com/office/drawing/2014/main" id="{6E2B9454-B45D-9862-7A78-DC75F954DD19}"/>
              </a:ext>
            </a:extLst>
          </p:cNvPr>
          <p:cNvSpPr>
            <a:spLocks noGrp="1"/>
          </p:cNvSpPr>
          <p:nvPr>
            <p:custDataLst>
              <p:tags r:id="rId27"/>
            </p:custDataLst>
          </p:nvPr>
        </p:nvSpPr>
        <p:spPr bwMode="auto">
          <a:xfrm>
            <a:off x="2335213" y="5883275"/>
            <a:ext cx="260350" cy="1365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t">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lvl="0" algn="ctr">
              <a:spcBef>
                <a:spcPct val="0"/>
              </a:spcBef>
              <a:spcAft>
                <a:spcPct val="0"/>
              </a:spcAft>
            </a:pPr>
            <a:fld id="{3A00DC35-5780-41DA-9907-E88C961DB317}" type="datetime'''2''''''''''''''''''''''''''''''''''0''''2''''''''''1'''''">
              <a:rPr lang="en-GB" altLang="en-US" sz="900" smtClean="0">
                <a:latin typeface="Montserrat" panose="00000500000000000000" pitchFamily="2" charset="0"/>
                <a:cs typeface="+mn-cs"/>
              </a:rPr>
              <a:pPr/>
              <a:t>2021</a:t>
            </a:fld>
            <a:endParaRPr lang="en-GB" sz="900" dirty="0">
              <a:latin typeface="Montserrat" panose="00000500000000000000" pitchFamily="2" charset="0"/>
              <a:cs typeface="+mn-cs"/>
              <a:sym typeface="Montserrat" pitchFamily="2" charset="77"/>
            </a:endParaRPr>
          </a:p>
        </p:txBody>
      </p:sp>
      <p:sp>
        <p:nvSpPr>
          <p:cNvPr id="1032" name="Text Placeholder 4">
            <a:extLst>
              <a:ext uri="{FF2B5EF4-FFF2-40B4-BE49-F238E27FC236}">
                <a16:creationId xmlns:a16="http://schemas.microsoft.com/office/drawing/2014/main" id="{894D74AC-B0BB-B43B-C973-28A9AE007F7C}"/>
              </a:ext>
            </a:extLst>
          </p:cNvPr>
          <p:cNvSpPr>
            <a:spLocks noGrp="1"/>
          </p:cNvSpPr>
          <p:nvPr>
            <p:custDataLst>
              <p:tags r:id="rId28"/>
            </p:custDataLst>
          </p:nvPr>
        </p:nvSpPr>
        <p:spPr bwMode="gray">
          <a:xfrm>
            <a:off x="2911475" y="4598988"/>
            <a:ext cx="201613" cy="1365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15875" tIns="0" rIns="15875" bIns="0" rtlCol="0" anchor="ctr">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lvl="0" algn="ctr">
              <a:spcBef>
                <a:spcPct val="0"/>
              </a:spcBef>
              <a:spcAft>
                <a:spcPct val="0"/>
              </a:spcAft>
            </a:pPr>
            <a:fld id="{22D913CC-3B29-4215-9548-0FE8012A669B}" type="datetime'''''''''''4''''''''''''''''''''''''.''''''''9'''''''">
              <a:rPr lang="en-GB" altLang="en-US" sz="900" smtClean="0">
                <a:solidFill>
                  <a:schemeClr val="bg1"/>
                </a:solidFill>
                <a:latin typeface="Montserrat" panose="00000500000000000000" pitchFamily="2" charset="0"/>
                <a:cs typeface="+mn-cs"/>
              </a:rPr>
              <a:pPr/>
              <a:t>4.9</a:t>
            </a:fld>
            <a:endParaRPr lang="en-GB" sz="900" dirty="0">
              <a:solidFill>
                <a:schemeClr val="bg1"/>
              </a:solidFill>
              <a:latin typeface="Montserrat" panose="00000500000000000000" pitchFamily="2" charset="0"/>
              <a:cs typeface="+mn-cs"/>
              <a:sym typeface="Montserrat" pitchFamily="2" charset="77"/>
            </a:endParaRPr>
          </a:p>
        </p:txBody>
      </p:sp>
      <p:sp>
        <p:nvSpPr>
          <p:cNvPr id="1033" name="Text Placeholder 4">
            <a:extLst>
              <a:ext uri="{FF2B5EF4-FFF2-40B4-BE49-F238E27FC236}">
                <a16:creationId xmlns:a16="http://schemas.microsoft.com/office/drawing/2014/main" id="{4CDF70C5-ED2B-316C-F0F9-BBFAF2E22F84}"/>
              </a:ext>
            </a:extLst>
          </p:cNvPr>
          <p:cNvSpPr>
            <a:spLocks noGrp="1"/>
          </p:cNvSpPr>
          <p:nvPr>
            <p:custDataLst>
              <p:tags r:id="rId29"/>
            </p:custDataLst>
          </p:nvPr>
        </p:nvSpPr>
        <p:spPr bwMode="gray">
          <a:xfrm>
            <a:off x="2916238" y="5005388"/>
            <a:ext cx="190500" cy="136525"/>
          </a:xfrm>
          <a:prstGeom prst="rect">
            <a:avLst/>
          </a:prstGeom>
          <a:noFill/>
          <a:ln>
            <a:noFill/>
          </a:ln>
          <a:effectLst/>
          <a:extLst>
            <a:ext uri="{909E8E84-426E-40DD-AFC4-6F175D3DCCD1}">
              <a14:hiddenFill xmlns:a14="http://schemas.microsoft.com/office/drawing/2010/main">
                <a:solidFill>
                  <a:schemeClr val="accent4"/>
                </a:solidFill>
              </a14:hiddenFill>
            </a:ext>
          </a:extLst>
        </p:spPr>
        <p:txBody>
          <a:bodyPr vert="horz" wrap="none" lIns="15875" tIns="0" rIns="15875" bIns="0" rtlCol="0" anchor="ctr">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lvl="0" algn="ctr">
              <a:spcBef>
                <a:spcPct val="0"/>
              </a:spcBef>
              <a:spcAft>
                <a:spcPct val="0"/>
              </a:spcAft>
            </a:pPr>
            <a:fld id="{1A551F28-A180-4DA5-8E52-A24FDD57E2EC}" type="datetime'''''''''''''''2''''''''''''''''''''''''''''.9'''''''''''''''">
              <a:rPr lang="en-GB" altLang="en-US" sz="900" smtClean="0">
                <a:latin typeface="Montserrat" panose="00000500000000000000" pitchFamily="2" charset="0"/>
                <a:cs typeface="+mn-cs"/>
              </a:rPr>
              <a:pPr/>
              <a:t>2.9</a:t>
            </a:fld>
            <a:endParaRPr lang="en-GB" sz="900" dirty="0">
              <a:latin typeface="Montserrat" panose="00000500000000000000" pitchFamily="2" charset="0"/>
              <a:cs typeface="+mn-cs"/>
              <a:sym typeface="Montserrat" pitchFamily="2" charset="77"/>
            </a:endParaRPr>
          </a:p>
        </p:txBody>
      </p:sp>
      <p:sp>
        <p:nvSpPr>
          <p:cNvPr id="1034" name="Text Placeholder 4">
            <a:extLst>
              <a:ext uri="{FF2B5EF4-FFF2-40B4-BE49-F238E27FC236}">
                <a16:creationId xmlns:a16="http://schemas.microsoft.com/office/drawing/2014/main" id="{D5BD01DF-3230-01AD-F091-AFA7FB3AA82B}"/>
              </a:ext>
            </a:extLst>
          </p:cNvPr>
          <p:cNvSpPr>
            <a:spLocks noGrp="1"/>
          </p:cNvSpPr>
          <p:nvPr>
            <p:custDataLst>
              <p:tags r:id="rId30"/>
            </p:custDataLst>
          </p:nvPr>
        </p:nvSpPr>
        <p:spPr bwMode="gray">
          <a:xfrm>
            <a:off x="2916238" y="5307013"/>
            <a:ext cx="190500" cy="136525"/>
          </a:xfrm>
          <a:prstGeom prst="rect">
            <a:avLst/>
          </a:prstGeom>
          <a:noFill/>
          <a:ln>
            <a:noFill/>
          </a:ln>
          <a:effectLst/>
          <a:extLst>
            <a:ext uri="{909E8E84-426E-40DD-AFC4-6F175D3DCCD1}">
              <a14:hiddenFill xmlns:a14="http://schemas.microsoft.com/office/drawing/2010/main">
                <a:solidFill>
                  <a:schemeClr val="accent3"/>
                </a:solidFill>
              </a14:hiddenFill>
            </a:ext>
          </a:extLst>
        </p:spPr>
        <p:txBody>
          <a:bodyPr vert="horz" wrap="none" lIns="15875" tIns="0" rIns="15875" bIns="0" rtlCol="0" anchor="ctr">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lvl="0" algn="ctr">
              <a:spcBef>
                <a:spcPct val="0"/>
              </a:spcBef>
              <a:spcAft>
                <a:spcPct val="0"/>
              </a:spcAft>
            </a:pPr>
            <a:fld id="{2EAFD4BB-6478-4E5A-BF2A-48BC4AE01747}" type="datetime'''2''''''''.''''''''''''''''9'''''''''''''''''''''''''''''''">
              <a:rPr lang="en-GB" altLang="en-US" sz="900" smtClean="0">
                <a:solidFill>
                  <a:schemeClr val="bg1"/>
                </a:solidFill>
                <a:latin typeface="Montserrat" panose="00000500000000000000" pitchFamily="2" charset="0"/>
                <a:cs typeface="+mn-cs"/>
              </a:rPr>
              <a:pPr/>
              <a:t>2.9</a:t>
            </a:fld>
            <a:endParaRPr lang="en-GB" sz="900" dirty="0">
              <a:solidFill>
                <a:schemeClr val="bg1"/>
              </a:solidFill>
              <a:latin typeface="Montserrat" panose="00000500000000000000" pitchFamily="2" charset="0"/>
              <a:cs typeface="+mn-cs"/>
              <a:sym typeface="Montserrat" pitchFamily="2" charset="77"/>
            </a:endParaRPr>
          </a:p>
        </p:txBody>
      </p:sp>
      <p:sp>
        <p:nvSpPr>
          <p:cNvPr id="1035" name="Text Placeholder 4">
            <a:extLst>
              <a:ext uri="{FF2B5EF4-FFF2-40B4-BE49-F238E27FC236}">
                <a16:creationId xmlns:a16="http://schemas.microsoft.com/office/drawing/2014/main" id="{4DC5E121-5AB2-B8A3-4406-99FA08F3B773}"/>
              </a:ext>
            </a:extLst>
          </p:cNvPr>
          <p:cNvSpPr>
            <a:spLocks noGrp="1"/>
          </p:cNvSpPr>
          <p:nvPr>
            <p:custDataLst>
              <p:tags r:id="rId31"/>
            </p:custDataLst>
          </p:nvPr>
        </p:nvSpPr>
        <p:spPr bwMode="gray">
          <a:xfrm>
            <a:off x="2930526" y="5548313"/>
            <a:ext cx="163513" cy="136525"/>
          </a:xfrm>
          <a:prstGeom prst="rect">
            <a:avLst/>
          </a:prstGeom>
          <a:noFill/>
          <a:ln>
            <a:noFill/>
          </a:ln>
          <a:effectLst/>
          <a:extLst>
            <a:ext uri="{909E8E84-426E-40DD-AFC4-6F175D3DCCD1}">
              <a14:hiddenFill xmlns:a14="http://schemas.microsoft.com/office/drawing/2010/main">
                <a:solidFill>
                  <a:schemeClr val="accent2"/>
                </a:solidFill>
              </a14:hiddenFill>
            </a:ext>
          </a:extLst>
        </p:spPr>
        <p:txBody>
          <a:bodyPr vert="horz" wrap="none" lIns="15875" tIns="0" rIns="15875" bIns="0" rtlCol="0" anchor="ctr">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lvl="0" algn="ctr">
              <a:spcBef>
                <a:spcPct val="0"/>
              </a:spcBef>
              <a:spcAft>
                <a:spcPct val="0"/>
              </a:spcAft>
            </a:pPr>
            <a:fld id="{E428518C-DF4A-4D92-BF73-6E00D2718BB9}" type="datetime'1''''''.''''''''''''''''''''''''7'''">
              <a:rPr lang="en-GB" altLang="en-US" sz="900" smtClean="0">
                <a:latin typeface="Montserrat" panose="00000500000000000000" pitchFamily="2" charset="0"/>
                <a:cs typeface="+mn-cs"/>
              </a:rPr>
              <a:pPr/>
              <a:t>1.7</a:t>
            </a:fld>
            <a:endParaRPr lang="en-GB" sz="900" dirty="0">
              <a:latin typeface="Montserrat" panose="00000500000000000000" pitchFamily="2" charset="0"/>
              <a:cs typeface="+mn-cs"/>
              <a:sym typeface="Montserrat" pitchFamily="2" charset="77"/>
            </a:endParaRPr>
          </a:p>
        </p:txBody>
      </p:sp>
      <p:sp>
        <p:nvSpPr>
          <p:cNvPr id="1036" name="Text Placeholder 4">
            <a:extLst>
              <a:ext uri="{FF2B5EF4-FFF2-40B4-BE49-F238E27FC236}">
                <a16:creationId xmlns:a16="http://schemas.microsoft.com/office/drawing/2014/main" id="{BC2F9276-0DC1-883F-D21E-A258E942FD5D}"/>
              </a:ext>
            </a:extLst>
          </p:cNvPr>
          <p:cNvSpPr>
            <a:spLocks noGrp="1"/>
          </p:cNvSpPr>
          <p:nvPr>
            <p:custDataLst>
              <p:tags r:id="rId32"/>
            </p:custDataLst>
          </p:nvPr>
        </p:nvSpPr>
        <p:spPr bwMode="gray">
          <a:xfrm>
            <a:off x="2943226" y="5695950"/>
            <a:ext cx="138113" cy="136525"/>
          </a:xfrm>
          <a:prstGeom prst="rect">
            <a:avLst/>
          </a:prstGeom>
          <a:solidFill>
            <a:schemeClr val="accent6"/>
          </a:solidFill>
          <a:ln>
            <a:noFill/>
          </a:ln>
          <a:effectLst/>
        </p:spPr>
        <p:txBody>
          <a:bodyPr vert="horz" wrap="none" lIns="15875" tIns="0" rIns="15875" bIns="0" rtlCol="0" anchor="ctr">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lvl="0" algn="ctr">
              <a:spcBef>
                <a:spcPct val="0"/>
              </a:spcBef>
              <a:spcAft>
                <a:spcPct val="0"/>
              </a:spcAft>
            </a:pPr>
            <a:fld id="{2DD53508-64A7-44A2-BF80-17E7522F6DEC}" type="datetime'''''''''''''''''''''''''''''''''''''1''''''.''''1'''''''''">
              <a:rPr lang="en-GB" altLang="en-US" sz="900" smtClean="0">
                <a:solidFill>
                  <a:schemeClr val="bg1"/>
                </a:solidFill>
                <a:effectLst/>
                <a:latin typeface="Montserrat" panose="00000500000000000000" pitchFamily="2" charset="0"/>
                <a:cs typeface="+mn-cs"/>
              </a:rPr>
              <a:pPr/>
              <a:t>1.1</a:t>
            </a:fld>
            <a:endParaRPr lang="en-GB" sz="900" dirty="0">
              <a:solidFill>
                <a:schemeClr val="bg1"/>
              </a:solidFill>
              <a:latin typeface="Montserrat" panose="00000500000000000000" pitchFamily="2" charset="0"/>
              <a:cs typeface="+mn-cs"/>
              <a:sym typeface="Montserrat" pitchFamily="2" charset="77"/>
            </a:endParaRPr>
          </a:p>
        </p:txBody>
      </p:sp>
      <p:sp>
        <p:nvSpPr>
          <p:cNvPr id="1037" name="Text Placeholder 4">
            <a:extLst>
              <a:ext uri="{FF2B5EF4-FFF2-40B4-BE49-F238E27FC236}">
                <a16:creationId xmlns:a16="http://schemas.microsoft.com/office/drawing/2014/main" id="{4E337760-3229-98A0-CBC3-BEDB367B7D3B}"/>
              </a:ext>
            </a:extLst>
          </p:cNvPr>
          <p:cNvSpPr>
            <a:spLocks noGrp="1"/>
          </p:cNvSpPr>
          <p:nvPr>
            <p:custDataLst>
              <p:tags r:id="rId33"/>
            </p:custDataLst>
          </p:nvPr>
        </p:nvSpPr>
        <p:spPr bwMode="auto">
          <a:xfrm>
            <a:off x="2870200" y="5883275"/>
            <a:ext cx="284163" cy="1365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t">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lvl="0" algn="ctr">
              <a:spcBef>
                <a:spcPct val="0"/>
              </a:spcBef>
              <a:spcAft>
                <a:spcPct val="0"/>
              </a:spcAft>
            </a:pPr>
            <a:fld id="{3AC48948-1E6E-47D5-BBEC-49095634E798}" type="datetime'''''''2''''0''''''''''2''''''''''2'''">
              <a:rPr lang="en-GB" altLang="en-US" sz="900" smtClean="0">
                <a:latin typeface="Montserrat" panose="00000500000000000000" pitchFamily="2" charset="0"/>
                <a:cs typeface="+mn-cs"/>
              </a:rPr>
              <a:pPr/>
              <a:t>2022</a:t>
            </a:fld>
            <a:endParaRPr lang="en-GB" sz="900" dirty="0">
              <a:latin typeface="Montserrat" panose="00000500000000000000" pitchFamily="2" charset="0"/>
              <a:cs typeface="+mn-cs"/>
              <a:sym typeface="Montserrat" pitchFamily="2" charset="77"/>
            </a:endParaRPr>
          </a:p>
        </p:txBody>
      </p:sp>
      <p:sp>
        <p:nvSpPr>
          <p:cNvPr id="1038" name="Text Placeholder 4">
            <a:extLst>
              <a:ext uri="{FF2B5EF4-FFF2-40B4-BE49-F238E27FC236}">
                <a16:creationId xmlns:a16="http://schemas.microsoft.com/office/drawing/2014/main" id="{09E07A9A-6D0A-3A08-A597-1F32EBFA8585}"/>
              </a:ext>
            </a:extLst>
          </p:cNvPr>
          <p:cNvSpPr>
            <a:spLocks noGrp="1"/>
          </p:cNvSpPr>
          <p:nvPr>
            <p:custDataLst>
              <p:tags r:id="rId34"/>
            </p:custDataLst>
          </p:nvPr>
        </p:nvSpPr>
        <p:spPr bwMode="gray">
          <a:xfrm>
            <a:off x="3476626" y="4514850"/>
            <a:ext cx="161925" cy="1365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15875" tIns="0" rIns="15875" bIns="0" rtlCol="0" anchor="ctr">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lvl="0" algn="ctr">
              <a:spcBef>
                <a:spcPct val="0"/>
              </a:spcBef>
              <a:spcAft>
                <a:spcPct val="0"/>
              </a:spcAft>
            </a:pPr>
            <a:fld id="{E61D2CAB-C1CD-44A9-80BF-F97E91524ABB}" type="datetime'''''''''''''''''''''''''''''5''''''''''''''''''''''''''''.1'''">
              <a:rPr lang="en-GB" altLang="en-US" sz="900" smtClean="0">
                <a:solidFill>
                  <a:schemeClr val="bg1"/>
                </a:solidFill>
                <a:latin typeface="Montserrat" panose="00000500000000000000" pitchFamily="2" charset="0"/>
                <a:cs typeface="+mn-cs"/>
              </a:rPr>
              <a:pPr/>
              <a:t>5.1</a:t>
            </a:fld>
            <a:endParaRPr lang="en-GB" sz="900" dirty="0">
              <a:solidFill>
                <a:schemeClr val="bg1"/>
              </a:solidFill>
              <a:latin typeface="Montserrat" panose="00000500000000000000" pitchFamily="2" charset="0"/>
              <a:cs typeface="+mn-cs"/>
              <a:sym typeface="Montserrat" pitchFamily="2" charset="77"/>
            </a:endParaRPr>
          </a:p>
        </p:txBody>
      </p:sp>
      <p:sp>
        <p:nvSpPr>
          <p:cNvPr id="1039" name="Text Placeholder 4">
            <a:extLst>
              <a:ext uri="{FF2B5EF4-FFF2-40B4-BE49-F238E27FC236}">
                <a16:creationId xmlns:a16="http://schemas.microsoft.com/office/drawing/2014/main" id="{76E23462-681E-6C11-2FC0-57A1213B47BA}"/>
              </a:ext>
            </a:extLst>
          </p:cNvPr>
          <p:cNvSpPr>
            <a:spLocks noGrp="1"/>
          </p:cNvSpPr>
          <p:nvPr>
            <p:custDataLst>
              <p:tags r:id="rId35"/>
            </p:custDataLst>
          </p:nvPr>
        </p:nvSpPr>
        <p:spPr bwMode="gray">
          <a:xfrm>
            <a:off x="3476626" y="4940300"/>
            <a:ext cx="161925" cy="136525"/>
          </a:xfrm>
          <a:prstGeom prst="rect">
            <a:avLst/>
          </a:prstGeom>
          <a:noFill/>
          <a:ln>
            <a:noFill/>
          </a:ln>
          <a:effectLst/>
          <a:extLst>
            <a:ext uri="{909E8E84-426E-40DD-AFC4-6F175D3DCCD1}">
              <a14:hiddenFill xmlns:a14="http://schemas.microsoft.com/office/drawing/2010/main">
                <a:solidFill>
                  <a:schemeClr val="accent4"/>
                </a:solidFill>
              </a14:hiddenFill>
            </a:ext>
          </a:extLst>
        </p:spPr>
        <p:txBody>
          <a:bodyPr vert="horz" wrap="none" lIns="15875" tIns="0" rIns="15875" bIns="0" rtlCol="0" anchor="ctr">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lvl="0" algn="ctr">
              <a:spcBef>
                <a:spcPct val="0"/>
              </a:spcBef>
              <a:spcAft>
                <a:spcPct val="0"/>
              </a:spcAft>
            </a:pPr>
            <a:fld id="{E9B14EE7-011E-479A-A849-F4306D60070F}" type="datetime'''''''''''''''''''3''.1'''''''''''''''''''''''''''''''''">
              <a:rPr lang="en-GB" altLang="en-US" sz="900" smtClean="0">
                <a:latin typeface="Montserrat" panose="00000500000000000000" pitchFamily="2" charset="0"/>
                <a:cs typeface="+mn-cs"/>
              </a:rPr>
              <a:pPr/>
              <a:t>3.1</a:t>
            </a:fld>
            <a:endParaRPr lang="en-GB" sz="900" dirty="0">
              <a:latin typeface="Montserrat" panose="00000500000000000000" pitchFamily="2" charset="0"/>
              <a:cs typeface="+mn-cs"/>
              <a:sym typeface="Montserrat" pitchFamily="2" charset="77"/>
            </a:endParaRPr>
          </a:p>
        </p:txBody>
      </p:sp>
      <p:sp>
        <p:nvSpPr>
          <p:cNvPr id="1040" name="Text Placeholder 4">
            <a:extLst>
              <a:ext uri="{FF2B5EF4-FFF2-40B4-BE49-F238E27FC236}">
                <a16:creationId xmlns:a16="http://schemas.microsoft.com/office/drawing/2014/main" id="{048D5F59-25FE-3734-F2BF-625E7F0D4133}"/>
              </a:ext>
            </a:extLst>
          </p:cNvPr>
          <p:cNvSpPr>
            <a:spLocks noGrp="1"/>
          </p:cNvSpPr>
          <p:nvPr>
            <p:custDataLst>
              <p:tags r:id="rId36"/>
            </p:custDataLst>
          </p:nvPr>
        </p:nvSpPr>
        <p:spPr bwMode="gray">
          <a:xfrm>
            <a:off x="3465513" y="5265738"/>
            <a:ext cx="185738" cy="136525"/>
          </a:xfrm>
          <a:prstGeom prst="rect">
            <a:avLst/>
          </a:prstGeom>
          <a:noFill/>
          <a:ln>
            <a:noFill/>
          </a:ln>
          <a:effectLst/>
          <a:extLst>
            <a:ext uri="{909E8E84-426E-40DD-AFC4-6F175D3DCCD1}">
              <a14:hiddenFill xmlns:a14="http://schemas.microsoft.com/office/drawing/2010/main">
                <a:solidFill>
                  <a:schemeClr val="accent3"/>
                </a:solidFill>
              </a14:hiddenFill>
            </a:ext>
          </a:extLst>
        </p:spPr>
        <p:txBody>
          <a:bodyPr vert="horz" wrap="none" lIns="15875" tIns="0" rIns="15875" bIns="0" rtlCol="0" anchor="ctr">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lvl="0" algn="ctr">
              <a:spcBef>
                <a:spcPct val="0"/>
              </a:spcBef>
              <a:spcAft>
                <a:spcPct val="0"/>
              </a:spcAft>
            </a:pPr>
            <a:fld id="{351599AE-27DA-4E5A-8ED7-57C8E46437B5}" type="datetime'''''''3''''''''''''''''.''''''''''''''2'''''''''''''''''">
              <a:rPr lang="en-GB" altLang="en-US" sz="900" smtClean="0">
                <a:solidFill>
                  <a:schemeClr val="bg1"/>
                </a:solidFill>
                <a:latin typeface="Montserrat" panose="00000500000000000000" pitchFamily="2" charset="0"/>
                <a:cs typeface="+mn-cs"/>
              </a:rPr>
              <a:pPr/>
              <a:t>3.2</a:t>
            </a:fld>
            <a:endParaRPr lang="en-GB" sz="900" dirty="0">
              <a:solidFill>
                <a:schemeClr val="bg1"/>
              </a:solidFill>
              <a:latin typeface="Montserrat" panose="00000500000000000000" pitchFamily="2" charset="0"/>
              <a:cs typeface="+mn-cs"/>
              <a:sym typeface="Montserrat" pitchFamily="2" charset="77"/>
            </a:endParaRPr>
          </a:p>
        </p:txBody>
      </p:sp>
      <p:sp>
        <p:nvSpPr>
          <p:cNvPr id="1041" name="Text Placeholder 4">
            <a:extLst>
              <a:ext uri="{FF2B5EF4-FFF2-40B4-BE49-F238E27FC236}">
                <a16:creationId xmlns:a16="http://schemas.microsoft.com/office/drawing/2014/main" id="{3A415277-9F2A-A676-9AC0-BFC90C388521}"/>
              </a:ext>
            </a:extLst>
          </p:cNvPr>
          <p:cNvSpPr>
            <a:spLocks noGrp="1"/>
          </p:cNvSpPr>
          <p:nvPr>
            <p:custDataLst>
              <p:tags r:id="rId37"/>
            </p:custDataLst>
          </p:nvPr>
        </p:nvSpPr>
        <p:spPr bwMode="gray">
          <a:xfrm>
            <a:off x="3475038" y="5529263"/>
            <a:ext cx="166688" cy="136525"/>
          </a:xfrm>
          <a:prstGeom prst="rect">
            <a:avLst/>
          </a:prstGeom>
          <a:noFill/>
          <a:ln>
            <a:noFill/>
          </a:ln>
          <a:effectLst/>
          <a:extLst>
            <a:ext uri="{909E8E84-426E-40DD-AFC4-6F175D3DCCD1}">
              <a14:hiddenFill xmlns:a14="http://schemas.microsoft.com/office/drawing/2010/main">
                <a:solidFill>
                  <a:schemeClr val="accent2"/>
                </a:solidFill>
              </a14:hiddenFill>
            </a:ext>
          </a:extLst>
        </p:spPr>
        <p:txBody>
          <a:bodyPr vert="horz" wrap="none" lIns="15875" tIns="0" rIns="15875" bIns="0" rtlCol="0" anchor="ctr">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lvl="0" algn="ctr">
              <a:spcBef>
                <a:spcPct val="0"/>
              </a:spcBef>
              <a:spcAft>
                <a:spcPct val="0"/>
              </a:spcAft>
            </a:pPr>
            <a:fld id="{D004BC48-E839-414A-B45C-902D3F5A595F}" type="datetime'''''''''1.''''''''''''''9'''''''''''''''''''''''">
              <a:rPr lang="en-GB" altLang="en-US" sz="900" smtClean="0">
                <a:latin typeface="Montserrat" panose="00000500000000000000" pitchFamily="2" charset="0"/>
                <a:cs typeface="+mn-cs"/>
              </a:rPr>
              <a:pPr/>
              <a:t>1.9</a:t>
            </a:fld>
            <a:endParaRPr lang="en-GB" sz="900" dirty="0">
              <a:latin typeface="Montserrat" panose="00000500000000000000" pitchFamily="2" charset="0"/>
              <a:cs typeface="+mn-cs"/>
              <a:sym typeface="Montserrat" pitchFamily="2" charset="77"/>
            </a:endParaRPr>
          </a:p>
        </p:txBody>
      </p:sp>
      <p:sp>
        <p:nvSpPr>
          <p:cNvPr id="1042" name="Text Placeholder 4">
            <a:extLst>
              <a:ext uri="{FF2B5EF4-FFF2-40B4-BE49-F238E27FC236}">
                <a16:creationId xmlns:a16="http://schemas.microsoft.com/office/drawing/2014/main" id="{8E56C1B7-9DC4-F2A6-F9F7-0929DDB75E5C}"/>
              </a:ext>
            </a:extLst>
          </p:cNvPr>
          <p:cNvSpPr>
            <a:spLocks noGrp="1"/>
          </p:cNvSpPr>
          <p:nvPr>
            <p:custDataLst>
              <p:tags r:id="rId38"/>
            </p:custDataLst>
          </p:nvPr>
        </p:nvSpPr>
        <p:spPr bwMode="gray">
          <a:xfrm>
            <a:off x="3476626" y="5689600"/>
            <a:ext cx="161925" cy="136525"/>
          </a:xfrm>
          <a:prstGeom prst="rect">
            <a:avLst/>
          </a:prstGeom>
          <a:noFill/>
          <a:ln>
            <a:noFill/>
          </a:ln>
          <a:effectLst/>
          <a:extLst>
            <a:ext uri="{909E8E84-426E-40DD-AFC4-6F175D3DCCD1}">
              <a14:hiddenFill xmlns:a14="http://schemas.microsoft.com/office/drawing/2010/main">
                <a:solidFill>
                  <a:schemeClr val="accent6"/>
                </a:solidFill>
              </a14:hiddenFill>
            </a:ext>
          </a:extLst>
        </p:spPr>
        <p:txBody>
          <a:bodyPr vert="horz" wrap="none" lIns="15875" tIns="0" rIns="15875" bIns="0" rtlCol="0" anchor="ctr">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lvl="0" algn="ctr">
              <a:spcBef>
                <a:spcPct val="0"/>
              </a:spcBef>
              <a:spcAft>
                <a:spcPct val="0"/>
              </a:spcAft>
            </a:pPr>
            <a:fld id="{B8006079-3136-4E91-B7E2-66032EC8D27F}" type="datetime'1''''''''''''''''''''''''''''''''''''.2'''''''''">
              <a:rPr lang="en-GB" altLang="en-US" sz="900" smtClean="0">
                <a:solidFill>
                  <a:schemeClr val="bg1"/>
                </a:solidFill>
                <a:latin typeface="Montserrat" panose="00000500000000000000" pitchFamily="2" charset="0"/>
                <a:cs typeface="+mn-cs"/>
              </a:rPr>
              <a:pPr/>
              <a:t>1.2</a:t>
            </a:fld>
            <a:endParaRPr lang="en-GB" sz="900" dirty="0">
              <a:solidFill>
                <a:schemeClr val="bg1"/>
              </a:solidFill>
              <a:latin typeface="Montserrat" panose="00000500000000000000" pitchFamily="2" charset="0"/>
              <a:cs typeface="+mn-cs"/>
              <a:sym typeface="Montserrat" pitchFamily="2" charset="77"/>
            </a:endParaRPr>
          </a:p>
        </p:txBody>
      </p:sp>
      <p:sp>
        <p:nvSpPr>
          <p:cNvPr id="1043" name="Text Placeholder 4">
            <a:extLst>
              <a:ext uri="{FF2B5EF4-FFF2-40B4-BE49-F238E27FC236}">
                <a16:creationId xmlns:a16="http://schemas.microsoft.com/office/drawing/2014/main" id="{82531591-EA4A-7D67-7D54-2ED6F54D9C9B}"/>
              </a:ext>
            </a:extLst>
          </p:cNvPr>
          <p:cNvSpPr>
            <a:spLocks noGrp="1"/>
          </p:cNvSpPr>
          <p:nvPr>
            <p:custDataLst>
              <p:tags r:id="rId39"/>
            </p:custDataLst>
          </p:nvPr>
        </p:nvSpPr>
        <p:spPr bwMode="auto">
          <a:xfrm>
            <a:off x="3416300" y="5883275"/>
            <a:ext cx="284163" cy="1365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t">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lvl="0" algn="ctr">
              <a:spcBef>
                <a:spcPct val="0"/>
              </a:spcBef>
              <a:spcAft>
                <a:spcPct val="0"/>
              </a:spcAft>
            </a:pPr>
            <a:fld id="{9976FC9D-C604-4A07-8C43-C045ED7C30DC}" type="datetime'''''''''''''''''''''2''''''''0''2''''''''''''''3'''''''''">
              <a:rPr lang="en-GB" altLang="en-US" sz="900" smtClean="0">
                <a:latin typeface="Montserrat" panose="00000500000000000000" pitchFamily="2" charset="0"/>
                <a:cs typeface="+mn-cs"/>
              </a:rPr>
              <a:pPr/>
              <a:t>2023</a:t>
            </a:fld>
            <a:endParaRPr lang="en-GB" sz="900" dirty="0">
              <a:latin typeface="Montserrat" panose="00000500000000000000" pitchFamily="2" charset="0"/>
              <a:cs typeface="+mn-cs"/>
              <a:sym typeface="Montserrat" pitchFamily="2" charset="77"/>
            </a:endParaRPr>
          </a:p>
        </p:txBody>
      </p:sp>
      <p:sp>
        <p:nvSpPr>
          <p:cNvPr id="1044" name="Text Placeholder 4">
            <a:extLst>
              <a:ext uri="{FF2B5EF4-FFF2-40B4-BE49-F238E27FC236}">
                <a16:creationId xmlns:a16="http://schemas.microsoft.com/office/drawing/2014/main" id="{547C0A5E-9CA1-C8AD-7A23-1B532975638B}"/>
              </a:ext>
            </a:extLst>
          </p:cNvPr>
          <p:cNvSpPr>
            <a:spLocks noGrp="1"/>
          </p:cNvSpPr>
          <p:nvPr>
            <p:custDataLst>
              <p:tags r:id="rId40"/>
            </p:custDataLst>
          </p:nvPr>
        </p:nvSpPr>
        <p:spPr bwMode="gray">
          <a:xfrm>
            <a:off x="4013200" y="4248150"/>
            <a:ext cx="185738" cy="1365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15875" tIns="0" rIns="15875" bIns="0" rtlCol="0" anchor="ctr">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lvl="0" algn="ctr">
              <a:spcBef>
                <a:spcPct val="0"/>
              </a:spcBef>
              <a:spcAft>
                <a:spcPct val="0"/>
              </a:spcAft>
            </a:pPr>
            <a:fld id="{B5B55D77-FB6F-445E-AD07-9299A4A1C396}" type="datetime'''''''''''5''''.''''''''''''3'''''''''''''''''''''''''''">
              <a:rPr lang="en-GB" altLang="en-US" sz="900" smtClean="0">
                <a:solidFill>
                  <a:schemeClr val="bg1"/>
                </a:solidFill>
                <a:latin typeface="Montserrat" panose="00000500000000000000" pitchFamily="2" charset="0"/>
                <a:cs typeface="+mn-cs"/>
              </a:rPr>
              <a:pPr/>
              <a:t>5.3</a:t>
            </a:fld>
            <a:endParaRPr lang="en-GB" sz="900" dirty="0">
              <a:solidFill>
                <a:schemeClr val="bg1"/>
              </a:solidFill>
              <a:latin typeface="Montserrat" panose="00000500000000000000" pitchFamily="2" charset="0"/>
              <a:cs typeface="+mn-cs"/>
              <a:sym typeface="Montserrat" pitchFamily="2" charset="77"/>
            </a:endParaRPr>
          </a:p>
        </p:txBody>
      </p:sp>
      <p:sp>
        <p:nvSpPr>
          <p:cNvPr id="1045" name="Text Placeholder 4">
            <a:extLst>
              <a:ext uri="{FF2B5EF4-FFF2-40B4-BE49-F238E27FC236}">
                <a16:creationId xmlns:a16="http://schemas.microsoft.com/office/drawing/2014/main" id="{ED34F0FF-A143-0C13-FDE2-40C54394FFAD}"/>
              </a:ext>
            </a:extLst>
          </p:cNvPr>
          <p:cNvSpPr>
            <a:spLocks noGrp="1"/>
          </p:cNvSpPr>
          <p:nvPr>
            <p:custDataLst>
              <p:tags r:id="rId41"/>
            </p:custDataLst>
          </p:nvPr>
        </p:nvSpPr>
        <p:spPr bwMode="gray">
          <a:xfrm>
            <a:off x="4006850" y="4703763"/>
            <a:ext cx="196850" cy="136525"/>
          </a:xfrm>
          <a:prstGeom prst="rect">
            <a:avLst/>
          </a:prstGeom>
          <a:noFill/>
          <a:ln>
            <a:noFill/>
          </a:ln>
          <a:effectLst/>
          <a:extLst>
            <a:ext uri="{909E8E84-426E-40DD-AFC4-6F175D3DCCD1}">
              <a14:hiddenFill xmlns:a14="http://schemas.microsoft.com/office/drawing/2010/main">
                <a:solidFill>
                  <a:schemeClr val="accent4"/>
                </a:solidFill>
              </a14:hiddenFill>
            </a:ext>
          </a:extLst>
        </p:spPr>
        <p:txBody>
          <a:bodyPr vert="horz" wrap="none" lIns="15875" tIns="0" rIns="15875" bIns="0" rtlCol="0" anchor="ctr">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lvl="0" algn="ctr">
              <a:spcBef>
                <a:spcPct val="0"/>
              </a:spcBef>
              <a:spcAft>
                <a:spcPct val="0"/>
              </a:spcAft>
            </a:pPr>
            <a:fld id="{DBB34118-3A58-4B50-BDDA-6D3FB7F7C7CF}" type="datetime'''''''''''''''3''''''''''''''''.''4'''''''''''''''''">
              <a:rPr lang="en-GB" altLang="en-US" sz="900" smtClean="0">
                <a:latin typeface="Montserrat" panose="00000500000000000000" pitchFamily="2" charset="0"/>
                <a:cs typeface="+mn-cs"/>
              </a:rPr>
              <a:pPr/>
              <a:t>3.4</a:t>
            </a:fld>
            <a:endParaRPr lang="en-GB" sz="900" dirty="0">
              <a:latin typeface="Montserrat" panose="00000500000000000000" pitchFamily="2" charset="0"/>
              <a:cs typeface="+mn-cs"/>
              <a:sym typeface="Montserrat" pitchFamily="2" charset="77"/>
            </a:endParaRPr>
          </a:p>
        </p:txBody>
      </p:sp>
      <p:sp>
        <p:nvSpPr>
          <p:cNvPr id="1046" name="Text Placeholder 4">
            <a:extLst>
              <a:ext uri="{FF2B5EF4-FFF2-40B4-BE49-F238E27FC236}">
                <a16:creationId xmlns:a16="http://schemas.microsoft.com/office/drawing/2014/main" id="{0BB3F11B-A82B-BDB3-0E48-E166585D52C6}"/>
              </a:ext>
            </a:extLst>
          </p:cNvPr>
          <p:cNvSpPr>
            <a:spLocks noGrp="1"/>
          </p:cNvSpPr>
          <p:nvPr>
            <p:custDataLst>
              <p:tags r:id="rId42"/>
            </p:custDataLst>
          </p:nvPr>
        </p:nvSpPr>
        <p:spPr bwMode="gray">
          <a:xfrm>
            <a:off x="4005263" y="5122863"/>
            <a:ext cx="201613" cy="136525"/>
          </a:xfrm>
          <a:prstGeom prst="rect">
            <a:avLst/>
          </a:prstGeom>
          <a:noFill/>
          <a:ln>
            <a:noFill/>
          </a:ln>
          <a:effectLst/>
          <a:extLst>
            <a:ext uri="{909E8E84-426E-40DD-AFC4-6F175D3DCCD1}">
              <a14:hiddenFill xmlns:a14="http://schemas.microsoft.com/office/drawing/2010/main">
                <a:solidFill>
                  <a:schemeClr val="accent3"/>
                </a:solidFill>
              </a14:hiddenFill>
            </a:ext>
          </a:extLst>
        </p:spPr>
        <p:txBody>
          <a:bodyPr vert="horz" wrap="none" lIns="15875" tIns="0" rIns="15875" bIns="0" rtlCol="0" anchor="ctr">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lvl="0" algn="ctr">
              <a:spcBef>
                <a:spcPct val="0"/>
              </a:spcBef>
              <a:spcAft>
                <a:spcPct val="0"/>
              </a:spcAft>
            </a:pPr>
            <a:fld id="{52644EE8-118C-4570-B2B6-76FF5D9AF506}" type="datetime'''''''''''''''''''''''''''''''''''''''4''''''''.''''6'''''''''">
              <a:rPr lang="en-GB" altLang="en-US" sz="900" smtClean="0">
                <a:solidFill>
                  <a:schemeClr val="bg1"/>
                </a:solidFill>
                <a:latin typeface="Montserrat" panose="00000500000000000000" pitchFamily="2" charset="0"/>
                <a:cs typeface="+mn-cs"/>
              </a:rPr>
              <a:pPr/>
              <a:t>4.6</a:t>
            </a:fld>
            <a:endParaRPr lang="en-GB" sz="900" dirty="0">
              <a:solidFill>
                <a:schemeClr val="bg1"/>
              </a:solidFill>
              <a:latin typeface="Montserrat" panose="00000500000000000000" pitchFamily="2" charset="0"/>
              <a:cs typeface="+mn-cs"/>
              <a:sym typeface="Montserrat" pitchFamily="2" charset="77"/>
            </a:endParaRPr>
          </a:p>
        </p:txBody>
      </p:sp>
      <p:sp>
        <p:nvSpPr>
          <p:cNvPr id="1047" name="Text Placeholder 4">
            <a:extLst>
              <a:ext uri="{FF2B5EF4-FFF2-40B4-BE49-F238E27FC236}">
                <a16:creationId xmlns:a16="http://schemas.microsoft.com/office/drawing/2014/main" id="{379A2DEB-80EF-DD8C-9B09-38159F59036A}"/>
              </a:ext>
            </a:extLst>
          </p:cNvPr>
          <p:cNvSpPr>
            <a:spLocks noGrp="1"/>
          </p:cNvSpPr>
          <p:nvPr>
            <p:custDataLst>
              <p:tags r:id="rId43"/>
            </p:custDataLst>
          </p:nvPr>
        </p:nvSpPr>
        <p:spPr bwMode="gray">
          <a:xfrm>
            <a:off x="4013200" y="5486400"/>
            <a:ext cx="185738" cy="136525"/>
          </a:xfrm>
          <a:prstGeom prst="rect">
            <a:avLst/>
          </a:prstGeom>
          <a:noFill/>
          <a:ln>
            <a:noFill/>
          </a:ln>
          <a:effectLst/>
          <a:extLst>
            <a:ext uri="{909E8E84-426E-40DD-AFC4-6F175D3DCCD1}">
              <a14:hiddenFill xmlns:a14="http://schemas.microsoft.com/office/drawing/2010/main">
                <a:solidFill>
                  <a:schemeClr val="accent2"/>
                </a:solidFill>
              </a14:hiddenFill>
            </a:ext>
          </a:extLst>
        </p:spPr>
        <p:txBody>
          <a:bodyPr vert="horz" wrap="none" lIns="15875" tIns="0" rIns="15875" bIns="0" rtlCol="0" anchor="ctr">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lvl="0" algn="ctr">
              <a:spcBef>
                <a:spcPct val="0"/>
              </a:spcBef>
              <a:spcAft>
                <a:spcPct val="0"/>
              </a:spcAft>
            </a:pPr>
            <a:fld id="{9A011062-60A5-493F-852B-03AA70889BFF}" type="datetime'''''2''''''''''''''''''''''''''''''''''''.''''''3'">
              <a:rPr lang="en-GB" altLang="en-US" sz="900" smtClean="0">
                <a:latin typeface="Montserrat" panose="00000500000000000000" pitchFamily="2" charset="0"/>
                <a:cs typeface="+mn-cs"/>
              </a:rPr>
              <a:pPr/>
              <a:t>2.3</a:t>
            </a:fld>
            <a:endParaRPr lang="en-GB" sz="900" dirty="0">
              <a:latin typeface="Montserrat" panose="00000500000000000000" pitchFamily="2" charset="0"/>
              <a:cs typeface="+mn-cs"/>
              <a:sym typeface="Montserrat" pitchFamily="2" charset="77"/>
            </a:endParaRPr>
          </a:p>
        </p:txBody>
      </p:sp>
      <p:sp>
        <p:nvSpPr>
          <p:cNvPr id="1074" name="Text Placeholder 4">
            <a:extLst>
              <a:ext uri="{FF2B5EF4-FFF2-40B4-BE49-F238E27FC236}">
                <a16:creationId xmlns:a16="http://schemas.microsoft.com/office/drawing/2014/main" id="{DB55A417-10F3-0F9D-5B3B-D1EC4D216EBC}"/>
              </a:ext>
            </a:extLst>
          </p:cNvPr>
          <p:cNvSpPr>
            <a:spLocks noGrp="1"/>
          </p:cNvSpPr>
          <p:nvPr>
            <p:custDataLst>
              <p:tags r:id="rId44"/>
            </p:custDataLst>
          </p:nvPr>
        </p:nvSpPr>
        <p:spPr bwMode="gray">
          <a:xfrm>
            <a:off x="4019550" y="5680075"/>
            <a:ext cx="173038" cy="136525"/>
          </a:xfrm>
          <a:prstGeom prst="rect">
            <a:avLst/>
          </a:prstGeom>
          <a:noFill/>
          <a:ln>
            <a:noFill/>
          </a:ln>
          <a:effectLst/>
          <a:extLst>
            <a:ext uri="{909E8E84-426E-40DD-AFC4-6F175D3DCCD1}">
              <a14:hiddenFill xmlns:a14="http://schemas.microsoft.com/office/drawing/2010/main">
                <a:solidFill>
                  <a:schemeClr val="accent6"/>
                </a:solidFill>
              </a14:hiddenFill>
            </a:ext>
          </a:extLst>
        </p:spPr>
        <p:txBody>
          <a:bodyPr vert="horz" wrap="none" lIns="15875" tIns="0" rIns="15875" bIns="0" rtlCol="0" anchor="ctr">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lvl="0" algn="ctr">
              <a:spcBef>
                <a:spcPct val="0"/>
              </a:spcBef>
              <a:spcAft>
                <a:spcPct val="0"/>
              </a:spcAft>
            </a:pPr>
            <a:fld id="{77D70C27-F0EB-4709-B8DF-ACF240E55EA3}" type="datetime'''1.''4'''''''''''''''''''''">
              <a:rPr lang="en-GB" altLang="en-US" sz="900" smtClean="0">
                <a:solidFill>
                  <a:schemeClr val="bg1"/>
                </a:solidFill>
                <a:latin typeface="Montserrat" panose="00000500000000000000" pitchFamily="2" charset="0"/>
                <a:cs typeface="+mn-cs"/>
              </a:rPr>
              <a:pPr/>
              <a:t>1.4</a:t>
            </a:fld>
            <a:endParaRPr lang="en-GB" sz="900" dirty="0">
              <a:solidFill>
                <a:schemeClr val="bg1"/>
              </a:solidFill>
              <a:latin typeface="Montserrat" panose="00000500000000000000" pitchFamily="2" charset="0"/>
              <a:cs typeface="+mn-cs"/>
              <a:sym typeface="Montserrat" pitchFamily="2" charset="77"/>
            </a:endParaRPr>
          </a:p>
        </p:txBody>
      </p:sp>
      <p:sp>
        <p:nvSpPr>
          <p:cNvPr id="1049" name="Text Placeholder 4">
            <a:extLst>
              <a:ext uri="{FF2B5EF4-FFF2-40B4-BE49-F238E27FC236}">
                <a16:creationId xmlns:a16="http://schemas.microsoft.com/office/drawing/2014/main" id="{8C28B1F0-5601-B122-CF3A-04B8B64D85F9}"/>
              </a:ext>
            </a:extLst>
          </p:cNvPr>
          <p:cNvSpPr>
            <a:spLocks noGrp="1"/>
          </p:cNvSpPr>
          <p:nvPr>
            <p:custDataLst>
              <p:tags r:id="rId45"/>
            </p:custDataLst>
          </p:nvPr>
        </p:nvSpPr>
        <p:spPr bwMode="auto">
          <a:xfrm>
            <a:off x="3957638" y="5883275"/>
            <a:ext cx="295275" cy="1365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t">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lvl="0" algn="ctr">
              <a:spcBef>
                <a:spcPct val="0"/>
              </a:spcBef>
              <a:spcAft>
                <a:spcPct val="0"/>
              </a:spcAft>
            </a:pPr>
            <a:fld id="{3D63EB60-1A6D-42EA-A177-93DD33D96926}" type="datetime'''''''''''''''''''''''''''''''2''''''''''''''''''0''''24'">
              <a:rPr lang="en-GB" altLang="en-US" sz="900" smtClean="0">
                <a:latin typeface="Montserrat" panose="00000500000000000000" pitchFamily="2" charset="0"/>
                <a:cs typeface="+mn-cs"/>
              </a:rPr>
              <a:pPr/>
              <a:t>2024</a:t>
            </a:fld>
            <a:endParaRPr lang="en-GB" sz="900" dirty="0">
              <a:latin typeface="Montserrat" panose="00000500000000000000" pitchFamily="2" charset="0"/>
              <a:cs typeface="+mn-cs"/>
              <a:sym typeface="Montserrat" pitchFamily="2" charset="77"/>
            </a:endParaRPr>
          </a:p>
        </p:txBody>
      </p:sp>
      <p:sp>
        <p:nvSpPr>
          <p:cNvPr id="1050" name="Text Placeholder 4">
            <a:extLst>
              <a:ext uri="{FF2B5EF4-FFF2-40B4-BE49-F238E27FC236}">
                <a16:creationId xmlns:a16="http://schemas.microsoft.com/office/drawing/2014/main" id="{5B1D7B98-85C1-4E2D-D33D-DE0034838A33}"/>
              </a:ext>
            </a:extLst>
          </p:cNvPr>
          <p:cNvSpPr>
            <a:spLocks noGrp="1"/>
          </p:cNvSpPr>
          <p:nvPr>
            <p:custDataLst>
              <p:tags r:id="rId46"/>
            </p:custDataLst>
          </p:nvPr>
        </p:nvSpPr>
        <p:spPr bwMode="gray">
          <a:xfrm>
            <a:off x="4556125" y="3963988"/>
            <a:ext cx="190500" cy="1365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15875" tIns="0" rIns="15875" bIns="0" rtlCol="0" anchor="ctr">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lvl="0" algn="ctr">
              <a:spcBef>
                <a:spcPct val="0"/>
              </a:spcBef>
              <a:spcAft>
                <a:spcPct val="0"/>
              </a:spcAft>
            </a:pPr>
            <a:fld id="{D42709E5-2068-4B6C-AA5E-BAD0C6BC47AF}" type="datetime'''''''''''''''''''''5''''.6'''''''''''''''''''''''''''''''''">
              <a:rPr lang="en-GB" altLang="en-US" sz="900" smtClean="0">
                <a:solidFill>
                  <a:schemeClr val="bg1"/>
                </a:solidFill>
                <a:latin typeface="Montserrat" panose="00000500000000000000" pitchFamily="2" charset="0"/>
                <a:cs typeface="+mn-cs"/>
              </a:rPr>
              <a:pPr/>
              <a:t>5.6</a:t>
            </a:fld>
            <a:endParaRPr lang="en-GB" sz="900" dirty="0">
              <a:solidFill>
                <a:schemeClr val="bg1"/>
              </a:solidFill>
              <a:latin typeface="Montserrat" panose="00000500000000000000" pitchFamily="2" charset="0"/>
              <a:cs typeface="+mn-cs"/>
              <a:sym typeface="Montserrat" pitchFamily="2" charset="77"/>
            </a:endParaRPr>
          </a:p>
        </p:txBody>
      </p:sp>
      <p:sp>
        <p:nvSpPr>
          <p:cNvPr id="1051" name="Text Placeholder 4">
            <a:extLst>
              <a:ext uri="{FF2B5EF4-FFF2-40B4-BE49-F238E27FC236}">
                <a16:creationId xmlns:a16="http://schemas.microsoft.com/office/drawing/2014/main" id="{2068EEA9-5DC5-5B99-7D9B-951E2D61BE09}"/>
              </a:ext>
            </a:extLst>
          </p:cNvPr>
          <p:cNvSpPr>
            <a:spLocks noGrp="1"/>
          </p:cNvSpPr>
          <p:nvPr>
            <p:custDataLst>
              <p:tags r:id="rId47"/>
            </p:custDataLst>
          </p:nvPr>
        </p:nvSpPr>
        <p:spPr bwMode="gray">
          <a:xfrm>
            <a:off x="4557713" y="4452938"/>
            <a:ext cx="187325" cy="136525"/>
          </a:xfrm>
          <a:prstGeom prst="rect">
            <a:avLst/>
          </a:prstGeom>
          <a:noFill/>
          <a:ln>
            <a:noFill/>
          </a:ln>
          <a:effectLst/>
          <a:extLst>
            <a:ext uri="{909E8E84-426E-40DD-AFC4-6F175D3DCCD1}">
              <a14:hiddenFill xmlns:a14="http://schemas.microsoft.com/office/drawing/2010/main">
                <a:solidFill>
                  <a:schemeClr val="accent4"/>
                </a:solidFill>
              </a14:hiddenFill>
            </a:ext>
          </a:extLst>
        </p:spPr>
        <p:txBody>
          <a:bodyPr vert="horz" wrap="none" lIns="15875" tIns="0" rIns="15875" bIns="0" rtlCol="0" anchor="ctr">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lvl="0" algn="ctr">
              <a:spcBef>
                <a:spcPct val="0"/>
              </a:spcBef>
              <a:spcAft>
                <a:spcPct val="0"/>
              </a:spcAft>
            </a:pPr>
            <a:fld id="{922B5D7D-2E45-40F2-BCE8-9F58A651F9C7}" type="datetime'''''''''''''''''''''''''''''''''3''.''''''''''''''''''''7'''''">
              <a:rPr lang="en-GB" altLang="en-US" sz="900" smtClean="0">
                <a:latin typeface="Montserrat" panose="00000500000000000000" pitchFamily="2" charset="0"/>
                <a:cs typeface="+mn-cs"/>
              </a:rPr>
              <a:pPr/>
              <a:t>3.7</a:t>
            </a:fld>
            <a:endParaRPr lang="en-GB" sz="900" dirty="0">
              <a:latin typeface="Montserrat" panose="00000500000000000000" pitchFamily="2" charset="0"/>
              <a:cs typeface="+mn-cs"/>
              <a:sym typeface="Montserrat" pitchFamily="2" charset="77"/>
            </a:endParaRPr>
          </a:p>
        </p:txBody>
      </p:sp>
      <p:sp>
        <p:nvSpPr>
          <p:cNvPr id="1052" name="Text Placeholder 4">
            <a:extLst>
              <a:ext uri="{FF2B5EF4-FFF2-40B4-BE49-F238E27FC236}">
                <a16:creationId xmlns:a16="http://schemas.microsoft.com/office/drawing/2014/main" id="{12154619-1378-78DE-2E59-347B8CE491BA}"/>
              </a:ext>
            </a:extLst>
          </p:cNvPr>
          <p:cNvSpPr>
            <a:spLocks noGrp="1"/>
          </p:cNvSpPr>
          <p:nvPr>
            <p:custDataLst>
              <p:tags r:id="rId48"/>
            </p:custDataLst>
          </p:nvPr>
        </p:nvSpPr>
        <p:spPr bwMode="gray">
          <a:xfrm>
            <a:off x="4556125" y="4970463"/>
            <a:ext cx="190500" cy="136525"/>
          </a:xfrm>
          <a:prstGeom prst="rect">
            <a:avLst/>
          </a:prstGeom>
          <a:noFill/>
          <a:ln>
            <a:noFill/>
          </a:ln>
          <a:effectLst/>
          <a:extLst>
            <a:ext uri="{909E8E84-426E-40DD-AFC4-6F175D3DCCD1}">
              <a14:hiddenFill xmlns:a14="http://schemas.microsoft.com/office/drawing/2010/main">
                <a:solidFill>
                  <a:schemeClr val="accent3"/>
                </a:solidFill>
              </a14:hiddenFill>
            </a:ext>
          </a:extLst>
        </p:spPr>
        <p:txBody>
          <a:bodyPr vert="horz" wrap="none" lIns="15875" tIns="0" rIns="15875" bIns="0" rtlCol="0" anchor="ctr">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lvl="0" algn="ctr">
              <a:spcBef>
                <a:spcPct val="0"/>
              </a:spcBef>
              <a:spcAft>
                <a:spcPct val="0"/>
              </a:spcAft>
            </a:pPr>
            <a:fld id="{034844AB-6430-4084-A1DF-F09845A701E9}" type="datetime'''''''''''''''''''6.''''''2'''''''''''''''''''''''''''">
              <a:rPr lang="en-GB" altLang="en-US" sz="900" smtClean="0">
                <a:solidFill>
                  <a:schemeClr val="bg1"/>
                </a:solidFill>
                <a:latin typeface="Montserrat" panose="00000500000000000000" pitchFamily="2" charset="0"/>
                <a:cs typeface="+mn-cs"/>
              </a:rPr>
              <a:pPr/>
              <a:t>6.2</a:t>
            </a:fld>
            <a:endParaRPr lang="en-GB" sz="900" dirty="0">
              <a:solidFill>
                <a:schemeClr val="bg1"/>
              </a:solidFill>
              <a:latin typeface="Montserrat" panose="00000500000000000000" pitchFamily="2" charset="0"/>
              <a:cs typeface="+mn-cs"/>
              <a:sym typeface="Montserrat" pitchFamily="2" charset="77"/>
            </a:endParaRPr>
          </a:p>
        </p:txBody>
      </p:sp>
      <p:sp>
        <p:nvSpPr>
          <p:cNvPr id="1053" name="Text Placeholder 4">
            <a:extLst>
              <a:ext uri="{FF2B5EF4-FFF2-40B4-BE49-F238E27FC236}">
                <a16:creationId xmlns:a16="http://schemas.microsoft.com/office/drawing/2014/main" id="{94222F26-EC84-C162-9B63-576C72DB6E52}"/>
              </a:ext>
            </a:extLst>
          </p:cNvPr>
          <p:cNvSpPr>
            <a:spLocks noGrp="1"/>
          </p:cNvSpPr>
          <p:nvPr>
            <p:custDataLst>
              <p:tags r:id="rId49"/>
            </p:custDataLst>
          </p:nvPr>
        </p:nvSpPr>
        <p:spPr bwMode="gray">
          <a:xfrm>
            <a:off x="4554538" y="5440363"/>
            <a:ext cx="193675" cy="136525"/>
          </a:xfrm>
          <a:prstGeom prst="rect">
            <a:avLst/>
          </a:prstGeom>
          <a:noFill/>
          <a:ln>
            <a:noFill/>
          </a:ln>
          <a:effectLst/>
          <a:extLst>
            <a:ext uri="{909E8E84-426E-40DD-AFC4-6F175D3DCCD1}">
              <a14:hiddenFill xmlns:a14="http://schemas.microsoft.com/office/drawing/2010/main">
                <a:solidFill>
                  <a:schemeClr val="accent2"/>
                </a:solidFill>
              </a14:hiddenFill>
            </a:ext>
          </a:extLst>
        </p:spPr>
        <p:txBody>
          <a:bodyPr vert="horz" wrap="none" lIns="15875" tIns="0" rIns="15875" bIns="0" rtlCol="0" anchor="ctr">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lvl="0" algn="ctr">
              <a:spcBef>
                <a:spcPct val="0"/>
              </a:spcBef>
              <a:spcAft>
                <a:spcPct val="0"/>
              </a:spcAft>
            </a:pPr>
            <a:fld id="{CC986D3B-7A58-4AB3-A801-4F7935D51D66}" type="datetime'''''''''''''2''''''''.''''''''''''8'''''''''''">
              <a:rPr lang="en-GB" altLang="en-US" sz="900" smtClean="0">
                <a:latin typeface="Montserrat" panose="00000500000000000000" pitchFamily="2" charset="0"/>
                <a:cs typeface="+mn-cs"/>
              </a:rPr>
              <a:pPr/>
              <a:t>2.8</a:t>
            </a:fld>
            <a:endParaRPr lang="en-GB" sz="900" dirty="0">
              <a:latin typeface="Montserrat" panose="00000500000000000000" pitchFamily="2" charset="0"/>
              <a:cs typeface="+mn-cs"/>
              <a:sym typeface="Montserrat" pitchFamily="2" charset="77"/>
            </a:endParaRPr>
          </a:p>
        </p:txBody>
      </p:sp>
      <p:sp>
        <p:nvSpPr>
          <p:cNvPr id="1054" name="Text Placeholder 4">
            <a:extLst>
              <a:ext uri="{FF2B5EF4-FFF2-40B4-BE49-F238E27FC236}">
                <a16:creationId xmlns:a16="http://schemas.microsoft.com/office/drawing/2014/main" id="{5FC98886-C399-39D4-D7DE-3D6B252EF3B5}"/>
              </a:ext>
            </a:extLst>
          </p:cNvPr>
          <p:cNvSpPr>
            <a:spLocks noGrp="1"/>
          </p:cNvSpPr>
          <p:nvPr>
            <p:custDataLst>
              <p:tags r:id="rId50"/>
            </p:custDataLst>
          </p:nvPr>
        </p:nvSpPr>
        <p:spPr bwMode="gray">
          <a:xfrm>
            <a:off x="4568825" y="5670550"/>
            <a:ext cx="166688" cy="136525"/>
          </a:xfrm>
          <a:prstGeom prst="rect">
            <a:avLst/>
          </a:prstGeom>
          <a:noFill/>
          <a:ln>
            <a:noFill/>
          </a:ln>
          <a:effectLst/>
          <a:extLst>
            <a:ext uri="{909E8E84-426E-40DD-AFC4-6F175D3DCCD1}">
              <a14:hiddenFill xmlns:a14="http://schemas.microsoft.com/office/drawing/2010/main">
                <a:solidFill>
                  <a:schemeClr val="accent6"/>
                </a:solidFill>
              </a14:hiddenFill>
            </a:ext>
          </a:extLst>
        </p:spPr>
        <p:txBody>
          <a:bodyPr vert="horz" wrap="none" lIns="15875" tIns="0" rIns="15875" bIns="0" rtlCol="0" anchor="ctr">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lvl="0" algn="ctr">
              <a:spcBef>
                <a:spcPct val="0"/>
              </a:spcBef>
              <a:spcAft>
                <a:spcPct val="0"/>
              </a:spcAft>
            </a:pPr>
            <a:fld id="{D5344650-16F2-4FF7-BC66-22DD5312B3B1}" type="datetime'''''''''''''''''''''''''''''''''''''1''''''.''''''''6'">
              <a:rPr lang="en-GB" altLang="en-US" sz="900" smtClean="0">
                <a:solidFill>
                  <a:schemeClr val="bg1"/>
                </a:solidFill>
                <a:latin typeface="Montserrat" panose="00000500000000000000" pitchFamily="2" charset="0"/>
                <a:cs typeface="+mn-cs"/>
              </a:rPr>
              <a:pPr/>
              <a:t>1.6</a:t>
            </a:fld>
            <a:endParaRPr lang="en-GB" sz="900" dirty="0">
              <a:solidFill>
                <a:schemeClr val="bg1"/>
              </a:solidFill>
              <a:latin typeface="Montserrat" panose="00000500000000000000" pitchFamily="2" charset="0"/>
              <a:cs typeface="+mn-cs"/>
              <a:sym typeface="Montserrat" pitchFamily="2" charset="77"/>
            </a:endParaRPr>
          </a:p>
        </p:txBody>
      </p:sp>
      <p:sp>
        <p:nvSpPr>
          <p:cNvPr id="1055" name="Text Placeholder 4">
            <a:extLst>
              <a:ext uri="{FF2B5EF4-FFF2-40B4-BE49-F238E27FC236}">
                <a16:creationId xmlns:a16="http://schemas.microsoft.com/office/drawing/2014/main" id="{A85884AB-2A23-7BB8-33C9-6FF0695CAEBF}"/>
              </a:ext>
            </a:extLst>
          </p:cNvPr>
          <p:cNvSpPr>
            <a:spLocks noGrp="1"/>
          </p:cNvSpPr>
          <p:nvPr>
            <p:custDataLst>
              <p:tags r:id="rId51"/>
            </p:custDataLst>
          </p:nvPr>
        </p:nvSpPr>
        <p:spPr bwMode="auto">
          <a:xfrm>
            <a:off x="4510088" y="5883275"/>
            <a:ext cx="284163" cy="1365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t">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lvl="0" algn="ctr">
              <a:spcBef>
                <a:spcPct val="0"/>
              </a:spcBef>
              <a:spcAft>
                <a:spcPct val="0"/>
              </a:spcAft>
            </a:pPr>
            <a:fld id="{4B943535-0D8C-4E72-83D6-B79683888C0E}" type="datetime'2''''0''''''''''''''''''''''''''''''2''''5'''''">
              <a:rPr lang="en-GB" altLang="en-US" sz="900" smtClean="0">
                <a:latin typeface="Montserrat" panose="00000500000000000000" pitchFamily="2" charset="0"/>
                <a:cs typeface="+mn-cs"/>
              </a:rPr>
              <a:pPr/>
              <a:t>2025</a:t>
            </a:fld>
            <a:endParaRPr lang="en-GB" sz="900" dirty="0">
              <a:latin typeface="Montserrat" panose="00000500000000000000" pitchFamily="2" charset="0"/>
              <a:cs typeface="+mn-cs"/>
              <a:sym typeface="Montserrat" pitchFamily="2" charset="77"/>
            </a:endParaRPr>
          </a:p>
        </p:txBody>
      </p:sp>
      <p:sp>
        <p:nvSpPr>
          <p:cNvPr id="1056" name="Text Placeholder 4">
            <a:extLst>
              <a:ext uri="{FF2B5EF4-FFF2-40B4-BE49-F238E27FC236}">
                <a16:creationId xmlns:a16="http://schemas.microsoft.com/office/drawing/2014/main" id="{A7237969-A994-8613-8B92-11BB8601A980}"/>
              </a:ext>
            </a:extLst>
          </p:cNvPr>
          <p:cNvSpPr>
            <a:spLocks noGrp="1"/>
          </p:cNvSpPr>
          <p:nvPr>
            <p:custDataLst>
              <p:tags r:id="rId52"/>
            </p:custDataLst>
          </p:nvPr>
        </p:nvSpPr>
        <p:spPr bwMode="gray">
          <a:xfrm>
            <a:off x="5102225" y="3660775"/>
            <a:ext cx="190500" cy="1365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15875" tIns="0" rIns="15875" bIns="0" rtlCol="0" anchor="ctr">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lvl="0" algn="ctr">
              <a:spcBef>
                <a:spcPct val="0"/>
              </a:spcBef>
              <a:spcAft>
                <a:spcPct val="0"/>
              </a:spcAft>
            </a:pPr>
            <a:fld id="{DCF10E61-6124-41D8-BF72-12585ED436E4}" type="datetime'5''''''''''''''.9'''''''''''''''''''''''''''''''''''''">
              <a:rPr lang="en-GB" altLang="en-US" sz="900" smtClean="0">
                <a:solidFill>
                  <a:schemeClr val="bg1"/>
                </a:solidFill>
                <a:latin typeface="Montserrat" panose="00000500000000000000" pitchFamily="2" charset="0"/>
                <a:cs typeface="+mn-cs"/>
              </a:rPr>
              <a:pPr/>
              <a:t>5.9</a:t>
            </a:fld>
            <a:endParaRPr lang="en-GB" sz="900" dirty="0">
              <a:solidFill>
                <a:schemeClr val="bg1"/>
              </a:solidFill>
              <a:latin typeface="Montserrat" panose="00000500000000000000" pitchFamily="2" charset="0"/>
              <a:cs typeface="+mn-cs"/>
              <a:sym typeface="Montserrat" pitchFamily="2" charset="77"/>
            </a:endParaRPr>
          </a:p>
        </p:txBody>
      </p:sp>
      <p:sp>
        <p:nvSpPr>
          <p:cNvPr id="1057" name="Text Placeholder 4">
            <a:extLst>
              <a:ext uri="{FF2B5EF4-FFF2-40B4-BE49-F238E27FC236}">
                <a16:creationId xmlns:a16="http://schemas.microsoft.com/office/drawing/2014/main" id="{4C02C452-4764-54E8-AE4A-41D30FCDBA06}"/>
              </a:ext>
            </a:extLst>
          </p:cNvPr>
          <p:cNvSpPr>
            <a:spLocks noGrp="1"/>
          </p:cNvSpPr>
          <p:nvPr>
            <p:custDataLst>
              <p:tags r:id="rId53"/>
            </p:custDataLst>
          </p:nvPr>
        </p:nvSpPr>
        <p:spPr bwMode="gray">
          <a:xfrm>
            <a:off x="5111750" y="4184650"/>
            <a:ext cx="173038" cy="136525"/>
          </a:xfrm>
          <a:prstGeom prst="rect">
            <a:avLst/>
          </a:prstGeom>
          <a:noFill/>
          <a:ln>
            <a:noFill/>
          </a:ln>
          <a:effectLst/>
          <a:extLst>
            <a:ext uri="{909E8E84-426E-40DD-AFC4-6F175D3DCCD1}">
              <a14:hiddenFill xmlns:a14="http://schemas.microsoft.com/office/drawing/2010/main">
                <a:solidFill>
                  <a:schemeClr val="accent4"/>
                </a:solidFill>
              </a14:hiddenFill>
            </a:ext>
          </a:extLst>
        </p:spPr>
        <p:txBody>
          <a:bodyPr vert="horz" wrap="none" lIns="15875" tIns="0" rIns="15875" bIns="0" rtlCol="0" anchor="ctr">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lvl="0" algn="ctr">
              <a:spcBef>
                <a:spcPct val="0"/>
              </a:spcBef>
              <a:spcAft>
                <a:spcPct val="0"/>
              </a:spcAft>
            </a:pPr>
            <a:fld id="{5DD5DF29-4693-42A3-AFC6-8AF3DDC1A951}" type="datetime'''''''''4''''''''''''''.''''''''''''1'''''''''''''''">
              <a:rPr lang="en-GB" altLang="en-US" sz="900" smtClean="0">
                <a:latin typeface="Montserrat" panose="00000500000000000000" pitchFamily="2" charset="0"/>
                <a:cs typeface="+mn-cs"/>
              </a:rPr>
              <a:pPr/>
              <a:t>4.1</a:t>
            </a:fld>
            <a:endParaRPr lang="en-GB" sz="900" dirty="0">
              <a:latin typeface="Montserrat" panose="00000500000000000000" pitchFamily="2" charset="0"/>
              <a:cs typeface="+mn-cs"/>
              <a:sym typeface="Montserrat" pitchFamily="2" charset="77"/>
            </a:endParaRPr>
          </a:p>
        </p:txBody>
      </p:sp>
      <p:sp>
        <p:nvSpPr>
          <p:cNvPr id="1058" name="Text Placeholder 4">
            <a:extLst>
              <a:ext uri="{FF2B5EF4-FFF2-40B4-BE49-F238E27FC236}">
                <a16:creationId xmlns:a16="http://schemas.microsoft.com/office/drawing/2014/main" id="{E697B6C5-48FB-A0F5-8B92-422A08C54B94}"/>
              </a:ext>
            </a:extLst>
          </p:cNvPr>
          <p:cNvSpPr>
            <a:spLocks noGrp="1"/>
          </p:cNvSpPr>
          <p:nvPr>
            <p:custDataLst>
              <p:tags r:id="rId54"/>
            </p:custDataLst>
          </p:nvPr>
        </p:nvSpPr>
        <p:spPr bwMode="gray">
          <a:xfrm>
            <a:off x="5100638" y="4806950"/>
            <a:ext cx="195263" cy="136525"/>
          </a:xfrm>
          <a:prstGeom prst="rect">
            <a:avLst/>
          </a:prstGeom>
          <a:noFill/>
          <a:ln>
            <a:noFill/>
          </a:ln>
          <a:effectLst/>
          <a:extLst>
            <a:ext uri="{909E8E84-426E-40DD-AFC4-6F175D3DCCD1}">
              <a14:hiddenFill xmlns:a14="http://schemas.microsoft.com/office/drawing/2010/main">
                <a:solidFill>
                  <a:schemeClr val="accent3"/>
                </a:solidFill>
              </a14:hiddenFill>
            </a:ext>
          </a:extLst>
        </p:spPr>
        <p:txBody>
          <a:bodyPr vert="horz" wrap="none" lIns="15875" tIns="0" rIns="15875" bIns="0" rtlCol="0" anchor="ctr">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lvl="0" algn="ctr">
              <a:spcBef>
                <a:spcPct val="0"/>
              </a:spcBef>
              <a:spcAft>
                <a:spcPct val="0"/>
              </a:spcAft>
            </a:pPr>
            <a:fld id="{4CFC3C73-670D-4CA4-966C-BAD1B813B147}" type="datetime'''7''''''''''''''''''''''''''''''''''.''''''''''8'''''''''">
              <a:rPr lang="en-GB" altLang="en-US" sz="900" smtClean="0">
                <a:solidFill>
                  <a:schemeClr val="bg1"/>
                </a:solidFill>
                <a:latin typeface="Montserrat" panose="00000500000000000000" pitchFamily="2" charset="0"/>
                <a:cs typeface="+mn-cs"/>
              </a:rPr>
              <a:pPr/>
              <a:t>7.8</a:t>
            </a:fld>
            <a:endParaRPr lang="en-GB" sz="900" dirty="0">
              <a:solidFill>
                <a:schemeClr val="bg1"/>
              </a:solidFill>
              <a:latin typeface="Montserrat" panose="00000500000000000000" pitchFamily="2" charset="0"/>
              <a:cs typeface="+mn-cs"/>
              <a:sym typeface="Montserrat" pitchFamily="2" charset="77"/>
            </a:endParaRPr>
          </a:p>
        </p:txBody>
      </p:sp>
      <p:sp>
        <p:nvSpPr>
          <p:cNvPr id="1059" name="Text Placeholder 4">
            <a:extLst>
              <a:ext uri="{FF2B5EF4-FFF2-40B4-BE49-F238E27FC236}">
                <a16:creationId xmlns:a16="http://schemas.microsoft.com/office/drawing/2014/main" id="{B8ED268A-F06A-D0F6-35AE-D89193275253}"/>
              </a:ext>
            </a:extLst>
          </p:cNvPr>
          <p:cNvSpPr>
            <a:spLocks noGrp="1"/>
          </p:cNvSpPr>
          <p:nvPr>
            <p:custDataLst>
              <p:tags r:id="rId55"/>
            </p:custDataLst>
          </p:nvPr>
        </p:nvSpPr>
        <p:spPr bwMode="gray">
          <a:xfrm>
            <a:off x="5105400" y="5391150"/>
            <a:ext cx="185738" cy="136525"/>
          </a:xfrm>
          <a:prstGeom prst="rect">
            <a:avLst/>
          </a:prstGeom>
          <a:noFill/>
          <a:ln>
            <a:noFill/>
          </a:ln>
          <a:effectLst/>
          <a:extLst>
            <a:ext uri="{909E8E84-426E-40DD-AFC4-6F175D3DCCD1}">
              <a14:hiddenFill xmlns:a14="http://schemas.microsoft.com/office/drawing/2010/main">
                <a:solidFill>
                  <a:schemeClr val="accent2"/>
                </a:solidFill>
              </a14:hiddenFill>
            </a:ext>
          </a:extLst>
        </p:spPr>
        <p:txBody>
          <a:bodyPr vert="horz" wrap="none" lIns="15875" tIns="0" rIns="15875" bIns="0" rtlCol="0" anchor="ctr">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lvl="0" algn="ctr">
              <a:spcBef>
                <a:spcPct val="0"/>
              </a:spcBef>
              <a:spcAft>
                <a:spcPct val="0"/>
              </a:spcAft>
            </a:pPr>
            <a:fld id="{F33EAFE1-01E0-4E08-A1F1-01D9AE95FF14}" type="datetime'''''''''''''3''''''''''''''''''''''''''.''''3'''''''''''''''">
              <a:rPr lang="en-GB" altLang="en-US" sz="900" smtClean="0">
                <a:latin typeface="Montserrat" panose="00000500000000000000" pitchFamily="2" charset="0"/>
                <a:cs typeface="+mn-cs"/>
              </a:rPr>
              <a:pPr/>
              <a:t>3.3</a:t>
            </a:fld>
            <a:endParaRPr lang="en-GB" sz="900" dirty="0">
              <a:latin typeface="Montserrat" panose="00000500000000000000" pitchFamily="2" charset="0"/>
              <a:cs typeface="+mn-cs"/>
              <a:sym typeface="Montserrat" pitchFamily="2" charset="77"/>
            </a:endParaRPr>
          </a:p>
        </p:txBody>
      </p:sp>
      <p:sp>
        <p:nvSpPr>
          <p:cNvPr id="1060" name="Text Placeholder 4">
            <a:extLst>
              <a:ext uri="{FF2B5EF4-FFF2-40B4-BE49-F238E27FC236}">
                <a16:creationId xmlns:a16="http://schemas.microsoft.com/office/drawing/2014/main" id="{FFAE1049-C87E-AAA8-AB3D-F812B8C0587A}"/>
              </a:ext>
            </a:extLst>
          </p:cNvPr>
          <p:cNvSpPr>
            <a:spLocks noGrp="1"/>
          </p:cNvSpPr>
          <p:nvPr>
            <p:custDataLst>
              <p:tags r:id="rId56"/>
            </p:custDataLst>
          </p:nvPr>
        </p:nvSpPr>
        <p:spPr bwMode="gray">
          <a:xfrm>
            <a:off x="5113339" y="5659438"/>
            <a:ext cx="169863" cy="136525"/>
          </a:xfrm>
          <a:prstGeom prst="rect">
            <a:avLst/>
          </a:prstGeom>
          <a:noFill/>
          <a:ln>
            <a:noFill/>
          </a:ln>
          <a:effectLst/>
          <a:extLst>
            <a:ext uri="{909E8E84-426E-40DD-AFC4-6F175D3DCCD1}">
              <a14:hiddenFill xmlns:a14="http://schemas.microsoft.com/office/drawing/2010/main">
                <a:solidFill>
                  <a:schemeClr val="accent6"/>
                </a:solidFill>
              </a14:hiddenFill>
            </a:ext>
          </a:extLst>
        </p:spPr>
        <p:txBody>
          <a:bodyPr vert="horz" wrap="none" lIns="15875" tIns="0" rIns="15875" bIns="0" rtlCol="0" anchor="ctr">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lvl="0" algn="ctr">
              <a:spcBef>
                <a:spcPct val="0"/>
              </a:spcBef>
              <a:spcAft>
                <a:spcPct val="0"/>
              </a:spcAft>
            </a:pPr>
            <a:fld id="{68BC1865-0B86-4EAC-BCC9-45FCD75A6CFA}" type="datetime'''''1''''''''''''''''''.''''''''''''''''''8'''''''''''''''''">
              <a:rPr lang="en-GB" altLang="en-US" sz="900" smtClean="0">
                <a:solidFill>
                  <a:schemeClr val="bg1"/>
                </a:solidFill>
                <a:latin typeface="Montserrat" panose="00000500000000000000" pitchFamily="2" charset="0"/>
                <a:cs typeface="+mn-cs"/>
              </a:rPr>
              <a:pPr/>
              <a:t>1.8</a:t>
            </a:fld>
            <a:endParaRPr lang="en-GB" sz="900" dirty="0">
              <a:solidFill>
                <a:schemeClr val="bg1"/>
              </a:solidFill>
              <a:latin typeface="Montserrat" panose="00000500000000000000" pitchFamily="2" charset="0"/>
              <a:cs typeface="+mn-cs"/>
              <a:sym typeface="Montserrat" pitchFamily="2" charset="77"/>
            </a:endParaRPr>
          </a:p>
        </p:txBody>
      </p:sp>
      <p:sp>
        <p:nvSpPr>
          <p:cNvPr id="1061" name="Text Placeholder 4">
            <a:extLst>
              <a:ext uri="{FF2B5EF4-FFF2-40B4-BE49-F238E27FC236}">
                <a16:creationId xmlns:a16="http://schemas.microsoft.com/office/drawing/2014/main" id="{8527A930-07EF-4311-941D-6F87294FFFF3}"/>
              </a:ext>
            </a:extLst>
          </p:cNvPr>
          <p:cNvSpPr>
            <a:spLocks noGrp="1"/>
          </p:cNvSpPr>
          <p:nvPr>
            <p:custDataLst>
              <p:tags r:id="rId57"/>
            </p:custDataLst>
          </p:nvPr>
        </p:nvSpPr>
        <p:spPr bwMode="auto">
          <a:xfrm>
            <a:off x="5053013" y="5883275"/>
            <a:ext cx="288925" cy="1365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t">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lvl="0" algn="ctr">
              <a:spcBef>
                <a:spcPct val="0"/>
              </a:spcBef>
              <a:spcAft>
                <a:spcPct val="0"/>
              </a:spcAft>
            </a:pPr>
            <a:fld id="{2824AF30-573F-4441-8150-348EB38F1FB0}" type="datetime'''''''''20''''''''''''2''6'''''''''">
              <a:rPr lang="en-GB" altLang="en-US" sz="900" smtClean="0">
                <a:latin typeface="Montserrat" panose="00000500000000000000" pitchFamily="2" charset="0"/>
                <a:cs typeface="+mn-cs"/>
              </a:rPr>
              <a:pPr/>
              <a:t>2026</a:t>
            </a:fld>
            <a:endParaRPr lang="en-GB" sz="900" dirty="0">
              <a:latin typeface="Montserrat" panose="00000500000000000000" pitchFamily="2" charset="0"/>
              <a:cs typeface="+mn-cs"/>
              <a:sym typeface="Montserrat" pitchFamily="2" charset="77"/>
            </a:endParaRPr>
          </a:p>
        </p:txBody>
      </p:sp>
      <p:sp>
        <p:nvSpPr>
          <p:cNvPr id="1062" name="Text Placeholder 4">
            <a:extLst>
              <a:ext uri="{FF2B5EF4-FFF2-40B4-BE49-F238E27FC236}">
                <a16:creationId xmlns:a16="http://schemas.microsoft.com/office/drawing/2014/main" id="{2BD558C7-8089-EABE-9120-23441EE363EF}"/>
              </a:ext>
            </a:extLst>
          </p:cNvPr>
          <p:cNvSpPr>
            <a:spLocks noGrp="1"/>
          </p:cNvSpPr>
          <p:nvPr>
            <p:custDataLst>
              <p:tags r:id="rId58"/>
            </p:custDataLst>
          </p:nvPr>
        </p:nvSpPr>
        <p:spPr bwMode="gray">
          <a:xfrm>
            <a:off x="5648325" y="3340100"/>
            <a:ext cx="190500" cy="1365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15875" tIns="0" rIns="15875" bIns="0" rtlCol="0" anchor="ctr">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lvl="0" algn="ctr">
              <a:spcBef>
                <a:spcPct val="0"/>
              </a:spcBef>
              <a:spcAft>
                <a:spcPct val="0"/>
              </a:spcAft>
            </a:pPr>
            <a:fld id="{413D4BF4-4F72-40FE-A264-01B4EE64DD6A}" type="datetime'''''6.''''''''''''''''''''''''''''''''''''2'''''''''''">
              <a:rPr lang="en-GB" altLang="en-US" sz="900" smtClean="0">
                <a:solidFill>
                  <a:schemeClr val="bg1"/>
                </a:solidFill>
                <a:latin typeface="Montserrat" panose="00000500000000000000" pitchFamily="2" charset="0"/>
                <a:cs typeface="+mn-cs"/>
              </a:rPr>
              <a:pPr/>
              <a:t>6.2</a:t>
            </a:fld>
            <a:endParaRPr lang="en-GB" sz="900" dirty="0">
              <a:solidFill>
                <a:schemeClr val="bg1"/>
              </a:solidFill>
              <a:latin typeface="Montserrat" panose="00000500000000000000" pitchFamily="2" charset="0"/>
              <a:cs typeface="+mn-cs"/>
              <a:sym typeface="Montserrat" pitchFamily="2" charset="77"/>
            </a:endParaRPr>
          </a:p>
        </p:txBody>
      </p:sp>
      <p:sp>
        <p:nvSpPr>
          <p:cNvPr id="1063" name="Text Placeholder 4">
            <a:extLst>
              <a:ext uri="{FF2B5EF4-FFF2-40B4-BE49-F238E27FC236}">
                <a16:creationId xmlns:a16="http://schemas.microsoft.com/office/drawing/2014/main" id="{8B3428B3-1A9B-8D2E-EEEB-D5B2EBB71C63}"/>
              </a:ext>
            </a:extLst>
          </p:cNvPr>
          <p:cNvSpPr>
            <a:spLocks noGrp="1"/>
          </p:cNvSpPr>
          <p:nvPr>
            <p:custDataLst>
              <p:tags r:id="rId59"/>
            </p:custDataLst>
          </p:nvPr>
        </p:nvSpPr>
        <p:spPr bwMode="gray">
          <a:xfrm>
            <a:off x="5645150" y="3898900"/>
            <a:ext cx="196850" cy="136525"/>
          </a:xfrm>
          <a:prstGeom prst="rect">
            <a:avLst/>
          </a:prstGeom>
          <a:noFill/>
          <a:ln>
            <a:noFill/>
          </a:ln>
          <a:effectLst/>
          <a:extLst>
            <a:ext uri="{909E8E84-426E-40DD-AFC4-6F175D3DCCD1}">
              <a14:hiddenFill xmlns:a14="http://schemas.microsoft.com/office/drawing/2010/main">
                <a:solidFill>
                  <a:schemeClr val="accent4"/>
                </a:solidFill>
              </a14:hiddenFill>
            </a:ext>
          </a:extLst>
        </p:spPr>
        <p:txBody>
          <a:bodyPr vert="horz" wrap="none" lIns="15875" tIns="0" rIns="15875" bIns="0" rtlCol="0" anchor="ctr">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lvl="0" algn="ctr">
              <a:spcBef>
                <a:spcPct val="0"/>
              </a:spcBef>
              <a:spcAft>
                <a:spcPct val="0"/>
              </a:spcAft>
            </a:pPr>
            <a:fld id="{A3D20177-0877-4052-8015-9400576D8178}" type="datetime'''''''4''''''''''''''''''''''''''''''''''.''''''''''5'''''">
              <a:rPr lang="en-GB" altLang="en-US" sz="900" smtClean="0">
                <a:latin typeface="Montserrat" panose="00000500000000000000" pitchFamily="2" charset="0"/>
                <a:cs typeface="+mn-cs"/>
              </a:rPr>
              <a:pPr/>
              <a:t>4.5</a:t>
            </a:fld>
            <a:endParaRPr lang="en-GB" sz="900" dirty="0">
              <a:latin typeface="Montserrat" panose="00000500000000000000" pitchFamily="2" charset="0"/>
              <a:cs typeface="+mn-cs"/>
              <a:sym typeface="Montserrat" pitchFamily="2" charset="77"/>
            </a:endParaRPr>
          </a:p>
        </p:txBody>
      </p:sp>
      <p:sp>
        <p:nvSpPr>
          <p:cNvPr id="1064" name="Text Placeholder 4">
            <a:extLst>
              <a:ext uri="{FF2B5EF4-FFF2-40B4-BE49-F238E27FC236}">
                <a16:creationId xmlns:a16="http://schemas.microsoft.com/office/drawing/2014/main" id="{2615EA6A-766A-1987-0EAF-E21FF883222F}"/>
              </a:ext>
            </a:extLst>
          </p:cNvPr>
          <p:cNvSpPr>
            <a:spLocks noGrp="1"/>
          </p:cNvSpPr>
          <p:nvPr>
            <p:custDataLst>
              <p:tags r:id="rId60"/>
            </p:custDataLst>
          </p:nvPr>
        </p:nvSpPr>
        <p:spPr bwMode="gray">
          <a:xfrm>
            <a:off x="5646738" y="4633913"/>
            <a:ext cx="195263" cy="136525"/>
          </a:xfrm>
          <a:prstGeom prst="rect">
            <a:avLst/>
          </a:prstGeom>
          <a:noFill/>
          <a:ln>
            <a:noFill/>
          </a:ln>
          <a:effectLst/>
          <a:extLst>
            <a:ext uri="{909E8E84-426E-40DD-AFC4-6F175D3DCCD1}">
              <a14:hiddenFill xmlns:a14="http://schemas.microsoft.com/office/drawing/2010/main">
                <a:solidFill>
                  <a:schemeClr val="accent3"/>
                </a:solidFill>
              </a14:hiddenFill>
            </a:ext>
          </a:extLst>
        </p:spPr>
        <p:txBody>
          <a:bodyPr vert="horz" wrap="none" lIns="15875" tIns="0" rIns="15875" bIns="0" rtlCol="0" anchor="ctr">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lvl="0" algn="ctr">
              <a:spcBef>
                <a:spcPct val="0"/>
              </a:spcBef>
              <a:spcAft>
                <a:spcPct val="0"/>
              </a:spcAft>
            </a:pPr>
            <a:fld id="{20FF95C9-3182-47D0-A0C5-2BFBD407F641}" type="datetime'''''''''''''''''''''''''''9''''''''''.''6'">
              <a:rPr lang="en-GB" altLang="en-US" sz="900" smtClean="0">
                <a:solidFill>
                  <a:schemeClr val="bg1"/>
                </a:solidFill>
                <a:latin typeface="Montserrat" panose="00000500000000000000" pitchFamily="2" charset="0"/>
                <a:cs typeface="+mn-cs"/>
              </a:rPr>
              <a:pPr/>
              <a:t>9.6</a:t>
            </a:fld>
            <a:endParaRPr lang="en-GB" sz="900" dirty="0">
              <a:solidFill>
                <a:schemeClr val="bg1"/>
              </a:solidFill>
              <a:latin typeface="Montserrat" panose="00000500000000000000" pitchFamily="2" charset="0"/>
              <a:cs typeface="+mn-cs"/>
              <a:sym typeface="Montserrat" pitchFamily="2" charset="77"/>
            </a:endParaRPr>
          </a:p>
        </p:txBody>
      </p:sp>
      <p:sp>
        <p:nvSpPr>
          <p:cNvPr id="1065" name="Text Placeholder 4">
            <a:extLst>
              <a:ext uri="{FF2B5EF4-FFF2-40B4-BE49-F238E27FC236}">
                <a16:creationId xmlns:a16="http://schemas.microsoft.com/office/drawing/2014/main" id="{5F42BAA4-BD35-EE63-3F58-0478037B2741}"/>
              </a:ext>
            </a:extLst>
          </p:cNvPr>
          <p:cNvSpPr>
            <a:spLocks noGrp="1"/>
          </p:cNvSpPr>
          <p:nvPr>
            <p:custDataLst>
              <p:tags r:id="rId61"/>
            </p:custDataLst>
          </p:nvPr>
        </p:nvSpPr>
        <p:spPr bwMode="gray">
          <a:xfrm>
            <a:off x="5648325" y="5338763"/>
            <a:ext cx="190500" cy="136525"/>
          </a:xfrm>
          <a:prstGeom prst="rect">
            <a:avLst/>
          </a:prstGeom>
          <a:noFill/>
          <a:ln>
            <a:noFill/>
          </a:ln>
          <a:effectLst/>
          <a:extLst>
            <a:ext uri="{909E8E84-426E-40DD-AFC4-6F175D3DCCD1}">
              <a14:hiddenFill xmlns:a14="http://schemas.microsoft.com/office/drawing/2010/main">
                <a:solidFill>
                  <a:schemeClr val="accent2"/>
                </a:solidFill>
              </a14:hiddenFill>
            </a:ext>
          </a:extLst>
        </p:spPr>
        <p:txBody>
          <a:bodyPr vert="horz" wrap="none" lIns="15875" tIns="0" rIns="15875" bIns="0" rtlCol="0" anchor="ctr">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lvl="0" algn="ctr">
              <a:spcBef>
                <a:spcPct val="0"/>
              </a:spcBef>
              <a:spcAft>
                <a:spcPct val="0"/>
              </a:spcAft>
            </a:pPr>
            <a:fld id="{2DB2BAFB-3B63-4C96-8CE0-A82F0D0BC44A}" type="datetime'''''3''.''''''''''''''''''''''''''''''9'">
              <a:rPr lang="en-GB" altLang="en-US" sz="900" smtClean="0">
                <a:latin typeface="Montserrat" panose="00000500000000000000" pitchFamily="2" charset="0"/>
                <a:cs typeface="+mn-cs"/>
              </a:rPr>
              <a:pPr/>
              <a:t>3.9</a:t>
            </a:fld>
            <a:endParaRPr lang="en-GB" sz="900" dirty="0">
              <a:latin typeface="Montserrat" panose="00000500000000000000" pitchFamily="2" charset="0"/>
              <a:cs typeface="+mn-cs"/>
              <a:sym typeface="Montserrat" pitchFamily="2" charset="77"/>
            </a:endParaRPr>
          </a:p>
        </p:txBody>
      </p:sp>
      <p:sp>
        <p:nvSpPr>
          <p:cNvPr id="1066" name="Text Placeholder 4">
            <a:extLst>
              <a:ext uri="{FF2B5EF4-FFF2-40B4-BE49-F238E27FC236}">
                <a16:creationId xmlns:a16="http://schemas.microsoft.com/office/drawing/2014/main" id="{707AFD95-9A9B-A216-68E7-EE15CE889E34}"/>
              </a:ext>
            </a:extLst>
          </p:cNvPr>
          <p:cNvSpPr>
            <a:spLocks noGrp="1"/>
          </p:cNvSpPr>
          <p:nvPr>
            <p:custDataLst>
              <p:tags r:id="rId62"/>
            </p:custDataLst>
          </p:nvPr>
        </p:nvSpPr>
        <p:spPr bwMode="gray">
          <a:xfrm>
            <a:off x="5645150" y="5648325"/>
            <a:ext cx="196850" cy="136525"/>
          </a:xfrm>
          <a:prstGeom prst="rect">
            <a:avLst/>
          </a:prstGeom>
          <a:noFill/>
          <a:ln>
            <a:noFill/>
          </a:ln>
          <a:effectLst/>
          <a:extLst>
            <a:ext uri="{909E8E84-426E-40DD-AFC4-6F175D3DCCD1}">
              <a14:hiddenFill xmlns:a14="http://schemas.microsoft.com/office/drawing/2010/main">
                <a:solidFill>
                  <a:schemeClr val="accent6"/>
                </a:solidFill>
              </a14:hiddenFill>
            </a:ext>
          </a:extLst>
        </p:spPr>
        <p:txBody>
          <a:bodyPr vert="horz" wrap="none" lIns="15875" tIns="0" rIns="15875" bIns="0" rtlCol="0" anchor="ctr">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lvl="0" algn="ctr">
              <a:spcBef>
                <a:spcPct val="0"/>
              </a:spcBef>
              <a:spcAft>
                <a:spcPct val="0"/>
              </a:spcAft>
            </a:pPr>
            <a:fld id="{E19C09DC-EE10-4417-A42F-DF58B3205211}" type="datetime'''''''2''''''''''''''''''''''''.0'''''''''''''''">
              <a:rPr lang="en-GB" altLang="en-US" sz="900" smtClean="0">
                <a:solidFill>
                  <a:schemeClr val="bg1"/>
                </a:solidFill>
                <a:latin typeface="Montserrat" panose="00000500000000000000" pitchFamily="2" charset="0"/>
                <a:cs typeface="+mn-cs"/>
              </a:rPr>
              <a:pPr/>
              <a:t>2.0</a:t>
            </a:fld>
            <a:endParaRPr lang="en-GB" sz="900" dirty="0">
              <a:solidFill>
                <a:schemeClr val="bg1"/>
              </a:solidFill>
              <a:latin typeface="Montserrat" panose="00000500000000000000" pitchFamily="2" charset="0"/>
              <a:cs typeface="+mn-cs"/>
              <a:sym typeface="Montserrat" pitchFamily="2" charset="77"/>
            </a:endParaRPr>
          </a:p>
        </p:txBody>
      </p:sp>
      <p:sp>
        <p:nvSpPr>
          <p:cNvPr id="1067" name="Text Placeholder 4">
            <a:extLst>
              <a:ext uri="{FF2B5EF4-FFF2-40B4-BE49-F238E27FC236}">
                <a16:creationId xmlns:a16="http://schemas.microsoft.com/office/drawing/2014/main" id="{82D0895D-1348-3E5B-2708-2920F2ED9DCF}"/>
              </a:ext>
            </a:extLst>
          </p:cNvPr>
          <p:cNvSpPr>
            <a:spLocks noGrp="1"/>
          </p:cNvSpPr>
          <p:nvPr>
            <p:custDataLst>
              <p:tags r:id="rId63"/>
            </p:custDataLst>
          </p:nvPr>
        </p:nvSpPr>
        <p:spPr bwMode="auto">
          <a:xfrm>
            <a:off x="5600700" y="5883275"/>
            <a:ext cx="285750" cy="1365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t">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lvl="0" algn="ctr">
              <a:spcBef>
                <a:spcPct val="0"/>
              </a:spcBef>
              <a:spcAft>
                <a:spcPct val="0"/>
              </a:spcAft>
            </a:pPr>
            <a:fld id="{990DF7AD-8D7F-4CE3-AC43-022FFB51054A}" type="datetime'2''''027'''''''''''''''''''''''''">
              <a:rPr lang="en-GB" altLang="en-US" sz="900" smtClean="0">
                <a:latin typeface="Montserrat" panose="00000500000000000000" pitchFamily="2" charset="0"/>
                <a:cs typeface="+mn-cs"/>
              </a:rPr>
              <a:pPr/>
              <a:t>2027</a:t>
            </a:fld>
            <a:endParaRPr lang="en-GB" sz="900" dirty="0">
              <a:latin typeface="Montserrat" panose="00000500000000000000" pitchFamily="2" charset="0"/>
              <a:cs typeface="+mn-cs"/>
              <a:sym typeface="Montserrat" pitchFamily="2" charset="77"/>
            </a:endParaRPr>
          </a:p>
        </p:txBody>
      </p:sp>
      <p:sp>
        <p:nvSpPr>
          <p:cNvPr id="1068" name="Text Placeholder 4">
            <a:extLst>
              <a:ext uri="{FF2B5EF4-FFF2-40B4-BE49-F238E27FC236}">
                <a16:creationId xmlns:a16="http://schemas.microsoft.com/office/drawing/2014/main" id="{F844AA2E-F37F-CBD3-49BB-D902CD29ED91}"/>
              </a:ext>
            </a:extLst>
          </p:cNvPr>
          <p:cNvSpPr>
            <a:spLocks noGrp="1"/>
          </p:cNvSpPr>
          <p:nvPr>
            <p:custDataLst>
              <p:tags r:id="rId64"/>
            </p:custDataLst>
          </p:nvPr>
        </p:nvSpPr>
        <p:spPr bwMode="gray">
          <a:xfrm>
            <a:off x="6194425" y="2998788"/>
            <a:ext cx="190500" cy="1365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15875" tIns="0" rIns="15875" bIns="0" rtlCol="0" anchor="ctr">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lvl="0" algn="ctr">
              <a:spcBef>
                <a:spcPct val="0"/>
              </a:spcBef>
              <a:spcAft>
                <a:spcPct val="0"/>
              </a:spcAft>
            </a:pPr>
            <a:fld id="{A75C9378-0898-4889-9EA6-4A98351AA522}" type="datetime'''''''''''''''''''''6''.''''''''''''''''5'''''''''''''''''''''">
              <a:rPr lang="en-GB" altLang="en-US" sz="900" smtClean="0">
                <a:solidFill>
                  <a:schemeClr val="bg1"/>
                </a:solidFill>
                <a:latin typeface="Montserrat" panose="00000500000000000000" pitchFamily="2" charset="0"/>
                <a:cs typeface="+mn-cs"/>
              </a:rPr>
              <a:pPr/>
              <a:t>6.5</a:t>
            </a:fld>
            <a:endParaRPr lang="en-GB" sz="900" dirty="0">
              <a:solidFill>
                <a:schemeClr val="bg1"/>
              </a:solidFill>
              <a:latin typeface="Montserrat" panose="00000500000000000000" pitchFamily="2" charset="0"/>
              <a:cs typeface="+mn-cs"/>
              <a:sym typeface="Montserrat" pitchFamily="2" charset="77"/>
            </a:endParaRPr>
          </a:p>
        </p:txBody>
      </p:sp>
      <p:sp>
        <p:nvSpPr>
          <p:cNvPr id="1048" name="Text Placeholder 4">
            <a:extLst>
              <a:ext uri="{FF2B5EF4-FFF2-40B4-BE49-F238E27FC236}">
                <a16:creationId xmlns:a16="http://schemas.microsoft.com/office/drawing/2014/main" id="{0CF80FD6-0B12-B2F6-B7D7-00CC9836E234}"/>
              </a:ext>
            </a:extLst>
          </p:cNvPr>
          <p:cNvSpPr>
            <a:spLocks noGrp="1"/>
          </p:cNvSpPr>
          <p:nvPr>
            <p:custDataLst>
              <p:tags r:id="rId65"/>
            </p:custDataLst>
          </p:nvPr>
        </p:nvSpPr>
        <p:spPr bwMode="gray">
          <a:xfrm>
            <a:off x="741363" y="4916488"/>
            <a:ext cx="173038" cy="1365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15875" tIns="0" rIns="15875" bIns="0" rtlCol="0" anchor="ctr">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lvl="0" algn="ctr">
              <a:spcBef>
                <a:spcPct val="0"/>
              </a:spcBef>
              <a:spcAft>
                <a:spcPct val="0"/>
              </a:spcAft>
            </a:pPr>
            <a:fld id="{B564A210-F93F-4110-9447-4B3AF2E6207A}" type="datetime'''''''4''''''''''''''.''''''1'''''''">
              <a:rPr lang="en-GB" altLang="en-US" sz="900" smtClean="0">
                <a:solidFill>
                  <a:schemeClr val="bg1"/>
                </a:solidFill>
                <a:latin typeface="Montserrat" panose="00000500000000000000" pitchFamily="2" charset="0"/>
                <a:cs typeface="+mn-cs"/>
              </a:rPr>
              <a:pPr/>
              <a:t>4.1</a:t>
            </a:fld>
            <a:endParaRPr lang="en-GB" sz="900" dirty="0">
              <a:solidFill>
                <a:schemeClr val="bg1"/>
              </a:solidFill>
              <a:latin typeface="Montserrat" panose="00000500000000000000" pitchFamily="2" charset="0"/>
              <a:cs typeface="+mn-cs"/>
              <a:sym typeface="Montserrat" pitchFamily="2" charset="77"/>
            </a:endParaRPr>
          </a:p>
        </p:txBody>
      </p:sp>
      <p:sp>
        <p:nvSpPr>
          <p:cNvPr id="1070" name="Text Placeholder 4">
            <a:extLst>
              <a:ext uri="{FF2B5EF4-FFF2-40B4-BE49-F238E27FC236}">
                <a16:creationId xmlns:a16="http://schemas.microsoft.com/office/drawing/2014/main" id="{BE1B0DA6-7016-E701-DED4-C2A55F02882A}"/>
              </a:ext>
            </a:extLst>
          </p:cNvPr>
          <p:cNvSpPr>
            <a:spLocks noGrp="1"/>
          </p:cNvSpPr>
          <p:nvPr>
            <p:custDataLst>
              <p:tags r:id="rId66"/>
            </p:custDataLst>
          </p:nvPr>
        </p:nvSpPr>
        <p:spPr bwMode="gray">
          <a:xfrm>
            <a:off x="6183313" y="4449763"/>
            <a:ext cx="214313" cy="136525"/>
          </a:xfrm>
          <a:prstGeom prst="rect">
            <a:avLst/>
          </a:prstGeom>
          <a:noFill/>
          <a:ln>
            <a:noFill/>
          </a:ln>
          <a:effectLst/>
          <a:extLst>
            <a:ext uri="{909E8E84-426E-40DD-AFC4-6F175D3DCCD1}">
              <a14:hiddenFill xmlns:a14="http://schemas.microsoft.com/office/drawing/2010/main">
                <a:solidFill>
                  <a:schemeClr val="accent3"/>
                </a:solidFill>
              </a14:hiddenFill>
            </a:ext>
          </a:extLst>
        </p:spPr>
        <p:txBody>
          <a:bodyPr vert="horz" wrap="none" lIns="15875" tIns="0" rIns="15875" bIns="0" rtlCol="0" anchor="ctr">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lvl="0" algn="ctr">
              <a:spcBef>
                <a:spcPct val="0"/>
              </a:spcBef>
              <a:spcAft>
                <a:spcPct val="0"/>
              </a:spcAft>
            </a:pPr>
            <a:fld id="{52819A29-845D-4896-A2A6-6D40D708163B}" type="datetime'''1''''''''''''1''.''''''''4'''''''''''''''''''">
              <a:rPr lang="en-GB" altLang="en-US" sz="900" smtClean="0">
                <a:solidFill>
                  <a:schemeClr val="bg1"/>
                </a:solidFill>
                <a:latin typeface="Montserrat" panose="00000500000000000000" pitchFamily="2" charset="0"/>
                <a:cs typeface="+mn-cs"/>
              </a:rPr>
              <a:pPr/>
              <a:t>11.4</a:t>
            </a:fld>
            <a:endParaRPr lang="en-GB" sz="900" dirty="0">
              <a:solidFill>
                <a:schemeClr val="bg1"/>
              </a:solidFill>
              <a:latin typeface="Montserrat" panose="00000500000000000000" pitchFamily="2" charset="0"/>
              <a:cs typeface="+mn-cs"/>
              <a:sym typeface="Montserrat" pitchFamily="2" charset="77"/>
            </a:endParaRPr>
          </a:p>
        </p:txBody>
      </p:sp>
      <p:sp>
        <p:nvSpPr>
          <p:cNvPr id="1071" name="Text Placeholder 4">
            <a:extLst>
              <a:ext uri="{FF2B5EF4-FFF2-40B4-BE49-F238E27FC236}">
                <a16:creationId xmlns:a16="http://schemas.microsoft.com/office/drawing/2014/main" id="{F4C52A4E-5DAA-674C-7F32-9495F3B79E42}"/>
              </a:ext>
            </a:extLst>
          </p:cNvPr>
          <p:cNvSpPr>
            <a:spLocks noGrp="1"/>
          </p:cNvSpPr>
          <p:nvPr>
            <p:custDataLst>
              <p:tags r:id="rId67"/>
            </p:custDataLst>
          </p:nvPr>
        </p:nvSpPr>
        <p:spPr bwMode="gray">
          <a:xfrm>
            <a:off x="6191250" y="5284788"/>
            <a:ext cx="196850" cy="136525"/>
          </a:xfrm>
          <a:prstGeom prst="rect">
            <a:avLst/>
          </a:prstGeom>
          <a:noFill/>
          <a:ln>
            <a:noFill/>
          </a:ln>
          <a:effectLst/>
          <a:extLst>
            <a:ext uri="{909E8E84-426E-40DD-AFC4-6F175D3DCCD1}">
              <a14:hiddenFill xmlns:a14="http://schemas.microsoft.com/office/drawing/2010/main">
                <a:solidFill>
                  <a:schemeClr val="accent2"/>
                </a:solidFill>
              </a14:hiddenFill>
            </a:ext>
          </a:extLst>
        </p:spPr>
        <p:txBody>
          <a:bodyPr vert="horz" wrap="none" lIns="15875" tIns="0" rIns="15875" bIns="0" rtlCol="0" anchor="ctr">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lvl="0" algn="ctr">
              <a:spcBef>
                <a:spcPct val="0"/>
              </a:spcBef>
              <a:spcAft>
                <a:spcPct val="0"/>
              </a:spcAft>
            </a:pPr>
            <a:fld id="{8694496B-A7E3-4195-A1F4-84445C49A32A}" type="datetime'''''''''''''''4''''.''5'''''''''''''''''''''''''''''">
              <a:rPr lang="en-GB" altLang="en-US" sz="900" smtClean="0">
                <a:latin typeface="Montserrat" panose="00000500000000000000" pitchFamily="2" charset="0"/>
                <a:cs typeface="+mn-cs"/>
              </a:rPr>
              <a:pPr/>
              <a:t>4.5</a:t>
            </a:fld>
            <a:endParaRPr lang="en-GB" sz="900" dirty="0">
              <a:latin typeface="Montserrat" panose="00000500000000000000" pitchFamily="2" charset="0"/>
              <a:cs typeface="+mn-cs"/>
              <a:sym typeface="Montserrat" pitchFamily="2" charset="77"/>
            </a:endParaRPr>
          </a:p>
        </p:txBody>
      </p:sp>
      <p:sp>
        <p:nvSpPr>
          <p:cNvPr id="1072" name="Text Placeholder 4">
            <a:extLst>
              <a:ext uri="{FF2B5EF4-FFF2-40B4-BE49-F238E27FC236}">
                <a16:creationId xmlns:a16="http://schemas.microsoft.com/office/drawing/2014/main" id="{65295B7E-E580-6711-4BD6-DEB788255C4D}"/>
              </a:ext>
            </a:extLst>
          </p:cNvPr>
          <p:cNvSpPr>
            <a:spLocks noGrp="1"/>
          </p:cNvSpPr>
          <p:nvPr>
            <p:custDataLst>
              <p:tags r:id="rId68"/>
            </p:custDataLst>
          </p:nvPr>
        </p:nvSpPr>
        <p:spPr bwMode="gray">
          <a:xfrm>
            <a:off x="6197600" y="5635625"/>
            <a:ext cx="185738" cy="136525"/>
          </a:xfrm>
          <a:prstGeom prst="rect">
            <a:avLst/>
          </a:prstGeom>
          <a:noFill/>
          <a:ln>
            <a:noFill/>
          </a:ln>
          <a:effectLst/>
          <a:extLst>
            <a:ext uri="{909E8E84-426E-40DD-AFC4-6F175D3DCCD1}">
              <a14:hiddenFill xmlns:a14="http://schemas.microsoft.com/office/drawing/2010/main">
                <a:solidFill>
                  <a:schemeClr val="accent6"/>
                </a:solidFill>
              </a14:hiddenFill>
            </a:ext>
          </a:extLst>
        </p:spPr>
        <p:txBody>
          <a:bodyPr vert="horz" wrap="none" lIns="15875" tIns="0" rIns="15875" bIns="0" rtlCol="0" anchor="ctr">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lvl="0" algn="ctr">
              <a:spcBef>
                <a:spcPct val="0"/>
              </a:spcBef>
              <a:spcAft>
                <a:spcPct val="0"/>
              </a:spcAft>
            </a:pPr>
            <a:fld id="{0EFFF046-59FA-4555-BB85-B5BC509BC3D4}" type="datetime'''''''''''''''''''''''''''''2''''''.2'''''''''''''''">
              <a:rPr lang="en-GB" altLang="en-US" sz="900" smtClean="0">
                <a:solidFill>
                  <a:schemeClr val="bg1"/>
                </a:solidFill>
                <a:latin typeface="Montserrat" panose="00000500000000000000" pitchFamily="2" charset="0"/>
                <a:cs typeface="+mn-cs"/>
              </a:rPr>
              <a:pPr/>
              <a:t>2.2</a:t>
            </a:fld>
            <a:endParaRPr lang="en-GB" sz="900" dirty="0">
              <a:solidFill>
                <a:schemeClr val="bg1"/>
              </a:solidFill>
              <a:latin typeface="Montserrat" panose="00000500000000000000" pitchFamily="2" charset="0"/>
              <a:cs typeface="+mn-cs"/>
              <a:sym typeface="Montserrat" pitchFamily="2" charset="77"/>
            </a:endParaRPr>
          </a:p>
        </p:txBody>
      </p:sp>
      <p:sp>
        <p:nvSpPr>
          <p:cNvPr id="1073" name="Text Placeholder 4">
            <a:extLst>
              <a:ext uri="{FF2B5EF4-FFF2-40B4-BE49-F238E27FC236}">
                <a16:creationId xmlns:a16="http://schemas.microsoft.com/office/drawing/2014/main" id="{86D1EC79-094A-927F-B965-18A762F61560}"/>
              </a:ext>
            </a:extLst>
          </p:cNvPr>
          <p:cNvSpPr>
            <a:spLocks noGrp="1"/>
          </p:cNvSpPr>
          <p:nvPr>
            <p:custDataLst>
              <p:tags r:id="rId69"/>
            </p:custDataLst>
          </p:nvPr>
        </p:nvSpPr>
        <p:spPr bwMode="auto">
          <a:xfrm>
            <a:off x="6143625" y="5883275"/>
            <a:ext cx="292100" cy="1365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t">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lvl="0" algn="ctr">
              <a:spcBef>
                <a:spcPct val="0"/>
              </a:spcBef>
              <a:spcAft>
                <a:spcPct val="0"/>
              </a:spcAft>
            </a:pPr>
            <a:fld id="{CA1C5BDA-2763-42C9-B071-6072BAC30F25}" type="datetime'''''''''''20''''2''''''''''''8'''''''''''''''''''''''''">
              <a:rPr lang="en-GB" altLang="en-US" sz="900" smtClean="0">
                <a:latin typeface="Montserrat" panose="00000500000000000000" pitchFamily="2" charset="0"/>
                <a:cs typeface="+mn-cs"/>
              </a:rPr>
              <a:pPr/>
              <a:t>2028</a:t>
            </a:fld>
            <a:endParaRPr lang="en-GB" sz="900" dirty="0">
              <a:latin typeface="Montserrat" panose="00000500000000000000" pitchFamily="2" charset="0"/>
              <a:cs typeface="+mn-cs"/>
              <a:sym typeface="Montserrat" pitchFamily="2" charset="77"/>
            </a:endParaRPr>
          </a:p>
        </p:txBody>
      </p:sp>
      <p:sp>
        <p:nvSpPr>
          <p:cNvPr id="1077" name="Text Placeholder 4">
            <a:extLst>
              <a:ext uri="{FF2B5EF4-FFF2-40B4-BE49-F238E27FC236}">
                <a16:creationId xmlns:a16="http://schemas.microsoft.com/office/drawing/2014/main" id="{AA2EB698-80CC-FDEA-EB6B-10F376CBD7DA}"/>
              </a:ext>
            </a:extLst>
          </p:cNvPr>
          <p:cNvSpPr>
            <a:spLocks noGrp="1"/>
          </p:cNvSpPr>
          <p:nvPr>
            <p:custDataLst>
              <p:tags r:id="rId70"/>
            </p:custDataLst>
          </p:nvPr>
        </p:nvSpPr>
        <p:spPr bwMode="gray">
          <a:xfrm>
            <a:off x="735013" y="5251450"/>
            <a:ext cx="185738" cy="1365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15875" tIns="0" rIns="15875" bIns="0" rtlCol="0" anchor="ctr">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lvl="0" algn="ctr">
              <a:spcBef>
                <a:spcPct val="0"/>
              </a:spcBef>
              <a:spcAft>
                <a:spcPct val="0"/>
              </a:spcAft>
            </a:pPr>
            <a:fld id="{48C3D1C7-9909-49C2-98EA-1D0CEB81197A}" type="datetime'''''''''''2.''''''''''''''''''''''''''''''''3'''">
              <a:rPr lang="en-GB" altLang="en-US" sz="900" smtClean="0">
                <a:latin typeface="Montserrat" panose="00000500000000000000" pitchFamily="2" charset="0"/>
                <a:cs typeface="+mn-cs"/>
              </a:rPr>
              <a:pPr/>
              <a:t>2.3</a:t>
            </a:fld>
            <a:endParaRPr lang="en-GB" sz="900" dirty="0">
              <a:latin typeface="Montserrat" panose="00000500000000000000" pitchFamily="2" charset="0"/>
              <a:cs typeface="+mn-cs"/>
              <a:sym typeface="Montserrat" pitchFamily="2" charset="77"/>
            </a:endParaRPr>
          </a:p>
        </p:txBody>
      </p:sp>
      <p:sp>
        <p:nvSpPr>
          <p:cNvPr id="1075" name="Text Placeholder 4">
            <a:extLst>
              <a:ext uri="{FF2B5EF4-FFF2-40B4-BE49-F238E27FC236}">
                <a16:creationId xmlns:a16="http://schemas.microsoft.com/office/drawing/2014/main" id="{87896A2A-CA99-21F7-C80B-3980630BF03A}"/>
              </a:ext>
            </a:extLst>
          </p:cNvPr>
          <p:cNvSpPr>
            <a:spLocks noGrp="1"/>
          </p:cNvSpPr>
          <p:nvPr>
            <p:custDataLst>
              <p:tags r:id="rId71"/>
            </p:custDataLst>
          </p:nvPr>
        </p:nvSpPr>
        <p:spPr bwMode="gray">
          <a:xfrm>
            <a:off x="746126" y="5462588"/>
            <a:ext cx="163513" cy="1365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15875" tIns="0" rIns="15875" bIns="0" rtlCol="0" anchor="ctr">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lvl="0" algn="ctr">
              <a:spcBef>
                <a:spcPct val="0"/>
              </a:spcBef>
              <a:spcAft>
                <a:spcPct val="0"/>
              </a:spcAft>
            </a:pPr>
            <a:fld id="{4DE93C13-8A78-4EC2-A651-60BF547B5ED3}" type="datetime'''''1.''''''7'''''''''''''''''">
              <a:rPr lang="en-GB" altLang="en-US" sz="900" smtClean="0">
                <a:solidFill>
                  <a:schemeClr val="bg1"/>
                </a:solidFill>
                <a:latin typeface="Montserrat" panose="00000500000000000000" pitchFamily="2" charset="0"/>
                <a:cs typeface="+mn-cs"/>
              </a:rPr>
              <a:pPr/>
              <a:t>1.7</a:t>
            </a:fld>
            <a:endParaRPr lang="en-GB" sz="900" dirty="0">
              <a:solidFill>
                <a:schemeClr val="bg1"/>
              </a:solidFill>
              <a:latin typeface="Montserrat" panose="00000500000000000000" pitchFamily="2" charset="0"/>
              <a:cs typeface="+mn-cs"/>
              <a:sym typeface="Montserrat" pitchFamily="2" charset="77"/>
            </a:endParaRPr>
          </a:p>
        </p:txBody>
      </p:sp>
      <p:sp>
        <p:nvSpPr>
          <p:cNvPr id="1078" name="Text Placeholder 4">
            <a:extLst>
              <a:ext uri="{FF2B5EF4-FFF2-40B4-BE49-F238E27FC236}">
                <a16:creationId xmlns:a16="http://schemas.microsoft.com/office/drawing/2014/main" id="{792DC5B4-94D4-9F1B-5700-83E0DD17128E}"/>
              </a:ext>
            </a:extLst>
          </p:cNvPr>
          <p:cNvSpPr>
            <a:spLocks noGrp="1"/>
          </p:cNvSpPr>
          <p:nvPr>
            <p:custDataLst>
              <p:tags r:id="rId72"/>
            </p:custDataLst>
          </p:nvPr>
        </p:nvSpPr>
        <p:spPr bwMode="gray">
          <a:xfrm>
            <a:off x="703262" y="4610100"/>
            <a:ext cx="249238" cy="1365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15875" tIns="0" rIns="15875" bIns="0" rtlCol="0" anchor="b">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lvl="0" algn="ctr">
              <a:spcBef>
                <a:spcPct val="0"/>
              </a:spcBef>
              <a:spcAft>
                <a:spcPct val="0"/>
              </a:spcAft>
            </a:pPr>
            <a:fld id="{99F8D6AE-5DD6-476F-9D36-A2C440D37E5B}" type="datetime'1''''''''0''''''.''''''''''''''''''0'''''">
              <a:rPr lang="en-GB" altLang="en-US" sz="900" smtClean="0">
                <a:latin typeface="Montserrat" panose="00000500000000000000" pitchFamily="2" charset="0"/>
                <a:cs typeface="+mn-cs"/>
              </a:rPr>
              <a:pPr/>
              <a:t>10.0</a:t>
            </a:fld>
            <a:endParaRPr lang="en-GB" sz="900" dirty="0">
              <a:latin typeface="Montserrat" panose="00000500000000000000" pitchFamily="2" charset="0"/>
              <a:cs typeface="+mn-cs"/>
              <a:sym typeface="Montserrat" pitchFamily="2" charset="77"/>
            </a:endParaRPr>
          </a:p>
        </p:txBody>
      </p:sp>
      <p:sp>
        <p:nvSpPr>
          <p:cNvPr id="1069" name="Text Placeholder 4">
            <a:extLst>
              <a:ext uri="{FF2B5EF4-FFF2-40B4-BE49-F238E27FC236}">
                <a16:creationId xmlns:a16="http://schemas.microsoft.com/office/drawing/2014/main" id="{21B42916-BC62-3F97-7FFC-5F5A5263B45E}"/>
              </a:ext>
            </a:extLst>
          </p:cNvPr>
          <p:cNvSpPr>
            <a:spLocks noGrp="1"/>
          </p:cNvSpPr>
          <p:nvPr>
            <p:custDataLst>
              <p:tags r:id="rId73"/>
            </p:custDataLst>
          </p:nvPr>
        </p:nvSpPr>
        <p:spPr bwMode="gray">
          <a:xfrm>
            <a:off x="6189663" y="3595688"/>
            <a:ext cx="201613" cy="136525"/>
          </a:xfrm>
          <a:prstGeom prst="rect">
            <a:avLst/>
          </a:prstGeom>
          <a:noFill/>
          <a:ln>
            <a:noFill/>
          </a:ln>
          <a:effectLst/>
          <a:extLst>
            <a:ext uri="{909E8E84-426E-40DD-AFC4-6F175D3DCCD1}">
              <a14:hiddenFill xmlns:a14="http://schemas.microsoft.com/office/drawing/2010/main">
                <a:solidFill>
                  <a:schemeClr val="accent4"/>
                </a:solidFill>
              </a14:hiddenFill>
            </a:ext>
          </a:extLst>
        </p:spPr>
        <p:txBody>
          <a:bodyPr vert="horz" wrap="none" lIns="15875" tIns="0" rIns="15875" bIns="0" rtlCol="0" anchor="ctr">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lvl="0" algn="ctr">
              <a:spcBef>
                <a:spcPct val="0"/>
              </a:spcBef>
              <a:spcAft>
                <a:spcPct val="0"/>
              </a:spcAft>
            </a:pPr>
            <a:fld id="{63196A31-4558-4838-9023-9DE454C86E31}" type="datetime'''''''''''''''''''''''''''''''''''''''''''4''.''''''''''''9'">
              <a:rPr lang="en-GB" altLang="en-US" sz="900" smtClean="0">
                <a:latin typeface="Montserrat" panose="00000500000000000000" pitchFamily="2" charset="0"/>
                <a:cs typeface="+mn-cs"/>
              </a:rPr>
              <a:pPr/>
              <a:t>4.9</a:t>
            </a:fld>
            <a:endParaRPr lang="en-GB" sz="900" dirty="0">
              <a:latin typeface="Montserrat" panose="00000500000000000000" pitchFamily="2" charset="0"/>
              <a:cs typeface="+mn-cs"/>
              <a:sym typeface="Montserrat" pitchFamily="2" charset="77"/>
            </a:endParaRPr>
          </a:p>
        </p:txBody>
      </p:sp>
      <p:sp>
        <p:nvSpPr>
          <p:cNvPr id="1080" name="Text Placeholder 4">
            <a:extLst>
              <a:ext uri="{FF2B5EF4-FFF2-40B4-BE49-F238E27FC236}">
                <a16:creationId xmlns:a16="http://schemas.microsoft.com/office/drawing/2014/main" id="{1C1BF306-BFAC-B8EA-A094-71FAF34126F0}"/>
              </a:ext>
            </a:extLst>
          </p:cNvPr>
          <p:cNvSpPr>
            <a:spLocks noGrp="1"/>
          </p:cNvSpPr>
          <p:nvPr>
            <p:custDataLst>
              <p:tags r:id="rId74"/>
            </p:custDataLst>
          </p:nvPr>
        </p:nvSpPr>
        <p:spPr bwMode="gray">
          <a:xfrm>
            <a:off x="1817688" y="4437063"/>
            <a:ext cx="204788" cy="1365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15875" tIns="0" rIns="15875" bIns="0" rtlCol="0" anchor="b">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lvl="0" algn="ctr">
              <a:spcBef>
                <a:spcPct val="0"/>
              </a:spcBef>
              <a:spcAft>
                <a:spcPct val="0"/>
              </a:spcAft>
            </a:pPr>
            <a:fld id="{1D345637-FBB3-4644-858B-033619E7AFC3}" type="datetime'11.''7'''''''''''''''''''''''''''''''''''''''''''''''''''''''">
              <a:rPr lang="en-GB" altLang="en-US" sz="900" smtClean="0">
                <a:latin typeface="Montserrat" panose="00000500000000000000" pitchFamily="2" charset="0"/>
                <a:cs typeface="+mn-cs"/>
              </a:rPr>
              <a:pPr/>
              <a:t>11.7</a:t>
            </a:fld>
            <a:endParaRPr lang="en-GB" sz="900" dirty="0">
              <a:latin typeface="Montserrat" panose="00000500000000000000" pitchFamily="2" charset="0"/>
              <a:cs typeface="+mn-cs"/>
              <a:sym typeface="Montserrat" pitchFamily="2" charset="77"/>
            </a:endParaRPr>
          </a:p>
        </p:txBody>
      </p:sp>
      <p:sp>
        <p:nvSpPr>
          <p:cNvPr id="1082" name="Text Placeholder 4">
            <a:extLst>
              <a:ext uri="{FF2B5EF4-FFF2-40B4-BE49-F238E27FC236}">
                <a16:creationId xmlns:a16="http://schemas.microsoft.com/office/drawing/2014/main" id="{2326C601-30D7-4599-A843-FE85D1F1F942}"/>
              </a:ext>
            </a:extLst>
          </p:cNvPr>
          <p:cNvSpPr>
            <a:spLocks noGrp="1"/>
          </p:cNvSpPr>
          <p:nvPr>
            <p:custDataLst>
              <p:tags r:id="rId75"/>
            </p:custDataLst>
          </p:nvPr>
        </p:nvSpPr>
        <p:spPr bwMode="gray">
          <a:xfrm>
            <a:off x="2352675" y="4344988"/>
            <a:ext cx="227013" cy="1365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15875" tIns="0" rIns="15875" bIns="0" rtlCol="0" anchor="b">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lvl="0" algn="ctr">
              <a:spcBef>
                <a:spcPct val="0"/>
              </a:spcBef>
              <a:spcAft>
                <a:spcPct val="0"/>
              </a:spcAft>
            </a:pPr>
            <a:fld id="{4F7C98E7-15CC-462F-BE03-4842CC53EE54}" type="datetime'1''''''2''''''''''''''''''''''''''''''''''''''.5'''''''''''">
              <a:rPr lang="en-GB" altLang="en-US" sz="900" smtClean="0">
                <a:latin typeface="Montserrat" panose="00000500000000000000" pitchFamily="2" charset="0"/>
                <a:cs typeface="+mn-cs"/>
              </a:rPr>
              <a:pPr/>
              <a:t>12.5</a:t>
            </a:fld>
            <a:endParaRPr lang="en-GB" sz="900" dirty="0">
              <a:latin typeface="Montserrat" panose="00000500000000000000" pitchFamily="2" charset="0"/>
              <a:cs typeface="+mn-cs"/>
              <a:sym typeface="Montserrat" pitchFamily="2" charset="77"/>
            </a:endParaRPr>
          </a:p>
        </p:txBody>
      </p:sp>
      <p:sp>
        <p:nvSpPr>
          <p:cNvPr id="1083" name="Text Placeholder 4">
            <a:extLst>
              <a:ext uri="{FF2B5EF4-FFF2-40B4-BE49-F238E27FC236}">
                <a16:creationId xmlns:a16="http://schemas.microsoft.com/office/drawing/2014/main" id="{AA1D76DC-F39D-5E6D-0DF4-A3F8B814DEDF}"/>
              </a:ext>
            </a:extLst>
          </p:cNvPr>
          <p:cNvSpPr>
            <a:spLocks noGrp="1"/>
          </p:cNvSpPr>
          <p:nvPr>
            <p:custDataLst>
              <p:tags r:id="rId76"/>
            </p:custDataLst>
          </p:nvPr>
        </p:nvSpPr>
        <p:spPr bwMode="gray">
          <a:xfrm>
            <a:off x="2892425" y="4251325"/>
            <a:ext cx="238125" cy="1365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15875" tIns="0" rIns="15875" bIns="0" rtlCol="0" anchor="b">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lvl="0" algn="ctr">
              <a:spcBef>
                <a:spcPct val="0"/>
              </a:spcBef>
              <a:spcAft>
                <a:spcPct val="0"/>
              </a:spcAft>
            </a:pPr>
            <a:fld id="{F890927B-9A6E-447E-9D1B-81C572FF67DE}" type="datetime'1''3''''.''''''''''''''''''''4'''">
              <a:rPr lang="en-GB" altLang="en-US" sz="900" smtClean="0">
                <a:latin typeface="Montserrat" panose="00000500000000000000" pitchFamily="2" charset="0"/>
                <a:cs typeface="+mn-cs"/>
              </a:rPr>
              <a:pPr/>
              <a:t>13.4</a:t>
            </a:fld>
            <a:endParaRPr lang="en-GB" sz="900" dirty="0">
              <a:latin typeface="Montserrat" panose="00000500000000000000" pitchFamily="2" charset="0"/>
              <a:cs typeface="+mn-cs"/>
              <a:sym typeface="Montserrat" pitchFamily="2" charset="77"/>
            </a:endParaRPr>
          </a:p>
        </p:txBody>
      </p:sp>
      <p:sp>
        <p:nvSpPr>
          <p:cNvPr id="1084" name="Text Placeholder 4">
            <a:extLst>
              <a:ext uri="{FF2B5EF4-FFF2-40B4-BE49-F238E27FC236}">
                <a16:creationId xmlns:a16="http://schemas.microsoft.com/office/drawing/2014/main" id="{A6AA55D2-DE49-6D68-2BED-EB24249D6917}"/>
              </a:ext>
            </a:extLst>
          </p:cNvPr>
          <p:cNvSpPr>
            <a:spLocks noGrp="1"/>
          </p:cNvSpPr>
          <p:nvPr>
            <p:custDataLst>
              <p:tags r:id="rId77"/>
            </p:custDataLst>
          </p:nvPr>
        </p:nvSpPr>
        <p:spPr bwMode="gray">
          <a:xfrm>
            <a:off x="3433762" y="4156075"/>
            <a:ext cx="249238" cy="1365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15875" tIns="0" rIns="15875" bIns="0" rtlCol="0" anchor="b">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lvl="0" algn="ctr">
              <a:spcBef>
                <a:spcPct val="0"/>
              </a:spcBef>
              <a:spcAft>
                <a:spcPct val="0"/>
              </a:spcAft>
            </a:pPr>
            <a:fld id="{F2AFC753-4BB8-4B5C-8B11-4482517DBBAA}" type="datetime'''''''''''''''''''''''''''1''4''''''''.''''''''4'''''''''">
              <a:rPr lang="en-GB" altLang="en-US" sz="900" smtClean="0">
                <a:latin typeface="Montserrat" panose="00000500000000000000" pitchFamily="2" charset="0"/>
                <a:cs typeface="+mn-cs"/>
              </a:rPr>
              <a:pPr/>
              <a:t>14.4</a:t>
            </a:fld>
            <a:endParaRPr lang="en-GB" sz="900" dirty="0">
              <a:latin typeface="Montserrat" panose="00000500000000000000" pitchFamily="2" charset="0"/>
              <a:cs typeface="+mn-cs"/>
              <a:sym typeface="Montserrat" pitchFamily="2" charset="77"/>
            </a:endParaRPr>
          </a:p>
        </p:txBody>
      </p:sp>
      <p:sp>
        <p:nvSpPr>
          <p:cNvPr id="1085" name="Text Placeholder 4">
            <a:extLst>
              <a:ext uri="{FF2B5EF4-FFF2-40B4-BE49-F238E27FC236}">
                <a16:creationId xmlns:a16="http://schemas.microsoft.com/office/drawing/2014/main" id="{F8D3F3FC-B596-9984-E721-EC4462B5EC5A}"/>
              </a:ext>
            </a:extLst>
          </p:cNvPr>
          <p:cNvSpPr>
            <a:spLocks noGrp="1"/>
          </p:cNvSpPr>
          <p:nvPr>
            <p:custDataLst>
              <p:tags r:id="rId78"/>
            </p:custDataLst>
          </p:nvPr>
        </p:nvSpPr>
        <p:spPr bwMode="gray">
          <a:xfrm>
            <a:off x="3986213" y="3875088"/>
            <a:ext cx="239713" cy="1365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15875" tIns="0" rIns="15875" bIns="0" rtlCol="0" anchor="b">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lvl="0" algn="ctr">
              <a:spcBef>
                <a:spcPct val="0"/>
              </a:spcBef>
              <a:spcAft>
                <a:spcPct val="0"/>
              </a:spcAft>
            </a:pPr>
            <a:fld id="{ED378EF7-F46C-4336-8041-486E944B0F65}" type="datetime'''''''''''''''''1''''''''''''''''7.''''''''0'''''''''''''">
              <a:rPr lang="en-GB" altLang="en-US" sz="900" smtClean="0">
                <a:latin typeface="Montserrat" panose="00000500000000000000" pitchFamily="2" charset="0"/>
                <a:cs typeface="+mn-cs"/>
              </a:rPr>
              <a:pPr/>
              <a:t>17.0</a:t>
            </a:fld>
            <a:endParaRPr lang="en-GB" sz="900" dirty="0">
              <a:latin typeface="Montserrat" panose="00000500000000000000" pitchFamily="2" charset="0"/>
              <a:cs typeface="+mn-cs"/>
              <a:sym typeface="Montserrat" pitchFamily="2" charset="77"/>
            </a:endParaRPr>
          </a:p>
        </p:txBody>
      </p:sp>
      <p:sp>
        <p:nvSpPr>
          <p:cNvPr id="1086" name="Text Placeholder 4">
            <a:extLst>
              <a:ext uri="{FF2B5EF4-FFF2-40B4-BE49-F238E27FC236}">
                <a16:creationId xmlns:a16="http://schemas.microsoft.com/office/drawing/2014/main" id="{F918E024-183D-0B4D-DDF8-71D6DE6F2156}"/>
              </a:ext>
            </a:extLst>
          </p:cNvPr>
          <p:cNvSpPr>
            <a:spLocks noGrp="1"/>
          </p:cNvSpPr>
          <p:nvPr>
            <p:custDataLst>
              <p:tags r:id="rId79"/>
            </p:custDataLst>
          </p:nvPr>
        </p:nvSpPr>
        <p:spPr bwMode="gray">
          <a:xfrm>
            <a:off x="4533900" y="3576638"/>
            <a:ext cx="236538" cy="1365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15875" tIns="0" rIns="15875" bIns="0" rtlCol="0" anchor="b">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lvl="0" algn="ctr">
              <a:spcBef>
                <a:spcPct val="0"/>
              </a:spcBef>
              <a:spcAft>
                <a:spcPct val="0"/>
              </a:spcAft>
            </a:pPr>
            <a:fld id="{CA0C3FC4-F11F-44DB-83EA-DC6B3420A380}" type="datetime'''''''''''''''''''''''''''''''''''''1''''''''''''9''''.9'''''">
              <a:rPr lang="en-GB" altLang="en-US" sz="900" smtClean="0">
                <a:latin typeface="Montserrat" panose="00000500000000000000" pitchFamily="2" charset="0"/>
                <a:cs typeface="+mn-cs"/>
              </a:rPr>
              <a:pPr/>
              <a:t>19.9</a:t>
            </a:fld>
            <a:endParaRPr lang="en-GB" sz="900" dirty="0">
              <a:latin typeface="Montserrat" panose="00000500000000000000" pitchFamily="2" charset="0"/>
              <a:cs typeface="+mn-cs"/>
              <a:sym typeface="Montserrat" pitchFamily="2" charset="77"/>
            </a:endParaRPr>
          </a:p>
        </p:txBody>
      </p:sp>
      <p:sp>
        <p:nvSpPr>
          <p:cNvPr id="1087" name="Text Placeholder 4">
            <a:extLst>
              <a:ext uri="{FF2B5EF4-FFF2-40B4-BE49-F238E27FC236}">
                <a16:creationId xmlns:a16="http://schemas.microsoft.com/office/drawing/2014/main" id="{2F7FD742-006E-4B30-5CD4-D74A706BFE73}"/>
              </a:ext>
            </a:extLst>
          </p:cNvPr>
          <p:cNvSpPr>
            <a:spLocks noGrp="1"/>
          </p:cNvSpPr>
          <p:nvPr>
            <p:custDataLst>
              <p:tags r:id="rId80"/>
            </p:custDataLst>
          </p:nvPr>
        </p:nvSpPr>
        <p:spPr bwMode="gray">
          <a:xfrm>
            <a:off x="5070474" y="3259138"/>
            <a:ext cx="255588" cy="1365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15875" tIns="0" rIns="15875" bIns="0" rtlCol="0" anchor="b">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lvl="0" algn="ctr">
              <a:spcBef>
                <a:spcPct val="0"/>
              </a:spcBef>
              <a:spcAft>
                <a:spcPct val="0"/>
              </a:spcAft>
            </a:pPr>
            <a:fld id="{79274FAA-9F16-4E9A-AE9D-D1E68CF7B3B5}" type="datetime'''''2''''''''''''''2''''''''.''''''''''''''''''9'''''''''">
              <a:rPr lang="en-GB" altLang="en-US" sz="900" smtClean="0">
                <a:latin typeface="Montserrat" panose="00000500000000000000" pitchFamily="2" charset="0"/>
                <a:cs typeface="+mn-cs"/>
              </a:rPr>
              <a:pPr/>
              <a:t>22.9</a:t>
            </a:fld>
            <a:endParaRPr lang="en-GB" sz="900" dirty="0">
              <a:latin typeface="Montserrat" panose="00000500000000000000" pitchFamily="2" charset="0"/>
              <a:cs typeface="+mn-cs"/>
              <a:sym typeface="Montserrat" pitchFamily="2" charset="77"/>
            </a:endParaRPr>
          </a:p>
        </p:txBody>
      </p:sp>
      <p:sp>
        <p:nvSpPr>
          <p:cNvPr id="1088" name="Text Placeholder 4">
            <a:extLst>
              <a:ext uri="{FF2B5EF4-FFF2-40B4-BE49-F238E27FC236}">
                <a16:creationId xmlns:a16="http://schemas.microsoft.com/office/drawing/2014/main" id="{26BB0AFD-B2BD-4850-FA7D-5E41EA244E3F}"/>
              </a:ext>
            </a:extLst>
          </p:cNvPr>
          <p:cNvSpPr>
            <a:spLocks noGrp="1"/>
          </p:cNvSpPr>
          <p:nvPr>
            <p:custDataLst>
              <p:tags r:id="rId81"/>
            </p:custDataLst>
          </p:nvPr>
        </p:nvSpPr>
        <p:spPr bwMode="gray">
          <a:xfrm>
            <a:off x="5627688" y="2922588"/>
            <a:ext cx="231775" cy="1365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15875" tIns="0" rIns="15875" bIns="0" rtlCol="0" anchor="b">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lvl="0" algn="ctr">
              <a:spcBef>
                <a:spcPct val="0"/>
              </a:spcBef>
              <a:spcAft>
                <a:spcPct val="0"/>
              </a:spcAft>
            </a:pPr>
            <a:fld id="{6D99A100-D9FA-4FE9-A3FE-FC4EF7DE4F1E}" type="datetime'''''''''''''''''''2''''''''6''''.''''''''1'''''''''''''''''">
              <a:rPr lang="en-GB" altLang="en-US" sz="900" smtClean="0">
                <a:latin typeface="Montserrat" panose="00000500000000000000" pitchFamily="2" charset="0"/>
                <a:cs typeface="+mn-cs"/>
              </a:rPr>
              <a:pPr/>
              <a:t>26.1</a:t>
            </a:fld>
            <a:endParaRPr lang="en-GB" sz="900" dirty="0">
              <a:latin typeface="Montserrat" panose="00000500000000000000" pitchFamily="2" charset="0"/>
              <a:cs typeface="+mn-cs"/>
              <a:sym typeface="Montserrat" pitchFamily="2" charset="77"/>
            </a:endParaRPr>
          </a:p>
        </p:txBody>
      </p:sp>
      <p:sp>
        <p:nvSpPr>
          <p:cNvPr id="1076" name="Text Placeholder 4">
            <a:extLst>
              <a:ext uri="{FF2B5EF4-FFF2-40B4-BE49-F238E27FC236}">
                <a16:creationId xmlns:a16="http://schemas.microsoft.com/office/drawing/2014/main" id="{36A022D4-0327-C541-304A-1DB266B31D26}"/>
              </a:ext>
            </a:extLst>
          </p:cNvPr>
          <p:cNvSpPr>
            <a:spLocks noGrp="1"/>
          </p:cNvSpPr>
          <p:nvPr>
            <p:custDataLst>
              <p:tags r:id="rId82"/>
            </p:custDataLst>
          </p:nvPr>
        </p:nvSpPr>
        <p:spPr bwMode="gray">
          <a:xfrm>
            <a:off x="6162674" y="2565400"/>
            <a:ext cx="255588" cy="1365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15875" tIns="0" rIns="15875" bIns="0" rtlCol="0" anchor="b">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lvl="0" algn="ctr">
              <a:spcBef>
                <a:spcPct val="0"/>
              </a:spcBef>
              <a:spcAft>
                <a:spcPct val="0"/>
              </a:spcAft>
            </a:pPr>
            <a:fld id="{59F53175-E78C-40FA-853A-38E8A20DC6C6}" type="datetime'''''2''9''''''''''''''''''''''.''''5'''''''''''''''''''">
              <a:rPr lang="en-GB" altLang="en-US" sz="900" smtClean="0">
                <a:latin typeface="Montserrat" panose="00000500000000000000" pitchFamily="2" charset="0"/>
                <a:cs typeface="+mn-cs"/>
              </a:rPr>
              <a:pPr/>
              <a:t>29.5</a:t>
            </a:fld>
            <a:endParaRPr lang="en-GB" sz="900" dirty="0">
              <a:latin typeface="Montserrat" panose="00000500000000000000" pitchFamily="2" charset="0"/>
              <a:cs typeface="+mn-cs"/>
              <a:sym typeface="Montserrat" pitchFamily="2" charset="77"/>
            </a:endParaRPr>
          </a:p>
        </p:txBody>
      </p:sp>
      <p:sp>
        <p:nvSpPr>
          <p:cNvPr id="1079" name="Text Placeholder 4">
            <a:extLst>
              <a:ext uri="{FF2B5EF4-FFF2-40B4-BE49-F238E27FC236}">
                <a16:creationId xmlns:a16="http://schemas.microsoft.com/office/drawing/2014/main" id="{274A3B81-39DA-4857-AC26-3AAF310B5FED}"/>
              </a:ext>
            </a:extLst>
          </p:cNvPr>
          <p:cNvSpPr>
            <a:spLocks noGrp="1"/>
          </p:cNvSpPr>
          <p:nvPr>
            <p:custDataLst>
              <p:tags r:id="rId83"/>
            </p:custDataLst>
          </p:nvPr>
        </p:nvSpPr>
        <p:spPr bwMode="gray">
          <a:xfrm>
            <a:off x="1250951" y="4524375"/>
            <a:ext cx="246063" cy="1365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15875" tIns="0" rIns="15875" bIns="0" rtlCol="0" anchor="b">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lvl="0" algn="ctr">
              <a:spcBef>
                <a:spcPct val="0"/>
              </a:spcBef>
              <a:spcAft>
                <a:spcPct val="0"/>
              </a:spcAft>
            </a:pPr>
            <a:fld id="{CCEE8B4D-609D-4903-A85E-02CB5658FF16}" type="datetime'''''''''''''''''''''1''0''.8'''''''''''">
              <a:rPr lang="en-GB" altLang="en-US" sz="900" smtClean="0">
                <a:latin typeface="Montserrat" panose="00000500000000000000" pitchFamily="2" charset="0"/>
                <a:cs typeface="+mn-cs"/>
              </a:rPr>
              <a:pPr/>
              <a:t>10.8</a:t>
            </a:fld>
            <a:endParaRPr lang="en-GB" sz="900" dirty="0">
              <a:latin typeface="Montserrat" panose="00000500000000000000" pitchFamily="2" charset="0"/>
              <a:cs typeface="+mn-cs"/>
              <a:sym typeface="Montserrat" pitchFamily="2" charset="77"/>
            </a:endParaRPr>
          </a:p>
        </p:txBody>
      </p:sp>
      <p:sp>
        <p:nvSpPr>
          <p:cNvPr id="1089" name="Text Placeholder 4">
            <a:extLst>
              <a:ext uri="{FF2B5EF4-FFF2-40B4-BE49-F238E27FC236}">
                <a16:creationId xmlns:a16="http://schemas.microsoft.com/office/drawing/2014/main" id="{E7811B88-625A-5441-31A6-85B3EB02F452}"/>
              </a:ext>
            </a:extLst>
          </p:cNvPr>
          <p:cNvSpPr>
            <a:spLocks noGrp="1"/>
          </p:cNvSpPr>
          <p:nvPr>
            <p:custDataLst>
              <p:tags r:id="rId84"/>
            </p:custDataLst>
          </p:nvPr>
        </p:nvSpPr>
        <p:spPr bwMode="auto">
          <a:xfrm>
            <a:off x="1952625" y="3986213"/>
            <a:ext cx="479425" cy="193675"/>
          </a:xfrm>
          <a:prstGeom prst="ellipse">
            <a:avLst/>
          </a:prstGeom>
          <a:solidFill>
            <a:schemeClr val="bg1"/>
          </a:solidFill>
          <a:ln w="9525" cmpd="sng" algn="ctr">
            <a:solidFill>
              <a:schemeClr val="tx1"/>
            </a:solidFill>
          </a:ln>
          <a:effectLst/>
        </p:spPr>
        <p:txBody>
          <a:bodyPr vert="horz" wrap="none" lIns="0" tIns="0" rIns="0" bIns="0" rtlCol="0" anchor="ctr">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lvl="0" algn="ctr">
              <a:spcBef>
                <a:spcPct val="0"/>
              </a:spcBef>
              <a:spcAft>
                <a:spcPct val="0"/>
              </a:spcAft>
            </a:pPr>
            <a:fld id="{6B58FCCE-1B51-42E8-83E9-61728C633321}" type="datetime'''''''''''''''''''''+7''''''.''''''''''''''''''''''5''%'">
              <a:rPr lang="en-GB" altLang="en-US" sz="900" b="1" smtClean="0">
                <a:effectLst/>
                <a:latin typeface="Montserrat" panose="00000500000000000000" pitchFamily="2" charset="0"/>
                <a:cs typeface="+mn-cs"/>
              </a:rPr>
              <a:pPr/>
              <a:t>+7.5%</a:t>
            </a:fld>
            <a:endParaRPr lang="en-GB" sz="900" b="1" dirty="0">
              <a:latin typeface="Montserrat" panose="00000500000000000000" pitchFamily="2" charset="0"/>
              <a:cs typeface="+mn-cs"/>
              <a:sym typeface="Montserrat" pitchFamily="2" charset="77"/>
            </a:endParaRPr>
          </a:p>
        </p:txBody>
      </p:sp>
      <p:sp>
        <p:nvSpPr>
          <p:cNvPr id="1090" name="Text Placeholder 4">
            <a:extLst>
              <a:ext uri="{FF2B5EF4-FFF2-40B4-BE49-F238E27FC236}">
                <a16:creationId xmlns:a16="http://schemas.microsoft.com/office/drawing/2014/main" id="{CAE1B29D-F895-77ED-E990-B46817725379}"/>
              </a:ext>
            </a:extLst>
          </p:cNvPr>
          <p:cNvSpPr>
            <a:spLocks noGrp="1"/>
          </p:cNvSpPr>
          <p:nvPr>
            <p:custDataLst>
              <p:tags r:id="rId85"/>
            </p:custDataLst>
          </p:nvPr>
        </p:nvSpPr>
        <p:spPr bwMode="auto">
          <a:xfrm>
            <a:off x="4654550" y="2963863"/>
            <a:ext cx="536575" cy="193675"/>
          </a:xfrm>
          <a:prstGeom prst="ellipse">
            <a:avLst/>
          </a:prstGeom>
          <a:solidFill>
            <a:schemeClr val="bg1"/>
          </a:solidFill>
          <a:ln w="9525" cmpd="sng" algn="ctr">
            <a:solidFill>
              <a:schemeClr val="tx1"/>
            </a:solidFill>
          </a:ln>
          <a:effectLst/>
        </p:spPr>
        <p:txBody>
          <a:bodyPr vert="horz" wrap="none" lIns="0" tIns="0" rIns="0" bIns="0" rtlCol="0" anchor="ctr">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lvl="0" algn="ctr">
              <a:spcBef>
                <a:spcPct val="0"/>
              </a:spcBef>
              <a:spcAft>
                <a:spcPct val="0"/>
              </a:spcAft>
            </a:pPr>
            <a:fld id="{F8637153-4934-45E9-A751-74649FBA714B}" type="datetime'''''''''''+1''''''''''''''''''''5''''''''''''.''''5''''%'">
              <a:rPr lang="en-GB" altLang="en-US" sz="900" b="1" smtClean="0">
                <a:effectLst/>
                <a:latin typeface="Montserrat" panose="00000500000000000000" pitchFamily="2" charset="0"/>
                <a:cs typeface="+mn-cs"/>
              </a:rPr>
              <a:pPr/>
              <a:t>+15.5%</a:t>
            </a:fld>
            <a:endParaRPr lang="en-GB" sz="900" b="1" dirty="0">
              <a:latin typeface="Montserrat" panose="00000500000000000000" pitchFamily="2" charset="0"/>
              <a:cs typeface="+mn-cs"/>
              <a:sym typeface="Montserrat" pitchFamily="2" charset="77"/>
            </a:endParaRPr>
          </a:p>
        </p:txBody>
      </p:sp>
      <p:sp>
        <p:nvSpPr>
          <p:cNvPr id="1092" name="Rectangle 1091">
            <a:extLst>
              <a:ext uri="{FF2B5EF4-FFF2-40B4-BE49-F238E27FC236}">
                <a16:creationId xmlns:a16="http://schemas.microsoft.com/office/drawing/2014/main" id="{47F79343-37CF-332A-A6C2-0E2D9D598610}"/>
              </a:ext>
            </a:extLst>
          </p:cNvPr>
          <p:cNvSpPr/>
          <p:nvPr>
            <p:custDataLst>
              <p:tags r:id="rId86"/>
            </p:custDataLst>
          </p:nvPr>
        </p:nvSpPr>
        <p:spPr bwMode="auto">
          <a:xfrm>
            <a:off x="600075" y="2057400"/>
            <a:ext cx="160338" cy="120650"/>
          </a:xfrm>
          <a:prstGeom prst="rect">
            <a:avLst/>
          </a:prstGeom>
          <a:solidFill>
            <a:schemeClr val="accent1"/>
          </a:solidFill>
          <a:ln w="9525" cap="sq" cmpd="sng" algn="ctr">
            <a:solidFill>
              <a:schemeClr val="bg1"/>
            </a:solid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GB" sz="1600" dirty="0" err="1">
              <a:solidFill>
                <a:schemeClr val="bg1"/>
              </a:solidFill>
            </a:endParaRPr>
          </a:p>
        </p:txBody>
      </p:sp>
      <p:sp>
        <p:nvSpPr>
          <p:cNvPr id="1095" name="Rectangle 1094">
            <a:extLst>
              <a:ext uri="{FF2B5EF4-FFF2-40B4-BE49-F238E27FC236}">
                <a16:creationId xmlns:a16="http://schemas.microsoft.com/office/drawing/2014/main" id="{B3714357-8305-B112-1D04-C55FE356FAE5}"/>
              </a:ext>
            </a:extLst>
          </p:cNvPr>
          <p:cNvSpPr/>
          <p:nvPr>
            <p:custDataLst>
              <p:tags r:id="rId87"/>
            </p:custDataLst>
          </p:nvPr>
        </p:nvSpPr>
        <p:spPr bwMode="auto">
          <a:xfrm>
            <a:off x="1277938" y="2057400"/>
            <a:ext cx="160338" cy="120650"/>
          </a:xfrm>
          <a:prstGeom prst="rect">
            <a:avLst/>
          </a:prstGeom>
          <a:solidFill>
            <a:schemeClr val="accent4"/>
          </a:solidFill>
          <a:ln w="9525" cap="sq" cmpd="sng" algn="ctr">
            <a:solidFill>
              <a:schemeClr val="bg1"/>
            </a:solid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GB" sz="1600" dirty="0" err="1">
              <a:solidFill>
                <a:schemeClr val="bg1"/>
              </a:solidFill>
            </a:endParaRPr>
          </a:p>
        </p:txBody>
      </p:sp>
      <p:sp>
        <p:nvSpPr>
          <p:cNvPr id="1091" name="Rectangle 1090">
            <a:extLst>
              <a:ext uri="{FF2B5EF4-FFF2-40B4-BE49-F238E27FC236}">
                <a16:creationId xmlns:a16="http://schemas.microsoft.com/office/drawing/2014/main" id="{3AFDD1E8-A194-3F73-2C81-926920B87DB8}"/>
              </a:ext>
            </a:extLst>
          </p:cNvPr>
          <p:cNvSpPr/>
          <p:nvPr>
            <p:custDataLst>
              <p:tags r:id="rId88"/>
            </p:custDataLst>
          </p:nvPr>
        </p:nvSpPr>
        <p:spPr bwMode="auto">
          <a:xfrm>
            <a:off x="1916113" y="2057400"/>
            <a:ext cx="160338" cy="120650"/>
          </a:xfrm>
          <a:prstGeom prst="rect">
            <a:avLst/>
          </a:prstGeom>
          <a:solidFill>
            <a:schemeClr val="accent3"/>
          </a:solidFill>
          <a:ln w="9525" cap="sq" cmpd="sng" algn="ctr">
            <a:solidFill>
              <a:schemeClr val="bg1"/>
            </a:solid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GB" sz="1600" dirty="0" err="1">
              <a:solidFill>
                <a:schemeClr val="bg1"/>
              </a:solidFill>
            </a:endParaRPr>
          </a:p>
        </p:txBody>
      </p:sp>
      <p:sp>
        <p:nvSpPr>
          <p:cNvPr id="1094" name="Rectangle 1093">
            <a:extLst>
              <a:ext uri="{FF2B5EF4-FFF2-40B4-BE49-F238E27FC236}">
                <a16:creationId xmlns:a16="http://schemas.microsoft.com/office/drawing/2014/main" id="{972BDEFD-D0DE-B00E-B57E-E95C30F84A27}"/>
              </a:ext>
            </a:extLst>
          </p:cNvPr>
          <p:cNvSpPr/>
          <p:nvPr>
            <p:custDataLst>
              <p:tags r:id="rId89"/>
            </p:custDataLst>
          </p:nvPr>
        </p:nvSpPr>
        <p:spPr bwMode="auto">
          <a:xfrm>
            <a:off x="2711450" y="2057400"/>
            <a:ext cx="160338" cy="120650"/>
          </a:xfrm>
          <a:prstGeom prst="rect">
            <a:avLst/>
          </a:prstGeom>
          <a:solidFill>
            <a:schemeClr val="accent2"/>
          </a:solidFill>
          <a:ln w="9525" cap="sq" cmpd="sng" algn="ctr">
            <a:solidFill>
              <a:schemeClr val="bg1"/>
            </a:solid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GB" sz="1600" dirty="0" err="1">
              <a:solidFill>
                <a:schemeClr val="bg1"/>
              </a:solidFill>
            </a:endParaRPr>
          </a:p>
        </p:txBody>
      </p:sp>
      <p:sp>
        <p:nvSpPr>
          <p:cNvPr id="1096" name="Rectangle 1095">
            <a:extLst>
              <a:ext uri="{FF2B5EF4-FFF2-40B4-BE49-F238E27FC236}">
                <a16:creationId xmlns:a16="http://schemas.microsoft.com/office/drawing/2014/main" id="{6F8CBE68-5883-039C-702B-6495BF7F2187}"/>
              </a:ext>
            </a:extLst>
          </p:cNvPr>
          <p:cNvSpPr/>
          <p:nvPr>
            <p:custDataLst>
              <p:tags r:id="rId90"/>
            </p:custDataLst>
          </p:nvPr>
        </p:nvSpPr>
        <p:spPr bwMode="auto">
          <a:xfrm>
            <a:off x="3341688" y="2057400"/>
            <a:ext cx="160338" cy="120650"/>
          </a:xfrm>
          <a:prstGeom prst="rect">
            <a:avLst/>
          </a:prstGeom>
          <a:solidFill>
            <a:schemeClr val="accent6"/>
          </a:solidFill>
          <a:ln w="9525" cap="sq" cmpd="sng" algn="ctr">
            <a:solidFill>
              <a:schemeClr val="bg1"/>
            </a:solid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GB" sz="1600" dirty="0" err="1">
              <a:solidFill>
                <a:schemeClr val="bg1"/>
              </a:solidFill>
            </a:endParaRPr>
          </a:p>
        </p:txBody>
      </p:sp>
      <p:sp>
        <p:nvSpPr>
          <p:cNvPr id="1101" name="Text Placeholder 4">
            <a:extLst>
              <a:ext uri="{FF2B5EF4-FFF2-40B4-BE49-F238E27FC236}">
                <a16:creationId xmlns:a16="http://schemas.microsoft.com/office/drawing/2014/main" id="{4AB69F66-B9B2-1820-59E4-D60CBC80DA7B}"/>
              </a:ext>
            </a:extLst>
          </p:cNvPr>
          <p:cNvSpPr>
            <a:spLocks noGrp="1"/>
          </p:cNvSpPr>
          <p:nvPr>
            <p:custDataLst>
              <p:tags r:id="rId91"/>
            </p:custDataLst>
          </p:nvPr>
        </p:nvSpPr>
        <p:spPr bwMode="auto">
          <a:xfrm>
            <a:off x="811213" y="2054225"/>
            <a:ext cx="365125" cy="1365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ctr">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lvl="0">
              <a:spcBef>
                <a:spcPct val="0"/>
              </a:spcBef>
              <a:spcAft>
                <a:spcPct val="0"/>
              </a:spcAft>
            </a:pPr>
            <a:fld id="{DB94BE71-7387-481A-97F7-06609A8EADF2}" type="datetime'G''''''''l''''''''''''o''''''b''''a''''''''''''l'''''''">
              <a:rPr lang="en-GB" altLang="en-US" sz="900" smtClean="0">
                <a:latin typeface="Montserrat" panose="00000500000000000000" pitchFamily="2" charset="0"/>
                <a:cs typeface="+mn-cs"/>
              </a:rPr>
              <a:pPr/>
              <a:t>Global</a:t>
            </a:fld>
            <a:endParaRPr lang="en-GB" sz="900" dirty="0">
              <a:latin typeface="Montserrat" panose="00000500000000000000" pitchFamily="2" charset="0"/>
              <a:cs typeface="+mn-cs"/>
              <a:sym typeface="Montserrat" pitchFamily="2" charset="77"/>
            </a:endParaRPr>
          </a:p>
        </p:txBody>
      </p:sp>
      <p:sp>
        <p:nvSpPr>
          <p:cNvPr id="1099" name="Text Placeholder 4">
            <a:extLst>
              <a:ext uri="{FF2B5EF4-FFF2-40B4-BE49-F238E27FC236}">
                <a16:creationId xmlns:a16="http://schemas.microsoft.com/office/drawing/2014/main" id="{FFD419F0-477E-0387-D3C1-1D2E835CBFDA}"/>
              </a:ext>
            </a:extLst>
          </p:cNvPr>
          <p:cNvSpPr>
            <a:spLocks noGrp="1"/>
          </p:cNvSpPr>
          <p:nvPr>
            <p:custDataLst>
              <p:tags r:id="rId92"/>
            </p:custDataLst>
          </p:nvPr>
        </p:nvSpPr>
        <p:spPr bwMode="auto">
          <a:xfrm>
            <a:off x="1489075" y="2054225"/>
            <a:ext cx="325438" cy="1365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ctr">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lvl="0">
              <a:spcBef>
                <a:spcPct val="0"/>
              </a:spcBef>
              <a:spcAft>
                <a:spcPct val="0"/>
              </a:spcAft>
            </a:pPr>
            <a:fld id="{CF58945F-D640-4849-8493-138CAA94CD17}" type="datetime'''''''L''''''''''ar''''''''''g''''''e'''''''''''">
              <a:rPr lang="en-GB" altLang="en-US" sz="900" smtClean="0">
                <a:latin typeface="Montserrat" panose="00000500000000000000" pitchFamily="2" charset="0"/>
                <a:cs typeface="+mn-cs"/>
              </a:rPr>
              <a:pPr/>
              <a:t>Large</a:t>
            </a:fld>
            <a:endParaRPr lang="en-GB" sz="900" dirty="0">
              <a:latin typeface="Montserrat" panose="00000500000000000000" pitchFamily="2" charset="0"/>
              <a:cs typeface="+mn-cs"/>
              <a:sym typeface="Montserrat" pitchFamily="2" charset="77"/>
            </a:endParaRPr>
          </a:p>
        </p:txBody>
      </p:sp>
      <p:sp>
        <p:nvSpPr>
          <p:cNvPr id="1097" name="Text Placeholder 4">
            <a:extLst>
              <a:ext uri="{FF2B5EF4-FFF2-40B4-BE49-F238E27FC236}">
                <a16:creationId xmlns:a16="http://schemas.microsoft.com/office/drawing/2014/main" id="{4F6D2DCC-030B-23D1-F53E-049D720ABC28}"/>
              </a:ext>
            </a:extLst>
          </p:cNvPr>
          <p:cNvSpPr>
            <a:spLocks noGrp="1"/>
          </p:cNvSpPr>
          <p:nvPr>
            <p:custDataLst>
              <p:tags r:id="rId93"/>
            </p:custDataLst>
          </p:nvPr>
        </p:nvSpPr>
        <p:spPr bwMode="auto">
          <a:xfrm>
            <a:off x="2127250" y="2054225"/>
            <a:ext cx="482600" cy="1365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ctr">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lvl="0">
              <a:spcBef>
                <a:spcPct val="0"/>
              </a:spcBef>
              <a:spcAft>
                <a:spcPct val="0"/>
              </a:spcAft>
            </a:pPr>
            <a:fld id="{5B144A62-28FA-47A2-B818-7FB10E0FFD56}" type="datetime'''M''''''''''''''''e''''d''''''''''''''i''''''u''''''''''m'">
              <a:rPr lang="en-GB" altLang="en-US" sz="900" smtClean="0">
                <a:latin typeface="Montserrat" panose="00000500000000000000" pitchFamily="2" charset="0"/>
                <a:cs typeface="+mn-cs"/>
              </a:rPr>
              <a:pPr/>
              <a:t>Medium</a:t>
            </a:fld>
            <a:endParaRPr lang="en-GB" sz="900" dirty="0">
              <a:latin typeface="Montserrat" panose="00000500000000000000" pitchFamily="2" charset="0"/>
              <a:cs typeface="+mn-cs"/>
              <a:sym typeface="Montserrat" pitchFamily="2" charset="77"/>
            </a:endParaRPr>
          </a:p>
        </p:txBody>
      </p:sp>
      <p:sp>
        <p:nvSpPr>
          <p:cNvPr id="1098" name="Text Placeholder 4">
            <a:extLst>
              <a:ext uri="{FF2B5EF4-FFF2-40B4-BE49-F238E27FC236}">
                <a16:creationId xmlns:a16="http://schemas.microsoft.com/office/drawing/2014/main" id="{9AED4412-D9BE-C360-8633-1A7FF46272FF}"/>
              </a:ext>
            </a:extLst>
          </p:cNvPr>
          <p:cNvSpPr>
            <a:spLocks noGrp="1"/>
          </p:cNvSpPr>
          <p:nvPr>
            <p:custDataLst>
              <p:tags r:id="rId94"/>
            </p:custDataLst>
          </p:nvPr>
        </p:nvSpPr>
        <p:spPr bwMode="auto">
          <a:xfrm>
            <a:off x="2922588" y="2054225"/>
            <a:ext cx="317500" cy="1365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ctr">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lvl="0">
              <a:spcBef>
                <a:spcPct val="0"/>
              </a:spcBef>
              <a:spcAft>
                <a:spcPct val="0"/>
              </a:spcAft>
            </a:pPr>
            <a:fld id="{6EA5612A-2B38-45F6-9B79-6791F49E1532}" type="datetime'''S''''m''''''''''''''''al''''''''''''''''l'''''''''''''''">
              <a:rPr lang="en-GB" altLang="en-US" sz="900" smtClean="0">
                <a:latin typeface="Montserrat" panose="00000500000000000000" pitchFamily="2" charset="0"/>
                <a:cs typeface="+mn-cs"/>
              </a:rPr>
              <a:pPr/>
              <a:t>Small</a:t>
            </a:fld>
            <a:endParaRPr lang="en-GB" sz="900" dirty="0">
              <a:latin typeface="Montserrat" panose="00000500000000000000" pitchFamily="2" charset="0"/>
              <a:cs typeface="+mn-cs"/>
              <a:sym typeface="Montserrat" pitchFamily="2" charset="77"/>
            </a:endParaRPr>
          </a:p>
        </p:txBody>
      </p:sp>
      <p:sp>
        <p:nvSpPr>
          <p:cNvPr id="1100" name="Text Placeholder 4">
            <a:extLst>
              <a:ext uri="{FF2B5EF4-FFF2-40B4-BE49-F238E27FC236}">
                <a16:creationId xmlns:a16="http://schemas.microsoft.com/office/drawing/2014/main" id="{5F8746F6-4171-5CBC-F669-450C07011719}"/>
              </a:ext>
            </a:extLst>
          </p:cNvPr>
          <p:cNvSpPr>
            <a:spLocks noGrp="1"/>
          </p:cNvSpPr>
          <p:nvPr>
            <p:custDataLst>
              <p:tags r:id="rId95"/>
            </p:custDataLst>
          </p:nvPr>
        </p:nvSpPr>
        <p:spPr bwMode="auto">
          <a:xfrm>
            <a:off x="3552825" y="2054225"/>
            <a:ext cx="498475" cy="1365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ctr">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lvl="0">
              <a:spcBef>
                <a:spcPct val="0"/>
              </a:spcBef>
              <a:spcAft>
                <a:spcPct val="0"/>
              </a:spcAft>
            </a:pPr>
            <a:fld id="{EEB450DE-ACE8-409D-BBFD-F78E5E236C3C}" type="datetime'''P''''er''''s''o''''''n''a''''''''''''''''''''l'''''">
              <a:rPr lang="en-GB" altLang="en-US" sz="900" smtClean="0">
                <a:latin typeface="Montserrat" panose="00000500000000000000" pitchFamily="2" charset="0"/>
                <a:cs typeface="+mn-cs"/>
              </a:rPr>
              <a:pPr/>
              <a:t>Personal</a:t>
            </a:fld>
            <a:endParaRPr lang="en-GB" sz="900" dirty="0">
              <a:latin typeface="Montserrat" panose="00000500000000000000" pitchFamily="2" charset="0"/>
              <a:cs typeface="+mn-cs"/>
              <a:sym typeface="Montserrat" pitchFamily="2" charset="77"/>
            </a:endParaRPr>
          </a:p>
        </p:txBody>
      </p:sp>
      <p:sp>
        <p:nvSpPr>
          <p:cNvPr id="1102" name="Rectangle: Rounded Corners 1101">
            <a:extLst>
              <a:ext uri="{FF2B5EF4-FFF2-40B4-BE49-F238E27FC236}">
                <a16:creationId xmlns:a16="http://schemas.microsoft.com/office/drawing/2014/main" id="{5970956C-F645-2B4C-C90B-3D7A5BC1C921}"/>
              </a:ext>
            </a:extLst>
          </p:cNvPr>
          <p:cNvSpPr/>
          <p:nvPr/>
        </p:nvSpPr>
        <p:spPr>
          <a:xfrm>
            <a:off x="7461254" y="5461000"/>
            <a:ext cx="486000" cy="277200"/>
          </a:xfrm>
          <a:prstGeom prst="roundRect">
            <a:avLst/>
          </a:prstGeom>
          <a:solidFill>
            <a:schemeClr val="tx2">
              <a:lumMod val="10000"/>
              <a:lumOff val="90000"/>
            </a:schemeClr>
          </a:solidFill>
          <a:ln w="63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GB" sz="900">
                <a:solidFill>
                  <a:schemeClr val="accent6">
                    <a:lumMod val="90000"/>
                    <a:lumOff val="10000"/>
                  </a:schemeClr>
                </a:solidFill>
                <a:latin typeface="Montserrat" pitchFamily="2" charset="77"/>
              </a:rPr>
              <a:t>13.2% </a:t>
            </a:r>
            <a:endParaRPr lang="en-GB" sz="900" dirty="0">
              <a:solidFill>
                <a:schemeClr val="accent6">
                  <a:lumMod val="90000"/>
                  <a:lumOff val="10000"/>
                </a:schemeClr>
              </a:solidFill>
              <a:latin typeface="Montserrat" pitchFamily="2" charset="77"/>
            </a:endParaRPr>
          </a:p>
        </p:txBody>
      </p:sp>
      <p:sp>
        <p:nvSpPr>
          <p:cNvPr id="1103" name="Rectangle: Rounded Corners 1102">
            <a:extLst>
              <a:ext uri="{FF2B5EF4-FFF2-40B4-BE49-F238E27FC236}">
                <a16:creationId xmlns:a16="http://schemas.microsoft.com/office/drawing/2014/main" id="{13EABBC2-A462-E153-8DA9-F99EF2CDE7DB}"/>
              </a:ext>
            </a:extLst>
          </p:cNvPr>
          <p:cNvSpPr/>
          <p:nvPr/>
        </p:nvSpPr>
        <p:spPr>
          <a:xfrm>
            <a:off x="7464236" y="3484563"/>
            <a:ext cx="486000" cy="277200"/>
          </a:xfrm>
          <a:prstGeom prst="roundRect">
            <a:avLst/>
          </a:prstGeom>
          <a:solidFill>
            <a:schemeClr val="accent4">
              <a:lumMod val="20000"/>
              <a:lumOff val="80000"/>
            </a:schemeClr>
          </a:solidFill>
          <a:ln w="6350" cap="sq">
            <a:solidFill>
              <a:schemeClr val="accent4"/>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GB" sz="900">
                <a:solidFill>
                  <a:schemeClr val="tx1"/>
                </a:solidFill>
                <a:latin typeface="Montserrat" pitchFamily="2" charset="77"/>
              </a:rPr>
              <a:t>9.9% </a:t>
            </a:r>
            <a:endParaRPr lang="en-GB" sz="900" dirty="0">
              <a:solidFill>
                <a:schemeClr val="tx1"/>
              </a:solidFill>
              <a:latin typeface="Montserrat" pitchFamily="2" charset="77"/>
            </a:endParaRPr>
          </a:p>
        </p:txBody>
      </p:sp>
      <p:sp>
        <p:nvSpPr>
          <p:cNvPr id="1104" name="Rectangle: Rounded Corners 1103">
            <a:extLst>
              <a:ext uri="{FF2B5EF4-FFF2-40B4-BE49-F238E27FC236}">
                <a16:creationId xmlns:a16="http://schemas.microsoft.com/office/drawing/2014/main" id="{D813603D-208A-6C17-9E59-29057CA37767}"/>
              </a:ext>
            </a:extLst>
          </p:cNvPr>
          <p:cNvSpPr/>
          <p:nvPr/>
        </p:nvSpPr>
        <p:spPr>
          <a:xfrm>
            <a:off x="7461254" y="4171950"/>
            <a:ext cx="486000" cy="277200"/>
          </a:xfrm>
          <a:prstGeom prst="roundRect">
            <a:avLst/>
          </a:prstGeom>
          <a:solidFill>
            <a:schemeClr val="accent3">
              <a:lumMod val="20000"/>
              <a:lumOff val="80000"/>
            </a:schemeClr>
          </a:solidFill>
          <a:ln w="6350" cap="sq">
            <a:solidFill>
              <a:schemeClr val="accent3"/>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GB" sz="900">
                <a:solidFill>
                  <a:schemeClr val="tx1"/>
                </a:solidFill>
                <a:latin typeface="Montserrat" pitchFamily="2" charset="77"/>
              </a:rPr>
              <a:t>29.3% </a:t>
            </a:r>
            <a:endParaRPr lang="en-GB" sz="900" dirty="0">
              <a:solidFill>
                <a:schemeClr val="tx1"/>
              </a:solidFill>
              <a:latin typeface="Montserrat" pitchFamily="2" charset="77"/>
            </a:endParaRPr>
          </a:p>
        </p:txBody>
      </p:sp>
      <p:sp>
        <p:nvSpPr>
          <p:cNvPr id="1105" name="Rectangle: Rounded Corners 1104">
            <a:extLst>
              <a:ext uri="{FF2B5EF4-FFF2-40B4-BE49-F238E27FC236}">
                <a16:creationId xmlns:a16="http://schemas.microsoft.com/office/drawing/2014/main" id="{7D231A47-6BD6-8BE6-B046-5FFCF7CAC229}"/>
              </a:ext>
            </a:extLst>
          </p:cNvPr>
          <p:cNvSpPr/>
          <p:nvPr/>
        </p:nvSpPr>
        <p:spPr>
          <a:xfrm>
            <a:off x="7464236" y="4968875"/>
            <a:ext cx="486000" cy="277200"/>
          </a:xfrm>
          <a:prstGeom prst="roundRect">
            <a:avLst/>
          </a:prstGeom>
          <a:solidFill>
            <a:schemeClr val="accent2">
              <a:lumMod val="20000"/>
              <a:lumOff val="80000"/>
            </a:schemeClr>
          </a:solidFill>
          <a:ln w="6350" cap="sq">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GB" sz="900">
                <a:solidFill>
                  <a:schemeClr val="tx1"/>
                </a:solidFill>
                <a:latin typeface="Montserrat" pitchFamily="2" charset="77"/>
              </a:rPr>
              <a:t>19.2% </a:t>
            </a:r>
            <a:endParaRPr lang="en-GB" sz="900" dirty="0">
              <a:solidFill>
                <a:schemeClr val="tx1"/>
              </a:solidFill>
              <a:latin typeface="Montserrat" pitchFamily="2" charset="77"/>
            </a:endParaRPr>
          </a:p>
        </p:txBody>
      </p:sp>
      <p:sp>
        <p:nvSpPr>
          <p:cNvPr id="1106" name="Rectangle: Rounded Corners 1105">
            <a:extLst>
              <a:ext uri="{FF2B5EF4-FFF2-40B4-BE49-F238E27FC236}">
                <a16:creationId xmlns:a16="http://schemas.microsoft.com/office/drawing/2014/main" id="{814F1D3E-6E8D-AB7D-33AC-97AC5CB7925E}"/>
              </a:ext>
            </a:extLst>
          </p:cNvPr>
          <p:cNvSpPr/>
          <p:nvPr/>
        </p:nvSpPr>
        <p:spPr>
          <a:xfrm>
            <a:off x="7461254" y="2924175"/>
            <a:ext cx="486000" cy="277200"/>
          </a:xfrm>
          <a:prstGeom prst="roundRect">
            <a:avLst/>
          </a:prstGeom>
          <a:solidFill>
            <a:schemeClr val="accent1">
              <a:lumMod val="20000"/>
              <a:lumOff val="80000"/>
            </a:schemeClr>
          </a:solidFill>
          <a:ln w="6350" cap="sq">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GB" sz="900" dirty="0">
                <a:solidFill>
                  <a:schemeClr val="tx1"/>
                </a:solidFill>
                <a:latin typeface="Montserrat" pitchFamily="2" charset="77"/>
              </a:rPr>
              <a:t>5.1% </a:t>
            </a:r>
          </a:p>
        </p:txBody>
      </p:sp>
      <p:sp>
        <p:nvSpPr>
          <p:cNvPr id="1107" name="Google Shape;77;p13">
            <a:extLst>
              <a:ext uri="{FF2B5EF4-FFF2-40B4-BE49-F238E27FC236}">
                <a16:creationId xmlns:a16="http://schemas.microsoft.com/office/drawing/2014/main" id="{C7BECF55-125B-E84A-2841-975D88FD0645}"/>
              </a:ext>
            </a:extLst>
          </p:cNvPr>
          <p:cNvSpPr txBox="1"/>
          <p:nvPr/>
        </p:nvSpPr>
        <p:spPr>
          <a:xfrm>
            <a:off x="6560502" y="2347913"/>
            <a:ext cx="752775" cy="347663"/>
          </a:xfrm>
          <a:prstGeom prst="rect">
            <a:avLst/>
          </a:prstGeom>
          <a:noFill/>
          <a:ln w="12700" cap="flat" cmpd="sng">
            <a:noFill/>
            <a:prstDash val="sysDash"/>
            <a:round/>
            <a:headEnd type="none" w="sm" len="sm"/>
            <a:tailEnd type="none" w="sm" len="sm"/>
          </a:ln>
        </p:spPr>
        <p:txBody>
          <a:bodyPr spcFirstLastPara="1" vert="horz" wrap="square" lIns="9144" tIns="4572" rIns="4572" bIns="4572" anchor="t" anchorCtr="0">
            <a:spAutoFit/>
          </a:bodyPr>
          <a:lstStyle/>
          <a:p>
            <a:pPr algn="ctr"/>
            <a:r>
              <a:rPr kumimoji="0" lang="en-US" sz="1100" b="1" u="none" strike="noStrike" kern="1200" cap="none" spc="0" normalizeH="0" baseline="0" noProof="0" dirty="0">
                <a:ln>
                  <a:noFill/>
                </a:ln>
                <a:effectLst/>
                <a:uLnTx/>
                <a:uFillTx/>
                <a:latin typeface="Montserrat" pitchFamily="2" charset="77"/>
                <a:cs typeface="Arial" panose="020B0604020202020204" pitchFamily="34" charset="0"/>
                <a:sym typeface="Basis Grotesque Pro Medium"/>
              </a:rPr>
              <a:t>CAGR</a:t>
            </a:r>
          </a:p>
          <a:p>
            <a:pPr algn="ctr"/>
            <a:r>
              <a:rPr lang="en-US" sz="1100" b="1" dirty="0">
                <a:latin typeface="Montserrat" pitchFamily="2" charset="77"/>
                <a:cs typeface="Arial" panose="020B0604020202020204" pitchFamily="34" charset="0"/>
                <a:sym typeface="Basis Grotesque Pro Medium"/>
              </a:rPr>
              <a:t>18-23</a:t>
            </a:r>
            <a:endParaRPr kumimoji="0" lang="en-US" sz="1100" b="1" u="none" strike="noStrike" kern="1200" cap="none" spc="0" normalizeH="0" baseline="0" noProof="0" dirty="0">
              <a:ln>
                <a:noFill/>
              </a:ln>
              <a:effectLst/>
              <a:uLnTx/>
              <a:uFillTx/>
              <a:latin typeface="Montserrat" pitchFamily="2" charset="77"/>
              <a:cs typeface="Arial" panose="020B0604020202020204" pitchFamily="34" charset="0"/>
              <a:sym typeface="Basis Grotesque Pro Medium"/>
            </a:endParaRPr>
          </a:p>
        </p:txBody>
      </p:sp>
      <p:sp>
        <p:nvSpPr>
          <p:cNvPr id="1108" name="Google Shape;77;p13">
            <a:extLst>
              <a:ext uri="{FF2B5EF4-FFF2-40B4-BE49-F238E27FC236}">
                <a16:creationId xmlns:a16="http://schemas.microsoft.com/office/drawing/2014/main" id="{15B446AF-C217-FDE2-CE77-41822A9CB6E0}"/>
              </a:ext>
            </a:extLst>
          </p:cNvPr>
          <p:cNvSpPr txBox="1"/>
          <p:nvPr/>
        </p:nvSpPr>
        <p:spPr>
          <a:xfrm>
            <a:off x="7308175" y="2347913"/>
            <a:ext cx="752775" cy="347663"/>
          </a:xfrm>
          <a:prstGeom prst="rect">
            <a:avLst/>
          </a:prstGeom>
          <a:noFill/>
          <a:ln w="12700" cap="flat" cmpd="sng">
            <a:noFill/>
            <a:prstDash val="sysDash"/>
            <a:round/>
            <a:headEnd type="none" w="sm" len="sm"/>
            <a:tailEnd type="none" w="sm" len="sm"/>
          </a:ln>
        </p:spPr>
        <p:txBody>
          <a:bodyPr spcFirstLastPara="1" vert="horz" wrap="square" lIns="9144" tIns="4572" rIns="4572" bIns="4572" anchor="t" anchorCtr="0">
            <a:spAutoFit/>
          </a:bodyPr>
          <a:lstStyle/>
          <a:p>
            <a:pPr algn="ctr"/>
            <a:r>
              <a:rPr kumimoji="0" lang="en-US" sz="1100" b="1" u="none" strike="noStrike" kern="1200" cap="none" spc="0" normalizeH="0" baseline="0" noProof="0" dirty="0">
                <a:ln>
                  <a:noFill/>
                </a:ln>
                <a:effectLst/>
                <a:uLnTx/>
                <a:uFillTx/>
                <a:latin typeface="Montserrat" pitchFamily="2" charset="77"/>
                <a:cs typeface="Arial" panose="020B0604020202020204" pitchFamily="34" charset="0"/>
                <a:sym typeface="Basis Grotesque Pro Medium"/>
              </a:rPr>
              <a:t>CAGR</a:t>
            </a:r>
          </a:p>
          <a:p>
            <a:pPr algn="ctr"/>
            <a:r>
              <a:rPr lang="en-US" sz="1100" b="1" dirty="0">
                <a:latin typeface="Montserrat" pitchFamily="2" charset="77"/>
                <a:cs typeface="Arial" panose="020B0604020202020204" pitchFamily="34" charset="0"/>
                <a:sym typeface="Basis Grotesque Pro Medium"/>
              </a:rPr>
              <a:t>23-28</a:t>
            </a:r>
            <a:endParaRPr kumimoji="0" lang="en-US" sz="1100" b="1" u="none" strike="noStrike" kern="1200" cap="none" spc="0" normalizeH="0" baseline="0" noProof="0" dirty="0">
              <a:ln>
                <a:noFill/>
              </a:ln>
              <a:effectLst/>
              <a:uLnTx/>
              <a:uFillTx/>
              <a:latin typeface="Montserrat" pitchFamily="2" charset="77"/>
              <a:cs typeface="Arial" panose="020B0604020202020204" pitchFamily="34" charset="0"/>
              <a:sym typeface="Basis Grotesque Pro Medium"/>
            </a:endParaRPr>
          </a:p>
        </p:txBody>
      </p:sp>
      <p:cxnSp>
        <p:nvCxnSpPr>
          <p:cNvPr id="1114" name="Straight Connector 1113">
            <a:extLst>
              <a:ext uri="{FF2B5EF4-FFF2-40B4-BE49-F238E27FC236}">
                <a16:creationId xmlns:a16="http://schemas.microsoft.com/office/drawing/2014/main" id="{4AE074C1-37FA-9E12-3B1C-D1253B5C3C10}"/>
              </a:ext>
            </a:extLst>
          </p:cNvPr>
          <p:cNvCxnSpPr>
            <a:cxnSpLocks/>
          </p:cNvCxnSpPr>
          <p:nvPr/>
        </p:nvCxnSpPr>
        <p:spPr>
          <a:xfrm>
            <a:off x="8252792" y="2038351"/>
            <a:ext cx="16960" cy="4177834"/>
          </a:xfrm>
          <a:prstGeom prst="line">
            <a:avLst/>
          </a:prstGeom>
          <a:ln w="6350" cap="flat">
            <a:solidFill>
              <a:schemeClr val="tx1"/>
            </a:solidFill>
            <a:prstDash val="dash"/>
            <a:miter lim="800000"/>
            <a:tailEnd type="none"/>
          </a:ln>
        </p:spPr>
        <p:style>
          <a:lnRef idx="1">
            <a:schemeClr val="accent1"/>
          </a:lnRef>
          <a:fillRef idx="0">
            <a:schemeClr val="accent1"/>
          </a:fillRef>
          <a:effectRef idx="0">
            <a:schemeClr val="accent1"/>
          </a:effectRef>
          <a:fontRef idx="minor">
            <a:schemeClr val="tx1"/>
          </a:fontRef>
        </p:style>
      </p:cxnSp>
      <p:sp>
        <p:nvSpPr>
          <p:cNvPr id="1115" name="Rectangle 1114">
            <a:extLst>
              <a:ext uri="{FF2B5EF4-FFF2-40B4-BE49-F238E27FC236}">
                <a16:creationId xmlns:a16="http://schemas.microsoft.com/office/drawing/2014/main" id="{9D32EB28-83A9-050F-D9CD-BC2AAED1E769}"/>
              </a:ext>
            </a:extLst>
          </p:cNvPr>
          <p:cNvSpPr/>
          <p:nvPr/>
        </p:nvSpPr>
        <p:spPr>
          <a:xfrm>
            <a:off x="9719260" y="1010108"/>
            <a:ext cx="1929955" cy="265364"/>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r">
              <a:spcBef>
                <a:spcPts val="300"/>
              </a:spcBef>
              <a:spcAft>
                <a:spcPts val="300"/>
              </a:spcAft>
            </a:pPr>
            <a:r>
              <a:rPr lang="en-GB" sz="900" u="sng" dirty="0">
                <a:solidFill>
                  <a:schemeClr val="accent6">
                    <a:lumMod val="90000"/>
                    <a:lumOff val="10000"/>
                  </a:schemeClr>
                </a:solidFill>
                <a:latin typeface="Montserrat" pitchFamily="2" charset="77"/>
              </a:rPr>
              <a:t>FIGURES ARE DIRECTIONAL</a:t>
            </a:r>
          </a:p>
        </p:txBody>
      </p:sp>
    </p:spTree>
    <p:extLst>
      <p:ext uri="{BB962C8B-B14F-4D97-AF65-F5344CB8AC3E}">
        <p14:creationId xmlns:p14="http://schemas.microsoft.com/office/powerpoint/2010/main" val="14189022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59D0E9-E711-0014-470A-FB3648584FAF}"/>
            </a:ext>
          </a:extLst>
        </p:cNvPr>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BE1BA30D-E246-206F-5412-362002556397}"/>
              </a:ext>
            </a:extLst>
          </p:cNvPr>
          <p:cNvGraphicFramePr>
            <a:graphicFrameLocks noChangeAspect="1"/>
          </p:cNvGraphicFramePr>
          <p:nvPr>
            <p:custDataLst>
              <p:tags r:id="rId1"/>
            </p:custDataLst>
            <p:extLst>
              <p:ext uri="{D42A27DB-BD31-4B8C-83A1-F6EECF244321}">
                <p14:modId xmlns:p14="http://schemas.microsoft.com/office/powerpoint/2010/main" val="409928322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95" imgW="404" imgH="405" progId="TCLayout.ActiveDocument.1">
                  <p:embed/>
                </p:oleObj>
              </mc:Choice>
              <mc:Fallback>
                <p:oleObj name="think-cell Slide" r:id="rId95" imgW="404" imgH="405" progId="TCLayout.ActiveDocument.1">
                  <p:embed/>
                  <p:pic>
                    <p:nvPicPr>
                      <p:cNvPr id="9" name="think-cell data - do not delete" hidden="1">
                        <a:extLst>
                          <a:ext uri="{FF2B5EF4-FFF2-40B4-BE49-F238E27FC236}">
                            <a16:creationId xmlns:a16="http://schemas.microsoft.com/office/drawing/2014/main" id="{54852CA4-C818-9D6F-285F-68DDFF546CB7}"/>
                          </a:ext>
                        </a:extLst>
                      </p:cNvPr>
                      <p:cNvPicPr/>
                      <p:nvPr/>
                    </p:nvPicPr>
                    <p:blipFill>
                      <a:blip r:embed="rId96"/>
                      <a:stretch>
                        <a:fillRect/>
                      </a:stretch>
                    </p:blipFill>
                    <p:spPr>
                      <a:xfrm>
                        <a:off x="1588" y="1588"/>
                        <a:ext cx="1588" cy="1588"/>
                      </a:xfrm>
                      <a:prstGeom prst="rect">
                        <a:avLst/>
                      </a:prstGeom>
                    </p:spPr>
                  </p:pic>
                </p:oleObj>
              </mc:Fallback>
            </mc:AlternateContent>
          </a:graphicData>
        </a:graphic>
      </p:graphicFrame>
      <p:sp>
        <p:nvSpPr>
          <p:cNvPr id="5" name="Title 4">
            <a:extLst>
              <a:ext uri="{FF2B5EF4-FFF2-40B4-BE49-F238E27FC236}">
                <a16:creationId xmlns:a16="http://schemas.microsoft.com/office/drawing/2014/main" id="{61E06F05-394F-C0B0-21F4-A13ED9817A51}"/>
              </a:ext>
            </a:extLst>
          </p:cNvPr>
          <p:cNvSpPr>
            <a:spLocks noGrp="1"/>
          </p:cNvSpPr>
          <p:nvPr>
            <p:ph type="title"/>
          </p:nvPr>
        </p:nvSpPr>
        <p:spPr>
          <a:xfrm>
            <a:off x="623888" y="257007"/>
            <a:ext cx="10944225" cy="757130"/>
          </a:xfrm>
        </p:spPr>
        <p:txBody>
          <a:bodyPr vert="horz"/>
          <a:lstStyle/>
          <a:p>
            <a:r>
              <a:rPr lang="en-GB" dirty="0"/>
              <a:t>Within the corporate segment, SMEs are expected to grow the fastest as they combine an increase in quantity and penetration</a:t>
            </a:r>
          </a:p>
        </p:txBody>
      </p:sp>
      <p:sp>
        <p:nvSpPr>
          <p:cNvPr id="8" name="Text Placeholder 7">
            <a:extLst>
              <a:ext uri="{FF2B5EF4-FFF2-40B4-BE49-F238E27FC236}">
                <a16:creationId xmlns:a16="http://schemas.microsoft.com/office/drawing/2014/main" id="{1CF31674-8ECC-EB1C-C7A7-27F0CC8B11EF}"/>
              </a:ext>
            </a:extLst>
          </p:cNvPr>
          <p:cNvSpPr>
            <a:spLocks noGrp="1"/>
          </p:cNvSpPr>
          <p:nvPr>
            <p:ph type="body" idx="11"/>
          </p:nvPr>
        </p:nvSpPr>
        <p:spPr/>
        <p:txBody>
          <a:bodyPr/>
          <a:lstStyle/>
          <a:p>
            <a:fld id="{C6F252A1-AB7E-44FD-86CD-D62F5F5F8F0A}" type="slidenum">
              <a:rPr lang="en-GB" smtClean="0"/>
              <a:t>11</a:t>
            </a:fld>
            <a:endParaRPr lang="en-GB" dirty="0"/>
          </a:p>
        </p:txBody>
      </p:sp>
      <p:grpSp>
        <p:nvGrpSpPr>
          <p:cNvPr id="1029" name="Group 1028">
            <a:extLst>
              <a:ext uri="{FF2B5EF4-FFF2-40B4-BE49-F238E27FC236}">
                <a16:creationId xmlns:a16="http://schemas.microsoft.com/office/drawing/2014/main" id="{C7082AFB-4C84-8868-CB78-9322A0FB7FEB}"/>
              </a:ext>
            </a:extLst>
          </p:cNvPr>
          <p:cNvGrpSpPr/>
          <p:nvPr/>
        </p:nvGrpSpPr>
        <p:grpSpPr>
          <a:xfrm>
            <a:off x="3248605" y="-612387"/>
            <a:ext cx="452016" cy="405880"/>
            <a:chOff x="3248605" y="-612387"/>
            <a:chExt cx="452016" cy="405880"/>
          </a:xfrm>
        </p:grpSpPr>
        <p:sp>
          <p:nvSpPr>
            <p:cNvPr id="105" name="Subtitle 1">
              <a:extLst>
                <a:ext uri="{FF2B5EF4-FFF2-40B4-BE49-F238E27FC236}">
                  <a16:creationId xmlns:a16="http://schemas.microsoft.com/office/drawing/2014/main" id="{9DC56DEA-0160-2510-0036-D76A2CDB2A44}"/>
                </a:ext>
              </a:extLst>
            </p:cNvPr>
            <p:cNvSpPr txBox="1">
              <a:spLocks/>
            </p:cNvSpPr>
            <p:nvPr/>
          </p:nvSpPr>
          <p:spPr>
            <a:xfrm>
              <a:off x="3248605" y="-314229"/>
              <a:ext cx="452016" cy="107722"/>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b="0" kern="1200" baseline="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lgn="ctr"/>
              <a:r>
                <a:rPr lang="en-GB" sz="700" dirty="0">
                  <a:solidFill>
                    <a:schemeClr val="accent6"/>
                  </a:solidFill>
                  <a:latin typeface="Montserrat" panose="00000500000000000000" pitchFamily="2" charset="0"/>
                </a:rPr>
                <a:t>&gt;15%</a:t>
              </a:r>
            </a:p>
          </p:txBody>
        </p:sp>
        <p:grpSp>
          <p:nvGrpSpPr>
            <p:cNvPr id="111" name="Group 110">
              <a:extLst>
                <a:ext uri="{FF2B5EF4-FFF2-40B4-BE49-F238E27FC236}">
                  <a16:creationId xmlns:a16="http://schemas.microsoft.com/office/drawing/2014/main" id="{7609B9C0-D9E1-FEBE-A71E-4B5688D1800A}"/>
                </a:ext>
              </a:extLst>
            </p:cNvPr>
            <p:cNvGrpSpPr/>
            <p:nvPr/>
          </p:nvGrpSpPr>
          <p:grpSpPr>
            <a:xfrm>
              <a:off x="3358278" y="-612387"/>
              <a:ext cx="232670" cy="232670"/>
              <a:chOff x="3351905" y="-1606550"/>
              <a:chExt cx="232670" cy="232670"/>
            </a:xfrm>
          </p:grpSpPr>
          <p:sp>
            <p:nvSpPr>
              <p:cNvPr id="99" name="Arrow: Down 98">
                <a:extLst>
                  <a:ext uri="{FF2B5EF4-FFF2-40B4-BE49-F238E27FC236}">
                    <a16:creationId xmlns:a16="http://schemas.microsoft.com/office/drawing/2014/main" id="{69742248-98CE-D32E-E8A1-095CD9F13550}"/>
                  </a:ext>
                </a:extLst>
              </p:cNvPr>
              <p:cNvSpPr/>
              <p:nvPr/>
            </p:nvSpPr>
            <p:spPr>
              <a:xfrm rot="10800000">
                <a:off x="3397266" y="-1573059"/>
                <a:ext cx="140724" cy="161003"/>
              </a:xfrm>
              <a:prstGeom prst="downArrow">
                <a:avLst>
                  <a:gd name="adj1" fmla="val 53384"/>
                  <a:gd name="adj2" fmla="val 5000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6" name="Oval 105">
                <a:extLst>
                  <a:ext uri="{FF2B5EF4-FFF2-40B4-BE49-F238E27FC236}">
                    <a16:creationId xmlns:a16="http://schemas.microsoft.com/office/drawing/2014/main" id="{78990DFA-A2E1-7064-B052-7B0CA4B4270B}"/>
                  </a:ext>
                </a:extLst>
              </p:cNvPr>
              <p:cNvSpPr/>
              <p:nvPr/>
            </p:nvSpPr>
            <p:spPr>
              <a:xfrm>
                <a:off x="3351905" y="-1606550"/>
                <a:ext cx="232670" cy="232670"/>
              </a:xfrm>
              <a:prstGeom prst="ellipse">
                <a:avLst/>
              </a:prstGeom>
              <a:no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grpSp>
      <p:grpSp>
        <p:nvGrpSpPr>
          <p:cNvPr id="113" name="Group 112">
            <a:extLst>
              <a:ext uri="{FF2B5EF4-FFF2-40B4-BE49-F238E27FC236}">
                <a16:creationId xmlns:a16="http://schemas.microsoft.com/office/drawing/2014/main" id="{DEF1B987-F621-0AA0-00AF-682AE9BA5CE4}"/>
              </a:ext>
            </a:extLst>
          </p:cNvPr>
          <p:cNvGrpSpPr/>
          <p:nvPr/>
        </p:nvGrpSpPr>
        <p:grpSpPr>
          <a:xfrm>
            <a:off x="2833510" y="-633204"/>
            <a:ext cx="452016" cy="405880"/>
            <a:chOff x="2794580" y="-1606550"/>
            <a:chExt cx="452016" cy="405880"/>
          </a:xfrm>
        </p:grpSpPr>
        <p:sp>
          <p:nvSpPr>
            <p:cNvPr id="104" name="Subtitle 1">
              <a:extLst>
                <a:ext uri="{FF2B5EF4-FFF2-40B4-BE49-F238E27FC236}">
                  <a16:creationId xmlns:a16="http://schemas.microsoft.com/office/drawing/2014/main" id="{47F895E6-886C-29DA-33CA-D21958F8BC2A}"/>
                </a:ext>
              </a:extLst>
            </p:cNvPr>
            <p:cNvSpPr txBox="1">
              <a:spLocks/>
            </p:cNvSpPr>
            <p:nvPr/>
          </p:nvSpPr>
          <p:spPr>
            <a:xfrm>
              <a:off x="2794580" y="-1308392"/>
              <a:ext cx="452016" cy="107722"/>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b="0" kern="1200" baseline="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lgn="ctr"/>
              <a:r>
                <a:rPr lang="en-GB" sz="700" dirty="0">
                  <a:solidFill>
                    <a:schemeClr val="accent6"/>
                  </a:solidFill>
                  <a:latin typeface="Montserrat" panose="00000500000000000000" pitchFamily="2" charset="0"/>
                </a:rPr>
                <a:t>5%-15%</a:t>
              </a:r>
            </a:p>
          </p:txBody>
        </p:sp>
        <p:grpSp>
          <p:nvGrpSpPr>
            <p:cNvPr id="112" name="Group 111">
              <a:extLst>
                <a:ext uri="{FF2B5EF4-FFF2-40B4-BE49-F238E27FC236}">
                  <a16:creationId xmlns:a16="http://schemas.microsoft.com/office/drawing/2014/main" id="{8FD91AB0-8DE6-93D9-0915-584653E3801C}"/>
                </a:ext>
              </a:extLst>
            </p:cNvPr>
            <p:cNvGrpSpPr/>
            <p:nvPr/>
          </p:nvGrpSpPr>
          <p:grpSpPr>
            <a:xfrm>
              <a:off x="2904253" y="-1606550"/>
              <a:ext cx="232670" cy="232670"/>
              <a:chOff x="2796280" y="-1606550"/>
              <a:chExt cx="232670" cy="232670"/>
            </a:xfrm>
          </p:grpSpPr>
          <p:sp>
            <p:nvSpPr>
              <p:cNvPr id="98" name="Arrow: Down 97">
                <a:extLst>
                  <a:ext uri="{FF2B5EF4-FFF2-40B4-BE49-F238E27FC236}">
                    <a16:creationId xmlns:a16="http://schemas.microsoft.com/office/drawing/2014/main" id="{4592A04B-F92D-D4E4-28CE-D17A75097F50}"/>
                  </a:ext>
                </a:extLst>
              </p:cNvPr>
              <p:cNvSpPr/>
              <p:nvPr/>
            </p:nvSpPr>
            <p:spPr>
              <a:xfrm rot="13500000">
                <a:off x="2842255" y="-1573059"/>
                <a:ext cx="140724" cy="161003"/>
              </a:xfrm>
              <a:prstGeom prst="downArrow">
                <a:avLst>
                  <a:gd name="adj1" fmla="val 53384"/>
                  <a:gd name="adj2" fmla="val 50000"/>
                </a:avLst>
              </a:prstGeom>
              <a:solidFill>
                <a:schemeClr val="accent3">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7" name="Oval 106">
                <a:extLst>
                  <a:ext uri="{FF2B5EF4-FFF2-40B4-BE49-F238E27FC236}">
                    <a16:creationId xmlns:a16="http://schemas.microsoft.com/office/drawing/2014/main" id="{EE964B53-770D-8E45-3CB7-CB53CEFAFBA3}"/>
                  </a:ext>
                </a:extLst>
              </p:cNvPr>
              <p:cNvSpPr/>
              <p:nvPr/>
            </p:nvSpPr>
            <p:spPr>
              <a:xfrm>
                <a:off x="2796280" y="-1606550"/>
                <a:ext cx="232670" cy="232670"/>
              </a:xfrm>
              <a:prstGeom prst="ellipse">
                <a:avLst/>
              </a:prstGeom>
              <a:no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grpSp>
      <p:grpSp>
        <p:nvGrpSpPr>
          <p:cNvPr id="1093" name="Group 1092">
            <a:extLst>
              <a:ext uri="{FF2B5EF4-FFF2-40B4-BE49-F238E27FC236}">
                <a16:creationId xmlns:a16="http://schemas.microsoft.com/office/drawing/2014/main" id="{1F209889-520B-3964-3120-1F431925FB07}"/>
              </a:ext>
            </a:extLst>
          </p:cNvPr>
          <p:cNvGrpSpPr/>
          <p:nvPr/>
        </p:nvGrpSpPr>
        <p:grpSpPr>
          <a:xfrm>
            <a:off x="2270705" y="-612387"/>
            <a:ext cx="452016" cy="405880"/>
            <a:chOff x="2270705" y="-612387"/>
            <a:chExt cx="452016" cy="405880"/>
          </a:xfrm>
        </p:grpSpPr>
        <p:sp>
          <p:nvSpPr>
            <p:cNvPr id="103" name="Subtitle 1">
              <a:extLst>
                <a:ext uri="{FF2B5EF4-FFF2-40B4-BE49-F238E27FC236}">
                  <a16:creationId xmlns:a16="http://schemas.microsoft.com/office/drawing/2014/main" id="{154DFA01-C878-A76B-24B8-CF686B10F634}"/>
                </a:ext>
              </a:extLst>
            </p:cNvPr>
            <p:cNvSpPr txBox="1">
              <a:spLocks/>
            </p:cNvSpPr>
            <p:nvPr/>
          </p:nvSpPr>
          <p:spPr>
            <a:xfrm>
              <a:off x="2270705" y="-314229"/>
              <a:ext cx="452016" cy="107722"/>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b="0" kern="1200" baseline="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lgn="ctr"/>
              <a:r>
                <a:rPr lang="en-GB" sz="700" dirty="0">
                  <a:solidFill>
                    <a:schemeClr val="accent6"/>
                  </a:solidFill>
                  <a:latin typeface="Montserrat" panose="00000500000000000000" pitchFamily="2" charset="0"/>
                </a:rPr>
                <a:t>(5%)-5%</a:t>
              </a:r>
            </a:p>
          </p:txBody>
        </p:sp>
        <p:grpSp>
          <p:nvGrpSpPr>
            <p:cNvPr id="114" name="Group 113">
              <a:extLst>
                <a:ext uri="{FF2B5EF4-FFF2-40B4-BE49-F238E27FC236}">
                  <a16:creationId xmlns:a16="http://schemas.microsoft.com/office/drawing/2014/main" id="{713C1D23-BA49-95EB-F80D-D1C4474FF3FB}"/>
                </a:ext>
              </a:extLst>
            </p:cNvPr>
            <p:cNvGrpSpPr/>
            <p:nvPr/>
          </p:nvGrpSpPr>
          <p:grpSpPr>
            <a:xfrm>
              <a:off x="2380378" y="-612387"/>
              <a:ext cx="232670" cy="232670"/>
              <a:chOff x="2422963" y="-1606550"/>
              <a:chExt cx="232670" cy="232670"/>
            </a:xfrm>
          </p:grpSpPr>
          <p:sp>
            <p:nvSpPr>
              <p:cNvPr id="97" name="Arrow: Down 96">
                <a:extLst>
                  <a:ext uri="{FF2B5EF4-FFF2-40B4-BE49-F238E27FC236}">
                    <a16:creationId xmlns:a16="http://schemas.microsoft.com/office/drawing/2014/main" id="{59B6FECF-9CB4-B311-FAEA-7FAAD7F56721}"/>
                  </a:ext>
                </a:extLst>
              </p:cNvPr>
              <p:cNvSpPr/>
              <p:nvPr/>
            </p:nvSpPr>
            <p:spPr>
              <a:xfrm rot="16200000">
                <a:off x="2478461" y="-1573059"/>
                <a:ext cx="140724" cy="161003"/>
              </a:xfrm>
              <a:prstGeom prst="downArrow">
                <a:avLst>
                  <a:gd name="adj1" fmla="val 53384"/>
                  <a:gd name="adj2" fmla="val 50000"/>
                </a:avLst>
              </a:prstGeom>
              <a:solidFill>
                <a:schemeClr val="accent6">
                  <a:lumMod val="25000"/>
                  <a:lumOff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8" name="Oval 107">
                <a:extLst>
                  <a:ext uri="{FF2B5EF4-FFF2-40B4-BE49-F238E27FC236}">
                    <a16:creationId xmlns:a16="http://schemas.microsoft.com/office/drawing/2014/main" id="{C700B61F-1741-3DA2-8C37-75F50A487D75}"/>
                  </a:ext>
                </a:extLst>
              </p:cNvPr>
              <p:cNvSpPr/>
              <p:nvPr/>
            </p:nvSpPr>
            <p:spPr>
              <a:xfrm>
                <a:off x="2422963" y="-1606550"/>
                <a:ext cx="232670" cy="232670"/>
              </a:xfrm>
              <a:prstGeom prst="ellipse">
                <a:avLst/>
              </a:prstGeom>
              <a:no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grpSp>
      <p:grpSp>
        <p:nvGrpSpPr>
          <p:cNvPr id="116" name="Group 115">
            <a:extLst>
              <a:ext uri="{FF2B5EF4-FFF2-40B4-BE49-F238E27FC236}">
                <a16:creationId xmlns:a16="http://schemas.microsoft.com/office/drawing/2014/main" id="{CE567597-B83E-4EC2-023E-5ECFB11DAF50}"/>
              </a:ext>
            </a:extLst>
          </p:cNvPr>
          <p:cNvGrpSpPr/>
          <p:nvPr/>
        </p:nvGrpSpPr>
        <p:grpSpPr>
          <a:xfrm>
            <a:off x="1673805" y="-612387"/>
            <a:ext cx="452016" cy="405880"/>
            <a:chOff x="1673805" y="-1606550"/>
            <a:chExt cx="452016" cy="405880"/>
          </a:xfrm>
        </p:grpSpPr>
        <p:sp>
          <p:nvSpPr>
            <p:cNvPr id="102" name="Subtitle 1">
              <a:extLst>
                <a:ext uri="{FF2B5EF4-FFF2-40B4-BE49-F238E27FC236}">
                  <a16:creationId xmlns:a16="http://schemas.microsoft.com/office/drawing/2014/main" id="{58E8DD7B-CFA7-CED9-B67D-E25742163212}"/>
                </a:ext>
              </a:extLst>
            </p:cNvPr>
            <p:cNvSpPr txBox="1">
              <a:spLocks/>
            </p:cNvSpPr>
            <p:nvPr/>
          </p:nvSpPr>
          <p:spPr>
            <a:xfrm>
              <a:off x="1673805" y="-1308392"/>
              <a:ext cx="452016" cy="107722"/>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b="0" kern="1200" baseline="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lgn="ctr"/>
              <a:r>
                <a:rPr lang="en-GB" sz="700" dirty="0">
                  <a:solidFill>
                    <a:schemeClr val="accent6"/>
                  </a:solidFill>
                  <a:latin typeface="Montserrat" panose="00000500000000000000" pitchFamily="2" charset="0"/>
                </a:rPr>
                <a:t>(15%)-(5%)</a:t>
              </a:r>
            </a:p>
          </p:txBody>
        </p:sp>
        <p:grpSp>
          <p:nvGrpSpPr>
            <p:cNvPr id="115" name="Group 114">
              <a:extLst>
                <a:ext uri="{FF2B5EF4-FFF2-40B4-BE49-F238E27FC236}">
                  <a16:creationId xmlns:a16="http://schemas.microsoft.com/office/drawing/2014/main" id="{0467CD72-2D3E-6A1D-D5DF-A0EF6B3679CF}"/>
                </a:ext>
              </a:extLst>
            </p:cNvPr>
            <p:cNvGrpSpPr/>
            <p:nvPr/>
          </p:nvGrpSpPr>
          <p:grpSpPr>
            <a:xfrm>
              <a:off x="1783478" y="-1606550"/>
              <a:ext cx="232670" cy="232670"/>
              <a:chOff x="1785736" y="-1606550"/>
              <a:chExt cx="232670" cy="232670"/>
            </a:xfrm>
          </p:grpSpPr>
          <p:sp>
            <p:nvSpPr>
              <p:cNvPr id="96" name="Arrow: Down 95">
                <a:extLst>
                  <a:ext uri="{FF2B5EF4-FFF2-40B4-BE49-F238E27FC236}">
                    <a16:creationId xmlns:a16="http://schemas.microsoft.com/office/drawing/2014/main" id="{62E55676-71AF-7943-03C3-C2E448E7F2D0}"/>
                  </a:ext>
                </a:extLst>
              </p:cNvPr>
              <p:cNvSpPr/>
              <p:nvPr/>
            </p:nvSpPr>
            <p:spPr>
              <a:xfrm rot="18900000">
                <a:off x="1840809" y="-1573058"/>
                <a:ext cx="140724" cy="161003"/>
              </a:xfrm>
              <a:prstGeom prst="downArrow">
                <a:avLst>
                  <a:gd name="adj1" fmla="val 53384"/>
                  <a:gd name="adj2" fmla="val 50000"/>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9" name="Oval 108">
                <a:extLst>
                  <a:ext uri="{FF2B5EF4-FFF2-40B4-BE49-F238E27FC236}">
                    <a16:creationId xmlns:a16="http://schemas.microsoft.com/office/drawing/2014/main" id="{3B5C05FB-889C-2149-8D9F-FE462546F344}"/>
                  </a:ext>
                </a:extLst>
              </p:cNvPr>
              <p:cNvSpPr/>
              <p:nvPr/>
            </p:nvSpPr>
            <p:spPr>
              <a:xfrm>
                <a:off x="1785736" y="-1606550"/>
                <a:ext cx="232670" cy="232670"/>
              </a:xfrm>
              <a:prstGeom prst="ellipse">
                <a:avLst/>
              </a:prstGeom>
              <a:no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grpSp>
      <p:grpSp>
        <p:nvGrpSpPr>
          <p:cNvPr id="118" name="Group 117">
            <a:extLst>
              <a:ext uri="{FF2B5EF4-FFF2-40B4-BE49-F238E27FC236}">
                <a16:creationId xmlns:a16="http://schemas.microsoft.com/office/drawing/2014/main" id="{85D1C305-CAF2-CFD4-C88D-F1D0C6CC9363}"/>
              </a:ext>
            </a:extLst>
          </p:cNvPr>
          <p:cNvGrpSpPr/>
          <p:nvPr/>
        </p:nvGrpSpPr>
        <p:grpSpPr>
          <a:xfrm>
            <a:off x="1200950" y="-612387"/>
            <a:ext cx="452016" cy="405880"/>
            <a:chOff x="1200950" y="-1606550"/>
            <a:chExt cx="452016" cy="405880"/>
          </a:xfrm>
        </p:grpSpPr>
        <p:sp>
          <p:nvSpPr>
            <p:cNvPr id="101" name="Subtitle 1">
              <a:extLst>
                <a:ext uri="{FF2B5EF4-FFF2-40B4-BE49-F238E27FC236}">
                  <a16:creationId xmlns:a16="http://schemas.microsoft.com/office/drawing/2014/main" id="{7F81466C-D6B9-6EBB-DFBE-15945EE4295F}"/>
                </a:ext>
              </a:extLst>
            </p:cNvPr>
            <p:cNvSpPr txBox="1">
              <a:spLocks/>
            </p:cNvSpPr>
            <p:nvPr/>
          </p:nvSpPr>
          <p:spPr>
            <a:xfrm>
              <a:off x="1200950" y="-1308392"/>
              <a:ext cx="452016" cy="107722"/>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b="0" kern="1200" baseline="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lgn="ctr"/>
              <a:r>
                <a:rPr lang="en-GB" sz="700" dirty="0">
                  <a:solidFill>
                    <a:schemeClr val="accent6"/>
                  </a:solidFill>
                  <a:latin typeface="Montserrat" panose="00000500000000000000" pitchFamily="2" charset="0"/>
                </a:rPr>
                <a:t>&lt;(15%)</a:t>
              </a:r>
            </a:p>
          </p:txBody>
        </p:sp>
        <p:grpSp>
          <p:nvGrpSpPr>
            <p:cNvPr id="117" name="Group 116">
              <a:extLst>
                <a:ext uri="{FF2B5EF4-FFF2-40B4-BE49-F238E27FC236}">
                  <a16:creationId xmlns:a16="http://schemas.microsoft.com/office/drawing/2014/main" id="{B73F5FEC-F302-AC6E-3EBB-5C96E3847BC5}"/>
                </a:ext>
              </a:extLst>
            </p:cNvPr>
            <p:cNvGrpSpPr/>
            <p:nvPr/>
          </p:nvGrpSpPr>
          <p:grpSpPr>
            <a:xfrm>
              <a:off x="1310623" y="-1606550"/>
              <a:ext cx="232670" cy="232670"/>
              <a:chOff x="1347456" y="-1606550"/>
              <a:chExt cx="232670" cy="232670"/>
            </a:xfrm>
          </p:grpSpPr>
          <p:sp>
            <p:nvSpPr>
              <p:cNvPr id="95" name="Arrow: Down 94">
                <a:extLst>
                  <a:ext uri="{FF2B5EF4-FFF2-40B4-BE49-F238E27FC236}">
                    <a16:creationId xmlns:a16="http://schemas.microsoft.com/office/drawing/2014/main" id="{EC4D4A6D-CE27-8D65-FB82-1EB0574909A7}"/>
                  </a:ext>
                </a:extLst>
              </p:cNvPr>
              <p:cNvSpPr/>
              <p:nvPr/>
            </p:nvSpPr>
            <p:spPr>
              <a:xfrm>
                <a:off x="1392364" y="-1573058"/>
                <a:ext cx="140724" cy="161003"/>
              </a:xfrm>
              <a:prstGeom prst="downArrow">
                <a:avLst>
                  <a:gd name="adj1" fmla="val 53384"/>
                  <a:gd name="adj2" fmla="val 50000"/>
                </a:avLst>
              </a:pr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0" name="Oval 109">
                <a:extLst>
                  <a:ext uri="{FF2B5EF4-FFF2-40B4-BE49-F238E27FC236}">
                    <a16:creationId xmlns:a16="http://schemas.microsoft.com/office/drawing/2014/main" id="{D7588125-2B80-27A3-3C3F-A995FC4706D4}"/>
                  </a:ext>
                </a:extLst>
              </p:cNvPr>
              <p:cNvSpPr/>
              <p:nvPr/>
            </p:nvSpPr>
            <p:spPr>
              <a:xfrm>
                <a:off x="1347456" y="-1606550"/>
                <a:ext cx="232670" cy="232670"/>
              </a:xfrm>
              <a:prstGeom prst="ellipse">
                <a:avLst/>
              </a:prstGeom>
              <a:no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grpSp>
      <p:sp>
        <p:nvSpPr>
          <p:cNvPr id="1081" name="TextBox 1080">
            <a:extLst>
              <a:ext uri="{FF2B5EF4-FFF2-40B4-BE49-F238E27FC236}">
                <a16:creationId xmlns:a16="http://schemas.microsoft.com/office/drawing/2014/main" id="{3CF951A9-9A5B-E814-A23E-E911C1B7D778}"/>
              </a:ext>
            </a:extLst>
          </p:cNvPr>
          <p:cNvSpPr txBox="1"/>
          <p:nvPr/>
        </p:nvSpPr>
        <p:spPr>
          <a:xfrm>
            <a:off x="2242867" y="6496051"/>
            <a:ext cx="9126747" cy="163513"/>
          </a:xfrm>
          <a:prstGeom prst="rect">
            <a:avLst/>
          </a:prstGeom>
          <a:ln w="6350">
            <a:noFill/>
            <a:miter lim="800000"/>
          </a:ln>
        </p:spPr>
        <p:txBody>
          <a:bodyPr vert="horz" wrap="square" lIns="0" tIns="0" rIns="0" bIns="0" rtlCol="0">
            <a:noAutofit/>
          </a:bodyPr>
          <a:lstStyle/>
          <a:p>
            <a:pPr algn="l">
              <a:spcBef>
                <a:spcPts val="0"/>
              </a:spcBef>
              <a:spcAft>
                <a:spcPts val="0"/>
              </a:spcAft>
              <a:buNone/>
            </a:pPr>
            <a:r>
              <a:rPr lang="en-GB" sz="700" dirty="0">
                <a:solidFill>
                  <a:schemeClr val="accent6">
                    <a:lumMod val="75000"/>
                    <a:lumOff val="25000"/>
                  </a:schemeClr>
                </a:solidFill>
                <a:latin typeface="Montserrat" pitchFamily="2" charset="77"/>
              </a:rPr>
              <a:t>Source: Gartner, IDC, Statista, AQMEN</a:t>
            </a:r>
          </a:p>
        </p:txBody>
      </p:sp>
      <p:pic>
        <p:nvPicPr>
          <p:cNvPr id="1164" name="Picture 1163" descr="A white square with a black outline&#10;&#10;Description automatically generated">
            <a:extLst>
              <a:ext uri="{FF2B5EF4-FFF2-40B4-BE49-F238E27FC236}">
                <a16:creationId xmlns:a16="http://schemas.microsoft.com/office/drawing/2014/main" id="{E051D752-6A1D-63C0-6245-67DE25D56123}"/>
              </a:ext>
            </a:extLst>
          </p:cNvPr>
          <p:cNvPicPr>
            <a:picLocks noChangeAspect="1"/>
          </p:cNvPicPr>
          <p:nvPr/>
        </p:nvPicPr>
        <p:blipFill>
          <a:blip r:embed="rId97"/>
          <a:stretch>
            <a:fillRect/>
          </a:stretch>
        </p:blipFill>
        <p:spPr>
          <a:xfrm>
            <a:off x="11912720" y="48403"/>
            <a:ext cx="214751" cy="208604"/>
          </a:xfrm>
          <a:prstGeom prst="rect">
            <a:avLst/>
          </a:prstGeom>
        </p:spPr>
      </p:pic>
      <p:sp>
        <p:nvSpPr>
          <p:cNvPr id="1115" name="Rectangle 1114">
            <a:extLst>
              <a:ext uri="{FF2B5EF4-FFF2-40B4-BE49-F238E27FC236}">
                <a16:creationId xmlns:a16="http://schemas.microsoft.com/office/drawing/2014/main" id="{4090533B-D3EA-184A-64E8-D8E75EF7B66D}"/>
              </a:ext>
            </a:extLst>
          </p:cNvPr>
          <p:cNvSpPr/>
          <p:nvPr/>
        </p:nvSpPr>
        <p:spPr>
          <a:xfrm>
            <a:off x="9719260" y="1010108"/>
            <a:ext cx="1929955" cy="265364"/>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r">
              <a:spcBef>
                <a:spcPts val="300"/>
              </a:spcBef>
              <a:spcAft>
                <a:spcPts val="300"/>
              </a:spcAft>
            </a:pPr>
            <a:r>
              <a:rPr lang="en-GB" sz="900" u="sng" dirty="0">
                <a:solidFill>
                  <a:schemeClr val="accent6">
                    <a:lumMod val="90000"/>
                    <a:lumOff val="10000"/>
                  </a:schemeClr>
                </a:solidFill>
                <a:latin typeface="Montserrat" pitchFamily="2" charset="77"/>
              </a:rPr>
              <a:t>FIGURES ARE DIRECTIONAL</a:t>
            </a:r>
          </a:p>
        </p:txBody>
      </p:sp>
      <p:cxnSp>
        <p:nvCxnSpPr>
          <p:cNvPr id="3" name="Straight Connector 2">
            <a:extLst>
              <a:ext uri="{FF2B5EF4-FFF2-40B4-BE49-F238E27FC236}">
                <a16:creationId xmlns:a16="http://schemas.microsoft.com/office/drawing/2014/main" id="{D257F947-54B8-2F66-0656-0B121F7A77F4}"/>
              </a:ext>
            </a:extLst>
          </p:cNvPr>
          <p:cNvCxnSpPr>
            <a:cxnSpLocks/>
          </p:cNvCxnSpPr>
          <p:nvPr/>
        </p:nvCxnSpPr>
        <p:spPr>
          <a:xfrm>
            <a:off x="554735" y="1879600"/>
            <a:ext cx="11080053" cy="0"/>
          </a:xfrm>
          <a:prstGeom prst="line">
            <a:avLst/>
          </a:prstGeom>
          <a:ln w="6350" cap="flat">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3986788C-DEEB-A0BB-AD9F-57A6664EA348}"/>
              </a:ext>
            </a:extLst>
          </p:cNvPr>
          <p:cNvGrpSpPr/>
          <p:nvPr/>
        </p:nvGrpSpPr>
        <p:grpSpPr>
          <a:xfrm>
            <a:off x="8066473" y="1684338"/>
            <a:ext cx="372638" cy="4551363"/>
            <a:chOff x="8066473" y="1799103"/>
            <a:chExt cx="372638" cy="4550897"/>
          </a:xfrm>
        </p:grpSpPr>
        <p:sp>
          <p:nvSpPr>
            <p:cNvPr id="6" name="Oval 5">
              <a:extLst>
                <a:ext uri="{FF2B5EF4-FFF2-40B4-BE49-F238E27FC236}">
                  <a16:creationId xmlns:a16="http://schemas.microsoft.com/office/drawing/2014/main" id="{55A5F615-F34A-7B37-B7CB-ACB43BF41C42}"/>
                </a:ext>
              </a:extLst>
            </p:cNvPr>
            <p:cNvSpPr/>
            <p:nvPr/>
          </p:nvSpPr>
          <p:spPr>
            <a:xfrm>
              <a:off x="8066473" y="1799103"/>
              <a:ext cx="372638" cy="372638"/>
            </a:xfrm>
            <a:prstGeom prst="ellipse">
              <a:avLst/>
            </a:prstGeom>
            <a:solidFill>
              <a:schemeClr val="bg1"/>
            </a:solidFill>
            <a:ln w="6350"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GB" sz="1400" dirty="0" err="1">
                <a:solidFill>
                  <a:schemeClr val="tx1"/>
                </a:solidFill>
                <a:latin typeface="Montserrat" pitchFamily="2" charset="77"/>
              </a:endParaRPr>
            </a:p>
          </p:txBody>
        </p:sp>
        <p:sp>
          <p:nvSpPr>
            <p:cNvPr id="7" name="Isosceles Triangle 6">
              <a:extLst>
                <a:ext uri="{FF2B5EF4-FFF2-40B4-BE49-F238E27FC236}">
                  <a16:creationId xmlns:a16="http://schemas.microsoft.com/office/drawing/2014/main" id="{D9B7DE94-DB7A-E59D-D8D5-640A39F7A3AC}"/>
                </a:ext>
              </a:extLst>
            </p:cNvPr>
            <p:cNvSpPr/>
            <p:nvPr/>
          </p:nvSpPr>
          <p:spPr>
            <a:xfrm rot="5400000">
              <a:off x="8169220" y="1881281"/>
              <a:ext cx="248959" cy="214620"/>
            </a:xfrm>
            <a:prstGeom prst="triangle">
              <a:avLst/>
            </a:prstGeom>
            <a:solidFill>
              <a:schemeClr val="accent1"/>
            </a:solidFill>
            <a:ln w="6350"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GB" sz="1400" dirty="0" err="1">
                <a:solidFill>
                  <a:schemeClr val="tx1"/>
                </a:solidFill>
                <a:latin typeface="Montserrat" pitchFamily="2" charset="77"/>
              </a:endParaRPr>
            </a:p>
          </p:txBody>
        </p:sp>
        <p:sp>
          <p:nvSpPr>
            <p:cNvPr id="10" name="Isosceles Triangle 9">
              <a:extLst>
                <a:ext uri="{FF2B5EF4-FFF2-40B4-BE49-F238E27FC236}">
                  <a16:creationId xmlns:a16="http://schemas.microsoft.com/office/drawing/2014/main" id="{0899F569-4328-BEC8-EB70-8EA96A24F2A9}"/>
                </a:ext>
              </a:extLst>
            </p:cNvPr>
            <p:cNvSpPr/>
            <p:nvPr/>
          </p:nvSpPr>
          <p:spPr>
            <a:xfrm rot="5400000">
              <a:off x="8134284" y="1914242"/>
              <a:ext cx="161364" cy="139107"/>
            </a:xfrm>
            <a:prstGeom prst="triangle">
              <a:avLst/>
            </a:prstGeom>
            <a:solidFill>
              <a:schemeClr val="accent1">
                <a:lumMod val="20000"/>
                <a:lumOff val="80000"/>
              </a:schemeClr>
            </a:solidFill>
            <a:ln w="6350"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GB" sz="1400" dirty="0" err="1">
                <a:solidFill>
                  <a:schemeClr val="tx1"/>
                </a:solidFill>
                <a:latin typeface="Montserrat" pitchFamily="2" charset="77"/>
              </a:endParaRPr>
            </a:p>
          </p:txBody>
        </p:sp>
        <p:cxnSp>
          <p:nvCxnSpPr>
            <p:cNvPr id="11" name="Straight Connector 10">
              <a:extLst>
                <a:ext uri="{FF2B5EF4-FFF2-40B4-BE49-F238E27FC236}">
                  <a16:creationId xmlns:a16="http://schemas.microsoft.com/office/drawing/2014/main" id="{C728B2C1-B144-5FE9-AEF3-709FCE15060E}"/>
                </a:ext>
              </a:extLst>
            </p:cNvPr>
            <p:cNvCxnSpPr>
              <a:cxnSpLocks/>
              <a:stCxn id="6" idx="4"/>
            </p:cNvCxnSpPr>
            <p:nvPr/>
          </p:nvCxnSpPr>
          <p:spPr>
            <a:xfrm>
              <a:off x="8252792" y="2171741"/>
              <a:ext cx="16960" cy="4178259"/>
            </a:xfrm>
            <a:prstGeom prst="line">
              <a:avLst/>
            </a:prstGeom>
            <a:ln w="6350" cap="flat">
              <a:solidFill>
                <a:schemeClr val="tx1"/>
              </a:solidFill>
              <a:prstDash val="dash"/>
              <a:miter lim="800000"/>
              <a:tailEnd type="none"/>
            </a:ln>
          </p:spPr>
          <p:style>
            <a:lnRef idx="1">
              <a:schemeClr val="accent1"/>
            </a:lnRef>
            <a:fillRef idx="0">
              <a:schemeClr val="accent1"/>
            </a:fillRef>
            <a:effectRef idx="0">
              <a:schemeClr val="accent1"/>
            </a:effectRef>
            <a:fontRef idx="minor">
              <a:schemeClr val="tx1"/>
            </a:fontRef>
          </p:style>
        </p:cxnSp>
      </p:grpSp>
      <p:sp>
        <p:nvSpPr>
          <p:cNvPr id="12" name="Subtitle 1">
            <a:extLst>
              <a:ext uri="{FF2B5EF4-FFF2-40B4-BE49-F238E27FC236}">
                <a16:creationId xmlns:a16="http://schemas.microsoft.com/office/drawing/2014/main" id="{81429D2F-5BB3-ED54-D2A6-3EFDA47463EF}"/>
              </a:ext>
            </a:extLst>
          </p:cNvPr>
          <p:cNvSpPr txBox="1">
            <a:spLocks/>
          </p:cNvSpPr>
          <p:nvPr/>
        </p:nvSpPr>
        <p:spPr>
          <a:xfrm>
            <a:off x="554736" y="1619250"/>
            <a:ext cx="6687582" cy="214313"/>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b="0" kern="1200" baseline="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r>
              <a:rPr lang="en-GB" sz="1400" b="1" dirty="0">
                <a:latin typeface="Montserrat" pitchFamily="2" charset="77"/>
              </a:rPr>
              <a:t>xP&amp;A market size by corporate geography, </a:t>
            </a:r>
            <a:r>
              <a:rPr lang="en-GB" sz="1400" dirty="0">
                <a:latin typeface="Montserrat" pitchFamily="2" charset="77"/>
              </a:rPr>
              <a:t>$bn</a:t>
            </a:r>
            <a:endParaRPr lang="en-GB" sz="1400" b="1" dirty="0">
              <a:latin typeface="Montserrat" pitchFamily="2" charset="77"/>
            </a:endParaRPr>
          </a:p>
        </p:txBody>
      </p:sp>
      <p:sp>
        <p:nvSpPr>
          <p:cNvPr id="13" name="Subtitle 1">
            <a:extLst>
              <a:ext uri="{FF2B5EF4-FFF2-40B4-BE49-F238E27FC236}">
                <a16:creationId xmlns:a16="http://schemas.microsoft.com/office/drawing/2014/main" id="{110A5EB9-BB9B-C75B-F17E-4C7179BC59F7}"/>
              </a:ext>
            </a:extLst>
          </p:cNvPr>
          <p:cNvSpPr txBox="1">
            <a:spLocks/>
          </p:cNvSpPr>
          <p:nvPr/>
        </p:nvSpPr>
        <p:spPr>
          <a:xfrm>
            <a:off x="8653627" y="1619250"/>
            <a:ext cx="3129629" cy="214313"/>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b="0" kern="1200" baseline="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r>
              <a:rPr lang="en-GB" sz="1400" b="1" dirty="0">
                <a:latin typeface="Montserrat" pitchFamily="2" charset="77"/>
              </a:rPr>
              <a:t>Key takeaways</a:t>
            </a:r>
          </a:p>
        </p:txBody>
      </p:sp>
      <p:sp>
        <p:nvSpPr>
          <p:cNvPr id="14" name="Google Shape;77;p13">
            <a:extLst>
              <a:ext uri="{FF2B5EF4-FFF2-40B4-BE49-F238E27FC236}">
                <a16:creationId xmlns:a16="http://schemas.microsoft.com/office/drawing/2014/main" id="{E9BEA090-8F85-66E5-264A-B649A5B4CDAA}"/>
              </a:ext>
            </a:extLst>
          </p:cNvPr>
          <p:cNvSpPr txBox="1"/>
          <p:nvPr/>
        </p:nvSpPr>
        <p:spPr>
          <a:xfrm>
            <a:off x="8469089" y="2058988"/>
            <a:ext cx="3144532" cy="2409825"/>
          </a:xfrm>
          <a:prstGeom prst="rect">
            <a:avLst/>
          </a:prstGeom>
          <a:noFill/>
          <a:ln w="12700" cap="flat" cmpd="sng">
            <a:noFill/>
            <a:prstDash val="sysDash"/>
            <a:round/>
            <a:headEnd type="none" w="sm" len="sm"/>
            <a:tailEnd type="none" w="sm" len="sm"/>
          </a:ln>
        </p:spPr>
        <p:txBody>
          <a:bodyPr spcFirstLastPara="1" vert="horz" wrap="square" lIns="9144" tIns="4572" rIns="4572" bIns="4572" anchor="t" anchorCtr="0">
            <a:spAutoFit/>
          </a:bodyPr>
          <a:lstStyle/>
          <a:p>
            <a:pPr marL="171450" indent="-171450">
              <a:buFont typeface="Arial" panose="020B0604020202020204" pitchFamily="34" charset="0"/>
              <a:buChar char="•"/>
            </a:pPr>
            <a:r>
              <a:rPr lang="en-GB" sz="1200" b="1" dirty="0" err="1">
                <a:solidFill>
                  <a:schemeClr val="tx2"/>
                </a:solidFill>
                <a:latin typeface="Montserrat" pitchFamily="2" charset="77"/>
              </a:rPr>
              <a:t>LatAm</a:t>
            </a:r>
            <a:r>
              <a:rPr lang="en-GB" sz="1200" b="1" dirty="0">
                <a:solidFill>
                  <a:schemeClr val="tx2"/>
                </a:solidFill>
                <a:latin typeface="Montserrat" pitchFamily="2" charset="77"/>
              </a:rPr>
              <a:t> will experience the fastest growth</a:t>
            </a:r>
            <a:r>
              <a:rPr lang="en-GB" sz="1200" dirty="0">
                <a:solidFill>
                  <a:schemeClr val="tx2"/>
                </a:solidFill>
                <a:latin typeface="Montserrat" pitchFamily="2" charset="77"/>
              </a:rPr>
              <a:t>, yet still represent a small part of the market </a:t>
            </a:r>
          </a:p>
          <a:p>
            <a:pPr marL="171450" indent="-171450">
              <a:buFont typeface="Arial" panose="020B0604020202020204" pitchFamily="34" charset="0"/>
              <a:buChar char="•"/>
            </a:pPr>
            <a:r>
              <a:rPr lang="en-GB" sz="1200" b="1" dirty="0">
                <a:solidFill>
                  <a:schemeClr val="tx2"/>
                </a:solidFill>
                <a:latin typeface="Montserrat" pitchFamily="2" charset="77"/>
                <a:cs typeface="Arial" panose="020B0604020202020204" pitchFamily="34" charset="0"/>
                <a:sym typeface="Basis Grotesque Pro Medium"/>
              </a:rPr>
              <a:t>North America </a:t>
            </a:r>
            <a:r>
              <a:rPr lang="en-GB" sz="1200" dirty="0">
                <a:solidFill>
                  <a:schemeClr val="tx2"/>
                </a:solidFill>
                <a:latin typeface="Montserrat" pitchFamily="2" charset="77"/>
                <a:cs typeface="Arial" panose="020B0604020202020204" pitchFamily="34" charset="0"/>
                <a:sym typeface="Basis Grotesque Pro Medium"/>
              </a:rPr>
              <a:t>growth is expected to be 18.7% p.a., </a:t>
            </a:r>
            <a:r>
              <a:rPr lang="en-GB" sz="1200" b="1" dirty="0">
                <a:solidFill>
                  <a:schemeClr val="tx2"/>
                </a:solidFill>
                <a:latin typeface="Montserrat" pitchFamily="2" charset="77"/>
                <a:cs typeface="Arial" panose="020B0604020202020204" pitchFamily="34" charset="0"/>
                <a:sym typeface="Basis Grotesque Pro Medium"/>
              </a:rPr>
              <a:t>driven by both increase in prices as well as a growth in companies within the SME segment</a:t>
            </a:r>
          </a:p>
          <a:p>
            <a:pPr marL="171450" indent="-171450">
              <a:buFont typeface="Arial" panose="020B0604020202020204" pitchFamily="34" charset="0"/>
              <a:buChar char="•"/>
            </a:pPr>
            <a:r>
              <a:rPr lang="en-GB" sz="1200" b="1" dirty="0">
                <a:solidFill>
                  <a:schemeClr val="tx2"/>
                </a:solidFill>
                <a:latin typeface="Montserrat" pitchFamily="2" charset="77"/>
                <a:cs typeface="Arial" panose="020B0604020202020204" pitchFamily="34" charset="0"/>
                <a:sym typeface="Basis Grotesque Pro Medium"/>
              </a:rPr>
              <a:t>North America is poised to see a surge in tech companies</a:t>
            </a:r>
            <a:r>
              <a:rPr lang="en-GB" sz="1200" dirty="0">
                <a:solidFill>
                  <a:schemeClr val="tx2"/>
                </a:solidFill>
                <a:latin typeface="Montserrat" pitchFamily="2" charset="77"/>
                <a:cs typeface="Arial" panose="020B0604020202020204" pitchFamily="34" charset="0"/>
                <a:sym typeface="Basis Grotesque Pro Medium"/>
              </a:rPr>
              <a:t>, leveraging the tailwinds of </a:t>
            </a:r>
            <a:r>
              <a:rPr lang="en-GB" sz="1200" dirty="0" err="1">
                <a:solidFill>
                  <a:schemeClr val="tx2"/>
                </a:solidFill>
                <a:latin typeface="Montserrat" pitchFamily="2" charset="77"/>
                <a:cs typeface="Arial" panose="020B0604020202020204" pitchFamily="34" charset="0"/>
                <a:sym typeface="Basis Grotesque Pro Medium"/>
              </a:rPr>
              <a:t>GenAI</a:t>
            </a:r>
            <a:endParaRPr lang="en-GB" sz="1200" dirty="0">
              <a:solidFill>
                <a:schemeClr val="tx2"/>
              </a:solidFill>
              <a:latin typeface="Montserrat" pitchFamily="2" charset="77"/>
              <a:cs typeface="Arial" panose="020B0604020202020204" pitchFamily="34" charset="0"/>
              <a:sym typeface="Basis Grotesque Pro Medium"/>
            </a:endParaRPr>
          </a:p>
          <a:p>
            <a:pPr marL="171450" indent="-171450">
              <a:buFont typeface="Arial" panose="020B0604020202020204" pitchFamily="34" charset="0"/>
              <a:buChar char="•"/>
            </a:pPr>
            <a:r>
              <a:rPr lang="en-GB" sz="1200" b="1" dirty="0">
                <a:solidFill>
                  <a:schemeClr val="tx2"/>
                </a:solidFill>
                <a:latin typeface="Montserrat" pitchFamily="2" charset="77"/>
                <a:cs typeface="Arial" panose="020B0604020202020204" pitchFamily="34" charset="0"/>
                <a:sym typeface="Basis Grotesque Pro Medium"/>
              </a:rPr>
              <a:t>New companies</a:t>
            </a:r>
            <a:r>
              <a:rPr lang="en-GB" sz="1200" dirty="0">
                <a:solidFill>
                  <a:schemeClr val="tx2"/>
                </a:solidFill>
                <a:latin typeface="Montserrat" pitchFamily="2" charset="77"/>
                <a:cs typeface="Arial" panose="020B0604020202020204" pitchFamily="34" charset="0"/>
                <a:sym typeface="Basis Grotesque Pro Medium"/>
              </a:rPr>
              <a:t>, born on the cloud, </a:t>
            </a:r>
            <a:r>
              <a:rPr lang="en-GB" sz="1200" b="1" dirty="0">
                <a:solidFill>
                  <a:schemeClr val="tx2"/>
                </a:solidFill>
                <a:latin typeface="Montserrat" pitchFamily="2" charset="77"/>
                <a:cs typeface="Arial" panose="020B0604020202020204" pitchFamily="34" charset="0"/>
                <a:sym typeface="Basis Grotesque Pro Medium"/>
              </a:rPr>
              <a:t>will be prone to adopt xP&amp;A solutions early on</a:t>
            </a:r>
          </a:p>
        </p:txBody>
      </p:sp>
      <p:sp>
        <p:nvSpPr>
          <p:cNvPr id="15" name="Rectangle: Rounded Corners 14">
            <a:extLst>
              <a:ext uri="{FF2B5EF4-FFF2-40B4-BE49-F238E27FC236}">
                <a16:creationId xmlns:a16="http://schemas.microsoft.com/office/drawing/2014/main" id="{B8D80492-1A11-2214-FCDE-9F381E42439A}"/>
              </a:ext>
            </a:extLst>
          </p:cNvPr>
          <p:cNvSpPr/>
          <p:nvPr/>
        </p:nvSpPr>
        <p:spPr>
          <a:xfrm>
            <a:off x="6729635" y="3011488"/>
            <a:ext cx="486000" cy="277200"/>
          </a:xfrm>
          <a:prstGeom prst="roundRect">
            <a:avLst/>
          </a:prstGeom>
          <a:solidFill>
            <a:schemeClr val="accent5">
              <a:lumMod val="20000"/>
              <a:lumOff val="80000"/>
            </a:schemeClr>
          </a:solidFill>
          <a:ln w="6350" cap="sq">
            <a:solidFill>
              <a:schemeClr val="accent5"/>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GB" sz="900">
                <a:solidFill>
                  <a:schemeClr val="tx1"/>
                </a:solidFill>
                <a:latin typeface="Montserrat" pitchFamily="2" charset="77"/>
              </a:rPr>
              <a:t>7.9% </a:t>
            </a:r>
            <a:endParaRPr lang="en-GB" sz="900" dirty="0">
              <a:solidFill>
                <a:schemeClr val="tx1"/>
              </a:solidFill>
              <a:latin typeface="Montserrat" pitchFamily="2" charset="77"/>
            </a:endParaRPr>
          </a:p>
        </p:txBody>
      </p:sp>
      <p:sp>
        <p:nvSpPr>
          <p:cNvPr id="16" name="Rectangle: Rounded Corners 15">
            <a:extLst>
              <a:ext uri="{FF2B5EF4-FFF2-40B4-BE49-F238E27FC236}">
                <a16:creationId xmlns:a16="http://schemas.microsoft.com/office/drawing/2014/main" id="{E1D50BF5-1525-AD8B-84F4-5A94DAD83954}"/>
              </a:ext>
            </a:extLst>
          </p:cNvPr>
          <p:cNvSpPr/>
          <p:nvPr/>
        </p:nvSpPr>
        <p:spPr>
          <a:xfrm>
            <a:off x="6732617" y="3563938"/>
            <a:ext cx="486000" cy="277200"/>
          </a:xfrm>
          <a:prstGeom prst="roundRect">
            <a:avLst/>
          </a:prstGeom>
          <a:solidFill>
            <a:schemeClr val="accent4">
              <a:lumMod val="20000"/>
              <a:lumOff val="80000"/>
            </a:schemeClr>
          </a:solidFill>
          <a:ln w="6350" cap="sq">
            <a:solidFill>
              <a:schemeClr val="accent4"/>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GB" sz="900">
                <a:solidFill>
                  <a:schemeClr val="tx1"/>
                </a:solidFill>
                <a:latin typeface="Montserrat" pitchFamily="2" charset="77"/>
              </a:rPr>
              <a:t>8.0% </a:t>
            </a:r>
            <a:endParaRPr lang="en-GB" sz="900" dirty="0">
              <a:solidFill>
                <a:schemeClr val="tx1"/>
              </a:solidFill>
              <a:latin typeface="Montserrat" pitchFamily="2" charset="77"/>
            </a:endParaRPr>
          </a:p>
        </p:txBody>
      </p:sp>
      <p:sp>
        <p:nvSpPr>
          <p:cNvPr id="18" name="Rectangle: Rounded Corners 17">
            <a:extLst>
              <a:ext uri="{FF2B5EF4-FFF2-40B4-BE49-F238E27FC236}">
                <a16:creationId xmlns:a16="http://schemas.microsoft.com/office/drawing/2014/main" id="{C16A6FFD-BA08-9046-52AB-159715804698}"/>
              </a:ext>
            </a:extLst>
          </p:cNvPr>
          <p:cNvSpPr/>
          <p:nvPr/>
        </p:nvSpPr>
        <p:spPr>
          <a:xfrm>
            <a:off x="6729635" y="4146550"/>
            <a:ext cx="486000" cy="277200"/>
          </a:xfrm>
          <a:prstGeom prst="roundRect">
            <a:avLst/>
          </a:prstGeom>
          <a:solidFill>
            <a:schemeClr val="accent3">
              <a:lumMod val="20000"/>
              <a:lumOff val="80000"/>
            </a:schemeClr>
          </a:solidFill>
          <a:ln w="6350" cap="sq">
            <a:solidFill>
              <a:schemeClr val="accent3"/>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GB" sz="900">
                <a:solidFill>
                  <a:schemeClr val="tx1"/>
                </a:solidFill>
                <a:latin typeface="Montserrat" pitchFamily="2" charset="77"/>
              </a:rPr>
              <a:t>6.8% </a:t>
            </a:r>
            <a:endParaRPr lang="en-GB" sz="900" dirty="0">
              <a:solidFill>
                <a:schemeClr val="tx1"/>
              </a:solidFill>
              <a:latin typeface="Montserrat" pitchFamily="2" charset="77"/>
            </a:endParaRPr>
          </a:p>
        </p:txBody>
      </p:sp>
      <p:sp>
        <p:nvSpPr>
          <p:cNvPr id="19" name="Rectangle: Rounded Corners 18">
            <a:extLst>
              <a:ext uri="{FF2B5EF4-FFF2-40B4-BE49-F238E27FC236}">
                <a16:creationId xmlns:a16="http://schemas.microsoft.com/office/drawing/2014/main" id="{5DEE3C24-B5AB-4E1E-68C8-2720773BE120}"/>
              </a:ext>
            </a:extLst>
          </p:cNvPr>
          <p:cNvSpPr/>
          <p:nvPr/>
        </p:nvSpPr>
        <p:spPr>
          <a:xfrm>
            <a:off x="6732617" y="4881563"/>
            <a:ext cx="486000" cy="277200"/>
          </a:xfrm>
          <a:prstGeom prst="roundRect">
            <a:avLst/>
          </a:prstGeom>
          <a:solidFill>
            <a:schemeClr val="accent2">
              <a:lumMod val="20000"/>
              <a:lumOff val="80000"/>
            </a:schemeClr>
          </a:solidFill>
          <a:ln w="6350" cap="sq">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GB" sz="900">
                <a:solidFill>
                  <a:schemeClr val="tx1"/>
                </a:solidFill>
                <a:latin typeface="Montserrat" pitchFamily="2" charset="77"/>
              </a:rPr>
              <a:t>6.5% </a:t>
            </a:r>
            <a:endParaRPr lang="en-GB" sz="900" dirty="0">
              <a:solidFill>
                <a:schemeClr val="tx1"/>
              </a:solidFill>
              <a:latin typeface="Montserrat" pitchFamily="2" charset="77"/>
            </a:endParaRPr>
          </a:p>
        </p:txBody>
      </p:sp>
      <p:sp>
        <p:nvSpPr>
          <p:cNvPr id="20" name="Rectangle: Rounded Corners 19">
            <a:extLst>
              <a:ext uri="{FF2B5EF4-FFF2-40B4-BE49-F238E27FC236}">
                <a16:creationId xmlns:a16="http://schemas.microsoft.com/office/drawing/2014/main" id="{74BC7E0B-59D1-3093-AF1D-37595F724863}"/>
              </a:ext>
            </a:extLst>
          </p:cNvPr>
          <p:cNvSpPr/>
          <p:nvPr/>
        </p:nvSpPr>
        <p:spPr>
          <a:xfrm>
            <a:off x="6729635" y="5470525"/>
            <a:ext cx="486000" cy="277200"/>
          </a:xfrm>
          <a:prstGeom prst="roundRect">
            <a:avLst/>
          </a:prstGeom>
          <a:solidFill>
            <a:schemeClr val="accent1">
              <a:lumMod val="20000"/>
              <a:lumOff val="80000"/>
            </a:schemeClr>
          </a:solidFill>
          <a:ln w="6350" cap="sq">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GB" sz="900">
                <a:solidFill>
                  <a:schemeClr val="tx1"/>
                </a:solidFill>
                <a:latin typeface="Montserrat" pitchFamily="2" charset="77"/>
              </a:rPr>
              <a:t>7.1% </a:t>
            </a:r>
            <a:endParaRPr lang="en-GB" sz="900" dirty="0">
              <a:solidFill>
                <a:schemeClr val="tx1"/>
              </a:solidFill>
              <a:latin typeface="Montserrat" pitchFamily="2" charset="77"/>
            </a:endParaRPr>
          </a:p>
        </p:txBody>
      </p:sp>
      <p:graphicFrame>
        <p:nvGraphicFramePr>
          <p:cNvPr id="1160" name="Chart 1159">
            <a:extLst>
              <a:ext uri="{FF2B5EF4-FFF2-40B4-BE49-F238E27FC236}">
                <a16:creationId xmlns:a16="http://schemas.microsoft.com/office/drawing/2014/main" id="{90FB6E12-6B5F-07AD-5845-0BC88AA49E4B}"/>
              </a:ext>
            </a:extLst>
          </p:cNvPr>
          <p:cNvGraphicFramePr/>
          <p:nvPr>
            <p:custDataLst>
              <p:tags r:id="rId2"/>
            </p:custDataLst>
            <p:extLst>
              <p:ext uri="{D42A27DB-BD31-4B8C-83A1-F6EECF244321}">
                <p14:modId xmlns:p14="http://schemas.microsoft.com/office/powerpoint/2010/main" val="2084973971"/>
              </p:ext>
            </p:extLst>
          </p:nvPr>
        </p:nvGraphicFramePr>
        <p:xfrm>
          <a:off x="471488" y="2635250"/>
          <a:ext cx="6173787" cy="3259138"/>
        </p:xfrm>
        <a:graphic>
          <a:graphicData uri="http://schemas.openxmlformats.org/drawingml/2006/chart">
            <c:chart xmlns:c="http://schemas.openxmlformats.org/drawingml/2006/chart" xmlns:r="http://schemas.openxmlformats.org/officeDocument/2006/relationships" r:id="rId98"/>
          </a:graphicData>
        </a:graphic>
      </p:graphicFrame>
      <p:cxnSp>
        <p:nvCxnSpPr>
          <p:cNvPr id="22" name="Straight Connector 21">
            <a:extLst>
              <a:ext uri="{FF2B5EF4-FFF2-40B4-BE49-F238E27FC236}">
                <a16:creationId xmlns:a16="http://schemas.microsoft.com/office/drawing/2014/main" id="{A5F34088-ADE3-BE16-0E05-6919A68D7B66}"/>
              </a:ext>
            </a:extLst>
          </p:cNvPr>
          <p:cNvCxnSpPr/>
          <p:nvPr>
            <p:custDataLst>
              <p:tags r:id="rId3"/>
            </p:custDataLst>
          </p:nvPr>
        </p:nvCxnSpPr>
        <p:spPr bwMode="auto">
          <a:xfrm flipV="1">
            <a:off x="827088" y="3870325"/>
            <a:ext cx="2730500" cy="454025"/>
          </a:xfrm>
          <a:prstGeom prst="line">
            <a:avLst/>
          </a:prstGeom>
          <a:ln w="38100" cap="flat" cmpd="sng" algn="ctr">
            <a:solidFill>
              <a:schemeClr val="tx1"/>
            </a:solidFill>
            <a:prstDash val="solid"/>
            <a:round/>
            <a:headEnd type="none" w="med" len="med"/>
            <a:tailEnd type="triangle" w="med" len="med"/>
          </a:ln>
          <a:effectLst/>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16B70B9A-D4EE-E03E-948A-FFC256A81C50}"/>
              </a:ext>
            </a:extLst>
          </p:cNvPr>
          <p:cNvCxnSpPr/>
          <p:nvPr>
            <p:custDataLst>
              <p:tags r:id="rId4"/>
            </p:custDataLst>
          </p:nvPr>
        </p:nvCxnSpPr>
        <p:spPr bwMode="auto">
          <a:xfrm flipV="1">
            <a:off x="3557588" y="2279650"/>
            <a:ext cx="2732088" cy="1590675"/>
          </a:xfrm>
          <a:prstGeom prst="line">
            <a:avLst/>
          </a:prstGeom>
          <a:ln w="38100" cap="flat" cmpd="sng" algn="ctr">
            <a:solidFill>
              <a:schemeClr val="tx1"/>
            </a:solidFill>
            <a:prstDash val="solid"/>
            <a:round/>
            <a:headEnd type="none" w="med" len="med"/>
            <a:tailEnd type="triangle" w="med" len="med"/>
          </a:ln>
          <a:effectLst/>
        </p:spPr>
        <p:style>
          <a:lnRef idx="1">
            <a:schemeClr val="dk1"/>
          </a:lnRef>
          <a:fillRef idx="0">
            <a:schemeClr val="dk1"/>
          </a:fillRef>
          <a:effectRef idx="0">
            <a:schemeClr val="dk1"/>
          </a:effectRef>
          <a:fontRef idx="minor">
            <a:schemeClr val="tx1"/>
          </a:fontRef>
        </p:style>
      </p:cxnSp>
      <p:sp>
        <p:nvSpPr>
          <p:cNvPr id="24" name="Text Placeholder 4">
            <a:extLst>
              <a:ext uri="{FF2B5EF4-FFF2-40B4-BE49-F238E27FC236}">
                <a16:creationId xmlns:a16="http://schemas.microsoft.com/office/drawing/2014/main" id="{55A53CE0-36D4-EFC8-4D7D-2DDE0D1643D3}"/>
              </a:ext>
            </a:extLst>
          </p:cNvPr>
          <p:cNvSpPr>
            <a:spLocks noGrp="1"/>
          </p:cNvSpPr>
          <p:nvPr>
            <p:custDataLst>
              <p:tags r:id="rId5"/>
            </p:custDataLst>
          </p:nvPr>
        </p:nvSpPr>
        <p:spPr bwMode="gray">
          <a:xfrm>
            <a:off x="741363" y="5483225"/>
            <a:ext cx="173038" cy="12223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14288" tIns="0" rIns="14288" bIns="0" rtlCol="0" anchor="ctr">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lvl="0" algn="ctr">
              <a:spcBef>
                <a:spcPct val="0"/>
              </a:spcBef>
              <a:spcAft>
                <a:spcPct val="0"/>
              </a:spcAft>
            </a:pPr>
            <a:fld id="{71EAB6F5-8525-4C37-931B-2D23A47129F9}" type="datetime'''''''''3''''''''.''8'''''">
              <a:rPr lang="en-GB" altLang="en-US" sz="800" smtClean="0">
                <a:latin typeface="Montserrat" panose="00000500000000000000" pitchFamily="2" charset="0"/>
                <a:cs typeface="+mn-cs"/>
              </a:rPr>
              <a:pPr/>
              <a:t>3.8</a:t>
            </a:fld>
            <a:endParaRPr lang="en-GB" sz="800" dirty="0">
              <a:latin typeface="Montserrat" panose="00000500000000000000" pitchFamily="2" charset="0"/>
              <a:cs typeface="+mn-cs"/>
              <a:sym typeface="Montserrat" pitchFamily="2" charset="77"/>
            </a:endParaRPr>
          </a:p>
        </p:txBody>
      </p:sp>
      <p:sp>
        <p:nvSpPr>
          <p:cNvPr id="25" name="Text Placeholder 4">
            <a:extLst>
              <a:ext uri="{FF2B5EF4-FFF2-40B4-BE49-F238E27FC236}">
                <a16:creationId xmlns:a16="http://schemas.microsoft.com/office/drawing/2014/main" id="{520E893D-BA06-B3B9-453D-F66C0347D261}"/>
              </a:ext>
            </a:extLst>
          </p:cNvPr>
          <p:cNvSpPr>
            <a:spLocks noGrp="1"/>
          </p:cNvSpPr>
          <p:nvPr>
            <p:custDataLst>
              <p:tags r:id="rId6"/>
            </p:custDataLst>
          </p:nvPr>
        </p:nvSpPr>
        <p:spPr bwMode="gray">
          <a:xfrm>
            <a:off x="738188" y="5716588"/>
            <a:ext cx="177800" cy="122238"/>
          </a:xfrm>
          <a:prstGeom prst="rect">
            <a:avLst/>
          </a:prstGeom>
          <a:solidFill>
            <a:schemeClr val="accent1"/>
          </a:solidFill>
          <a:ln>
            <a:noFill/>
          </a:ln>
          <a:effectLst/>
        </p:spPr>
        <p:txBody>
          <a:bodyPr vert="horz" wrap="none" lIns="14288" tIns="0" rIns="14288" bIns="0" rtlCol="0" anchor="ctr">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lvl="0" algn="ctr">
              <a:spcBef>
                <a:spcPct val="0"/>
              </a:spcBef>
              <a:spcAft>
                <a:spcPct val="0"/>
              </a:spcAft>
            </a:pPr>
            <a:fld id="{4D8F367C-4F59-4EF9-9BD0-64EB21E75B4A}" type="datetime'''0''''''''''''''''''''''''''.''''''7'''''''''''''">
              <a:rPr lang="en-GB" altLang="en-US" sz="800" smtClean="0">
                <a:solidFill>
                  <a:schemeClr val="bg1"/>
                </a:solidFill>
                <a:effectLst/>
                <a:latin typeface="Montserrat" panose="00000500000000000000" pitchFamily="2" charset="0"/>
                <a:cs typeface="+mn-cs"/>
              </a:rPr>
              <a:pPr/>
              <a:t>0.7</a:t>
            </a:fld>
            <a:endParaRPr lang="en-GB" sz="800" dirty="0">
              <a:solidFill>
                <a:schemeClr val="bg1"/>
              </a:solidFill>
              <a:latin typeface="Montserrat" panose="00000500000000000000" pitchFamily="2" charset="0"/>
              <a:cs typeface="+mn-cs"/>
              <a:sym typeface="Montserrat" pitchFamily="2" charset="77"/>
            </a:endParaRPr>
          </a:p>
        </p:txBody>
      </p:sp>
      <p:sp>
        <p:nvSpPr>
          <p:cNvPr id="26" name="Text Placeholder 4">
            <a:extLst>
              <a:ext uri="{FF2B5EF4-FFF2-40B4-BE49-F238E27FC236}">
                <a16:creationId xmlns:a16="http://schemas.microsoft.com/office/drawing/2014/main" id="{07CD651E-891A-2312-1BA1-FDF336041F1C}"/>
              </a:ext>
            </a:extLst>
          </p:cNvPr>
          <p:cNvSpPr>
            <a:spLocks noGrp="1"/>
          </p:cNvSpPr>
          <p:nvPr>
            <p:custDataLst>
              <p:tags r:id="rId7"/>
            </p:custDataLst>
          </p:nvPr>
        </p:nvSpPr>
        <p:spPr bwMode="auto">
          <a:xfrm>
            <a:off x="708026" y="5872163"/>
            <a:ext cx="238125" cy="12223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t">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lvl="0" algn="ctr">
              <a:spcBef>
                <a:spcPct val="0"/>
              </a:spcBef>
              <a:spcAft>
                <a:spcPct val="0"/>
              </a:spcAft>
            </a:pPr>
            <a:fld id="{3D9C50D1-1621-4749-8800-23E00C4A529C}" type="datetime'''''''''''''''''''2''''''''''''''''''''''''''''''''''01''8'">
              <a:rPr lang="en-GB" altLang="en-US" sz="800" smtClean="0">
                <a:latin typeface="Montserrat" panose="00000500000000000000" pitchFamily="2" charset="0"/>
                <a:cs typeface="+mn-cs"/>
              </a:rPr>
              <a:pPr/>
              <a:t>2018</a:t>
            </a:fld>
            <a:endParaRPr lang="en-GB" sz="800" dirty="0">
              <a:latin typeface="Montserrat" panose="00000500000000000000" pitchFamily="2" charset="0"/>
              <a:cs typeface="+mn-cs"/>
              <a:sym typeface="Montserrat" pitchFamily="2" charset="77"/>
            </a:endParaRPr>
          </a:p>
        </p:txBody>
      </p:sp>
      <p:sp>
        <p:nvSpPr>
          <p:cNvPr id="27" name="Text Placeholder 4">
            <a:extLst>
              <a:ext uri="{FF2B5EF4-FFF2-40B4-BE49-F238E27FC236}">
                <a16:creationId xmlns:a16="http://schemas.microsoft.com/office/drawing/2014/main" id="{70D6A8F9-8E3A-DCF3-8838-3FD2D98F7FCF}"/>
              </a:ext>
            </a:extLst>
          </p:cNvPr>
          <p:cNvSpPr>
            <a:spLocks noGrp="1"/>
          </p:cNvSpPr>
          <p:nvPr>
            <p:custDataLst>
              <p:tags r:id="rId8"/>
            </p:custDataLst>
          </p:nvPr>
        </p:nvSpPr>
        <p:spPr bwMode="gray">
          <a:xfrm>
            <a:off x="1289051" y="4752975"/>
            <a:ext cx="169863" cy="12223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14288" tIns="0" rIns="14288" bIns="0" rtlCol="0" anchor="ctr">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lvl="0" algn="ctr">
              <a:spcBef>
                <a:spcPct val="0"/>
              </a:spcBef>
              <a:spcAft>
                <a:spcPct val="0"/>
              </a:spcAft>
            </a:pPr>
            <a:fld id="{D5040BF4-C52E-4EC2-9AD2-AAC9FA0584F8}" type="datetime'''''''2''''''''''.''''''''''''''''6'''''''">
              <a:rPr lang="en-GB" altLang="en-US" sz="800" smtClean="0">
                <a:solidFill>
                  <a:schemeClr val="bg1"/>
                </a:solidFill>
                <a:latin typeface="Montserrat" panose="00000500000000000000" pitchFamily="2" charset="0"/>
                <a:cs typeface="+mn-cs"/>
              </a:rPr>
              <a:pPr/>
              <a:t>2.6</a:t>
            </a:fld>
            <a:endParaRPr lang="en-GB" sz="800" dirty="0">
              <a:solidFill>
                <a:schemeClr val="bg1"/>
              </a:solidFill>
              <a:latin typeface="Montserrat" panose="00000500000000000000" pitchFamily="2" charset="0"/>
              <a:cs typeface="+mn-cs"/>
              <a:sym typeface="Montserrat" pitchFamily="2" charset="77"/>
            </a:endParaRPr>
          </a:p>
        </p:txBody>
      </p:sp>
      <p:sp>
        <p:nvSpPr>
          <p:cNvPr id="28" name="Text Placeholder 4">
            <a:extLst>
              <a:ext uri="{FF2B5EF4-FFF2-40B4-BE49-F238E27FC236}">
                <a16:creationId xmlns:a16="http://schemas.microsoft.com/office/drawing/2014/main" id="{72CDA721-D684-9A92-A37F-0CB8076AB7D2}"/>
              </a:ext>
            </a:extLst>
          </p:cNvPr>
          <p:cNvSpPr>
            <a:spLocks noGrp="1"/>
          </p:cNvSpPr>
          <p:nvPr>
            <p:custDataLst>
              <p:tags r:id="rId9"/>
            </p:custDataLst>
          </p:nvPr>
        </p:nvSpPr>
        <p:spPr bwMode="gray">
          <a:xfrm>
            <a:off x="1281113" y="4910138"/>
            <a:ext cx="184150" cy="122238"/>
          </a:xfrm>
          <a:prstGeom prst="rect">
            <a:avLst/>
          </a:prstGeom>
          <a:solidFill>
            <a:schemeClr val="accent4"/>
          </a:solidFill>
          <a:ln>
            <a:noFill/>
          </a:ln>
          <a:effectLst/>
        </p:spPr>
        <p:txBody>
          <a:bodyPr vert="horz" wrap="none" lIns="14288" tIns="0" rIns="14288" bIns="0" rtlCol="0" anchor="ctr">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lvl="0" algn="ctr">
              <a:spcBef>
                <a:spcPct val="0"/>
              </a:spcBef>
              <a:spcAft>
                <a:spcPct val="0"/>
              </a:spcAft>
            </a:pPr>
            <a:fld id="{1864DA5A-F802-49C1-94A4-CE6AC517E61A}" type="datetime'''''''''0''''''''.''''''''''''''''''''''''''''4'''''''''''">
              <a:rPr lang="en-GB" altLang="en-US" sz="800" smtClean="0">
                <a:effectLst/>
                <a:latin typeface="Montserrat" panose="00000500000000000000" pitchFamily="2" charset="0"/>
                <a:cs typeface="+mn-cs"/>
              </a:rPr>
              <a:pPr/>
              <a:t>0.4</a:t>
            </a:fld>
            <a:endParaRPr lang="en-GB" sz="800" dirty="0">
              <a:latin typeface="Montserrat" panose="00000500000000000000" pitchFamily="2" charset="0"/>
              <a:cs typeface="+mn-cs"/>
              <a:sym typeface="Montserrat" pitchFamily="2" charset="77"/>
            </a:endParaRPr>
          </a:p>
        </p:txBody>
      </p:sp>
      <p:sp>
        <p:nvSpPr>
          <p:cNvPr id="29" name="Text Placeholder 4">
            <a:extLst>
              <a:ext uri="{FF2B5EF4-FFF2-40B4-BE49-F238E27FC236}">
                <a16:creationId xmlns:a16="http://schemas.microsoft.com/office/drawing/2014/main" id="{75EA2688-7EE3-D23C-83FB-502748B15AFB}"/>
              </a:ext>
            </a:extLst>
          </p:cNvPr>
          <p:cNvSpPr>
            <a:spLocks noGrp="1"/>
          </p:cNvSpPr>
          <p:nvPr>
            <p:custDataLst>
              <p:tags r:id="rId10"/>
            </p:custDataLst>
          </p:nvPr>
        </p:nvSpPr>
        <p:spPr bwMode="gray">
          <a:xfrm>
            <a:off x="1285876" y="5089525"/>
            <a:ext cx="174625" cy="12223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14288" tIns="0" rIns="14288" bIns="0" rtlCol="0" anchor="ctr">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lvl="0" algn="ctr">
              <a:spcBef>
                <a:spcPct val="0"/>
              </a:spcBef>
              <a:spcAft>
                <a:spcPct val="0"/>
              </a:spcAft>
            </a:pPr>
            <a:fld id="{52EC93FA-E247-4408-AD44-E564D00AFC3D}" type="datetime'''''''3''.''0'''''''''''''''''''''''''''''''''''''''''''''''''">
              <a:rPr lang="en-GB" altLang="en-US" sz="800" smtClean="0">
                <a:solidFill>
                  <a:schemeClr val="bg1"/>
                </a:solidFill>
                <a:latin typeface="Montserrat" panose="00000500000000000000" pitchFamily="2" charset="0"/>
                <a:cs typeface="+mn-cs"/>
              </a:rPr>
              <a:pPr/>
              <a:t>3.0</a:t>
            </a:fld>
            <a:endParaRPr lang="en-GB" sz="800" dirty="0">
              <a:solidFill>
                <a:schemeClr val="bg1"/>
              </a:solidFill>
              <a:latin typeface="Montserrat" panose="00000500000000000000" pitchFamily="2" charset="0"/>
              <a:cs typeface="+mn-cs"/>
              <a:sym typeface="Montserrat" pitchFamily="2" charset="77"/>
            </a:endParaRPr>
          </a:p>
        </p:txBody>
      </p:sp>
      <p:sp>
        <p:nvSpPr>
          <p:cNvPr id="30" name="Text Placeholder 4">
            <a:extLst>
              <a:ext uri="{FF2B5EF4-FFF2-40B4-BE49-F238E27FC236}">
                <a16:creationId xmlns:a16="http://schemas.microsoft.com/office/drawing/2014/main" id="{C753CB28-4636-D7A3-0620-F52E1DA65705}"/>
              </a:ext>
            </a:extLst>
          </p:cNvPr>
          <p:cNvSpPr>
            <a:spLocks noGrp="1"/>
          </p:cNvSpPr>
          <p:nvPr>
            <p:custDataLst>
              <p:tags r:id="rId11"/>
            </p:custDataLst>
          </p:nvPr>
        </p:nvSpPr>
        <p:spPr bwMode="gray">
          <a:xfrm>
            <a:off x="1296988" y="5461000"/>
            <a:ext cx="153988" cy="12223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14288" tIns="0" rIns="14288" bIns="0" rtlCol="0" anchor="ctr">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lvl="0" algn="ctr">
              <a:spcBef>
                <a:spcPct val="0"/>
              </a:spcBef>
              <a:spcAft>
                <a:spcPct val="0"/>
              </a:spcAft>
            </a:pPr>
            <a:fld id="{86AAA6FD-3BFF-4FB0-90E2-433C14CE1646}" type="datetime'''''''''''''''''''''''4''''''''''.''1'">
              <a:rPr lang="en-GB" altLang="en-US" sz="800" smtClean="0">
                <a:latin typeface="Montserrat" panose="00000500000000000000" pitchFamily="2" charset="0"/>
                <a:cs typeface="+mn-cs"/>
              </a:rPr>
              <a:pPr/>
              <a:t>4.1</a:t>
            </a:fld>
            <a:endParaRPr lang="en-GB" sz="800" dirty="0">
              <a:latin typeface="Montserrat" panose="00000500000000000000" pitchFamily="2" charset="0"/>
              <a:cs typeface="+mn-cs"/>
              <a:sym typeface="Montserrat" pitchFamily="2" charset="77"/>
            </a:endParaRPr>
          </a:p>
        </p:txBody>
      </p:sp>
      <p:sp>
        <p:nvSpPr>
          <p:cNvPr id="31" name="Text Placeholder 4">
            <a:extLst>
              <a:ext uri="{FF2B5EF4-FFF2-40B4-BE49-F238E27FC236}">
                <a16:creationId xmlns:a16="http://schemas.microsoft.com/office/drawing/2014/main" id="{911F8767-F0DA-F15F-240C-CD4984B23D56}"/>
              </a:ext>
            </a:extLst>
          </p:cNvPr>
          <p:cNvSpPr>
            <a:spLocks noGrp="1"/>
          </p:cNvSpPr>
          <p:nvPr>
            <p:custDataLst>
              <p:tags r:id="rId12"/>
            </p:custDataLst>
          </p:nvPr>
        </p:nvSpPr>
        <p:spPr bwMode="gray">
          <a:xfrm>
            <a:off x="1284288" y="5713413"/>
            <a:ext cx="177800" cy="122238"/>
          </a:xfrm>
          <a:prstGeom prst="rect">
            <a:avLst/>
          </a:prstGeom>
          <a:solidFill>
            <a:schemeClr val="accent1"/>
          </a:solidFill>
          <a:ln>
            <a:noFill/>
          </a:ln>
          <a:effectLst/>
        </p:spPr>
        <p:txBody>
          <a:bodyPr vert="horz" wrap="none" lIns="14288" tIns="0" rIns="14288" bIns="0" rtlCol="0" anchor="ctr">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lvl="0" algn="ctr">
              <a:spcBef>
                <a:spcPct val="0"/>
              </a:spcBef>
              <a:spcAft>
                <a:spcPct val="0"/>
              </a:spcAft>
            </a:pPr>
            <a:fld id="{4F482D1D-5963-4F37-9A6C-70CA7305E687}" type="datetime'''''0''''''''.''''''''''''''''''''''''''''7'''''''''">
              <a:rPr lang="en-GB" altLang="en-US" sz="800" smtClean="0">
                <a:solidFill>
                  <a:schemeClr val="bg1"/>
                </a:solidFill>
                <a:effectLst/>
                <a:latin typeface="Montserrat" panose="00000500000000000000" pitchFamily="2" charset="0"/>
                <a:cs typeface="+mn-cs"/>
              </a:rPr>
              <a:pPr/>
              <a:t>0.7</a:t>
            </a:fld>
            <a:endParaRPr lang="en-GB" sz="800" dirty="0">
              <a:solidFill>
                <a:schemeClr val="bg1"/>
              </a:solidFill>
              <a:latin typeface="Montserrat" panose="00000500000000000000" pitchFamily="2" charset="0"/>
              <a:cs typeface="+mn-cs"/>
              <a:sym typeface="Montserrat" pitchFamily="2" charset="77"/>
            </a:endParaRPr>
          </a:p>
        </p:txBody>
      </p:sp>
      <p:sp>
        <p:nvSpPr>
          <p:cNvPr id="32" name="Text Placeholder 4">
            <a:extLst>
              <a:ext uri="{FF2B5EF4-FFF2-40B4-BE49-F238E27FC236}">
                <a16:creationId xmlns:a16="http://schemas.microsoft.com/office/drawing/2014/main" id="{1A248C2E-86DC-8CEC-8145-B296B7A5EBAA}"/>
              </a:ext>
            </a:extLst>
          </p:cNvPr>
          <p:cNvSpPr>
            <a:spLocks noGrp="1"/>
          </p:cNvSpPr>
          <p:nvPr>
            <p:custDataLst>
              <p:tags r:id="rId13"/>
            </p:custDataLst>
          </p:nvPr>
        </p:nvSpPr>
        <p:spPr bwMode="auto">
          <a:xfrm>
            <a:off x="1255713" y="5872163"/>
            <a:ext cx="234950" cy="12223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t">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lvl="0" algn="ctr">
              <a:spcBef>
                <a:spcPct val="0"/>
              </a:spcBef>
              <a:spcAft>
                <a:spcPct val="0"/>
              </a:spcAft>
            </a:pPr>
            <a:fld id="{A44F7AD1-1617-4A47-924A-739C522F2BE7}" type="datetime'''''''''''''2''''''''''''''''''''0''''''''''''''''''''''19'''">
              <a:rPr lang="en-GB" altLang="en-US" sz="800" smtClean="0">
                <a:latin typeface="Montserrat" panose="00000500000000000000" pitchFamily="2" charset="0"/>
                <a:cs typeface="+mn-cs"/>
              </a:rPr>
              <a:pPr/>
              <a:t>2019</a:t>
            </a:fld>
            <a:endParaRPr lang="en-GB" sz="800" dirty="0">
              <a:latin typeface="Montserrat" panose="00000500000000000000" pitchFamily="2" charset="0"/>
              <a:cs typeface="+mn-cs"/>
              <a:sym typeface="Montserrat" pitchFamily="2" charset="77"/>
            </a:endParaRPr>
          </a:p>
        </p:txBody>
      </p:sp>
      <p:sp>
        <p:nvSpPr>
          <p:cNvPr id="33" name="Text Placeholder 4">
            <a:extLst>
              <a:ext uri="{FF2B5EF4-FFF2-40B4-BE49-F238E27FC236}">
                <a16:creationId xmlns:a16="http://schemas.microsoft.com/office/drawing/2014/main" id="{AC068C83-D518-8996-7ABE-CEAC2CAD3D49}"/>
              </a:ext>
            </a:extLst>
          </p:cNvPr>
          <p:cNvSpPr>
            <a:spLocks noGrp="1"/>
          </p:cNvSpPr>
          <p:nvPr>
            <p:custDataLst>
              <p:tags r:id="rId14"/>
            </p:custDataLst>
          </p:nvPr>
        </p:nvSpPr>
        <p:spPr bwMode="gray">
          <a:xfrm>
            <a:off x="1833563" y="4676775"/>
            <a:ext cx="173038" cy="12223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14288" tIns="0" rIns="14288" bIns="0" rtlCol="0" anchor="ctr">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lvl="0" algn="ctr">
              <a:spcBef>
                <a:spcPct val="0"/>
              </a:spcBef>
              <a:spcAft>
                <a:spcPct val="0"/>
              </a:spcAft>
            </a:pPr>
            <a:fld id="{F508C1D6-90C4-4090-BD9E-73E64060C72B}" type="datetime'2''''''''''''''''.''''''''''''''''''''''8'''">
              <a:rPr lang="en-GB" altLang="en-US" sz="800" smtClean="0">
                <a:solidFill>
                  <a:schemeClr val="bg1"/>
                </a:solidFill>
                <a:latin typeface="Montserrat" panose="00000500000000000000" pitchFamily="2" charset="0"/>
                <a:cs typeface="+mn-cs"/>
              </a:rPr>
              <a:pPr/>
              <a:t>2.8</a:t>
            </a:fld>
            <a:endParaRPr lang="en-GB" sz="800" dirty="0">
              <a:solidFill>
                <a:schemeClr val="bg1"/>
              </a:solidFill>
              <a:latin typeface="Montserrat" panose="00000500000000000000" pitchFamily="2" charset="0"/>
              <a:cs typeface="+mn-cs"/>
              <a:sym typeface="Montserrat" pitchFamily="2" charset="77"/>
            </a:endParaRPr>
          </a:p>
        </p:txBody>
      </p:sp>
      <p:sp>
        <p:nvSpPr>
          <p:cNvPr id="34" name="Text Placeholder 4">
            <a:extLst>
              <a:ext uri="{FF2B5EF4-FFF2-40B4-BE49-F238E27FC236}">
                <a16:creationId xmlns:a16="http://schemas.microsoft.com/office/drawing/2014/main" id="{F580E8E6-7FCB-CF0A-0458-ED57809D4EBF}"/>
              </a:ext>
            </a:extLst>
          </p:cNvPr>
          <p:cNvSpPr>
            <a:spLocks noGrp="1"/>
          </p:cNvSpPr>
          <p:nvPr>
            <p:custDataLst>
              <p:tags r:id="rId15"/>
            </p:custDataLst>
          </p:nvPr>
        </p:nvSpPr>
        <p:spPr bwMode="gray">
          <a:xfrm>
            <a:off x="1827213" y="4846638"/>
            <a:ext cx="184150" cy="122238"/>
          </a:xfrm>
          <a:prstGeom prst="rect">
            <a:avLst/>
          </a:prstGeom>
          <a:solidFill>
            <a:schemeClr val="accent4"/>
          </a:solidFill>
          <a:ln>
            <a:noFill/>
          </a:ln>
          <a:effectLst/>
        </p:spPr>
        <p:txBody>
          <a:bodyPr vert="horz" wrap="none" lIns="14288" tIns="0" rIns="14288" bIns="0" rtlCol="0" anchor="ctr">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lvl="0" algn="ctr">
              <a:spcBef>
                <a:spcPct val="0"/>
              </a:spcBef>
              <a:spcAft>
                <a:spcPct val="0"/>
              </a:spcAft>
            </a:pPr>
            <a:fld id="{3B4C8788-DA4B-4947-8E37-335391DB4AA1}" type="datetime'''''0''''''''''''''''''''.''''''4'''''''">
              <a:rPr lang="en-GB" altLang="en-US" sz="800" smtClean="0">
                <a:effectLst/>
                <a:latin typeface="Montserrat" panose="00000500000000000000" pitchFamily="2" charset="0"/>
                <a:cs typeface="+mn-cs"/>
              </a:rPr>
              <a:pPr/>
              <a:t>0.4</a:t>
            </a:fld>
            <a:endParaRPr lang="en-GB" sz="800" dirty="0">
              <a:latin typeface="Montserrat" panose="00000500000000000000" pitchFamily="2" charset="0"/>
              <a:cs typeface="+mn-cs"/>
              <a:sym typeface="Montserrat" pitchFamily="2" charset="77"/>
            </a:endParaRPr>
          </a:p>
        </p:txBody>
      </p:sp>
      <p:sp>
        <p:nvSpPr>
          <p:cNvPr id="35" name="Text Placeholder 4">
            <a:extLst>
              <a:ext uri="{FF2B5EF4-FFF2-40B4-BE49-F238E27FC236}">
                <a16:creationId xmlns:a16="http://schemas.microsoft.com/office/drawing/2014/main" id="{579E0A7A-1480-2A1F-42F3-D87CC839AF4C}"/>
              </a:ext>
            </a:extLst>
          </p:cNvPr>
          <p:cNvSpPr>
            <a:spLocks noGrp="1"/>
          </p:cNvSpPr>
          <p:nvPr>
            <p:custDataLst>
              <p:tags r:id="rId16"/>
            </p:custDataLst>
          </p:nvPr>
        </p:nvSpPr>
        <p:spPr bwMode="gray">
          <a:xfrm>
            <a:off x="1836738" y="5038725"/>
            <a:ext cx="165100" cy="12223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14288" tIns="0" rIns="14288" bIns="0" rtlCol="0" anchor="ctr">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lvl="0" algn="ctr">
              <a:spcBef>
                <a:spcPct val="0"/>
              </a:spcBef>
              <a:spcAft>
                <a:spcPct val="0"/>
              </a:spcAft>
            </a:pPr>
            <a:fld id="{D9340F98-128D-4148-A19F-9081CB853CC6}" type="datetime'''''''''3''''''''''.''''''''3'''''''''''''''''''">
              <a:rPr lang="en-GB" altLang="en-US" sz="800" smtClean="0">
                <a:solidFill>
                  <a:schemeClr val="bg1"/>
                </a:solidFill>
                <a:latin typeface="Montserrat" panose="00000500000000000000" pitchFamily="2" charset="0"/>
                <a:cs typeface="+mn-cs"/>
              </a:rPr>
              <a:pPr/>
              <a:t>3.3</a:t>
            </a:fld>
            <a:endParaRPr lang="en-GB" sz="800" dirty="0">
              <a:solidFill>
                <a:schemeClr val="bg1"/>
              </a:solidFill>
              <a:latin typeface="Montserrat" panose="00000500000000000000" pitchFamily="2" charset="0"/>
              <a:cs typeface="+mn-cs"/>
              <a:sym typeface="Montserrat" pitchFamily="2" charset="77"/>
            </a:endParaRPr>
          </a:p>
        </p:txBody>
      </p:sp>
      <p:sp>
        <p:nvSpPr>
          <p:cNvPr id="36" name="Text Placeholder 4">
            <a:extLst>
              <a:ext uri="{FF2B5EF4-FFF2-40B4-BE49-F238E27FC236}">
                <a16:creationId xmlns:a16="http://schemas.microsoft.com/office/drawing/2014/main" id="{7E218CA8-71E8-A79E-FB45-A9DFCE9EAF26}"/>
              </a:ext>
            </a:extLst>
          </p:cNvPr>
          <p:cNvSpPr>
            <a:spLocks noGrp="1"/>
          </p:cNvSpPr>
          <p:nvPr>
            <p:custDataLst>
              <p:tags r:id="rId17"/>
            </p:custDataLst>
          </p:nvPr>
        </p:nvSpPr>
        <p:spPr bwMode="gray">
          <a:xfrm>
            <a:off x="1827213" y="5438775"/>
            <a:ext cx="184150" cy="12223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14288" tIns="0" rIns="14288" bIns="0" rtlCol="0" anchor="ctr">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lvl="0" algn="ctr">
              <a:spcBef>
                <a:spcPct val="0"/>
              </a:spcBef>
              <a:spcAft>
                <a:spcPct val="0"/>
              </a:spcAft>
            </a:pPr>
            <a:fld id="{5F7183AC-2BCB-488F-8C96-DB60AEACF1E5}" type="datetime'''''''''''''''''''4.''''''''''4'''''''''''''''''''''''''''">
              <a:rPr lang="en-GB" altLang="en-US" sz="800" smtClean="0">
                <a:latin typeface="Montserrat" panose="00000500000000000000" pitchFamily="2" charset="0"/>
                <a:cs typeface="+mn-cs"/>
              </a:rPr>
              <a:pPr/>
              <a:t>4.4</a:t>
            </a:fld>
            <a:endParaRPr lang="en-GB" sz="800" dirty="0">
              <a:latin typeface="Montserrat" panose="00000500000000000000" pitchFamily="2" charset="0"/>
              <a:cs typeface="+mn-cs"/>
              <a:sym typeface="Montserrat" pitchFamily="2" charset="77"/>
            </a:endParaRPr>
          </a:p>
        </p:txBody>
      </p:sp>
      <p:sp>
        <p:nvSpPr>
          <p:cNvPr id="37" name="Text Placeholder 4">
            <a:extLst>
              <a:ext uri="{FF2B5EF4-FFF2-40B4-BE49-F238E27FC236}">
                <a16:creationId xmlns:a16="http://schemas.microsoft.com/office/drawing/2014/main" id="{4E0CF7C8-E89E-3C45-BF17-2BF095DE8894}"/>
              </a:ext>
            </a:extLst>
          </p:cNvPr>
          <p:cNvSpPr>
            <a:spLocks noGrp="1"/>
          </p:cNvSpPr>
          <p:nvPr>
            <p:custDataLst>
              <p:tags r:id="rId18"/>
            </p:custDataLst>
          </p:nvPr>
        </p:nvSpPr>
        <p:spPr bwMode="gray">
          <a:xfrm>
            <a:off x="1828801" y="5710238"/>
            <a:ext cx="182563" cy="122238"/>
          </a:xfrm>
          <a:prstGeom prst="rect">
            <a:avLst/>
          </a:prstGeom>
          <a:solidFill>
            <a:schemeClr val="accent1"/>
          </a:solidFill>
          <a:ln>
            <a:noFill/>
          </a:ln>
          <a:effectLst/>
        </p:spPr>
        <p:txBody>
          <a:bodyPr vert="horz" wrap="none" lIns="14288" tIns="0" rIns="14288" bIns="0" rtlCol="0" anchor="ctr">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lvl="0" algn="ctr">
              <a:spcBef>
                <a:spcPct val="0"/>
              </a:spcBef>
              <a:spcAft>
                <a:spcPct val="0"/>
              </a:spcAft>
            </a:pPr>
            <a:fld id="{279E02C5-C016-42C5-9EE6-628033241F11}" type="datetime'''''''''''''0''''''''''''''''.''''''''''8'''''''''''''''''">
              <a:rPr lang="en-GB" altLang="en-US" sz="800" smtClean="0">
                <a:solidFill>
                  <a:schemeClr val="bg1"/>
                </a:solidFill>
                <a:effectLst/>
                <a:latin typeface="Montserrat" panose="00000500000000000000" pitchFamily="2" charset="0"/>
                <a:cs typeface="+mn-cs"/>
              </a:rPr>
              <a:pPr/>
              <a:t>0.8</a:t>
            </a:fld>
            <a:endParaRPr lang="en-GB" sz="800" dirty="0">
              <a:solidFill>
                <a:schemeClr val="bg1"/>
              </a:solidFill>
              <a:latin typeface="Montserrat" panose="00000500000000000000" pitchFamily="2" charset="0"/>
              <a:cs typeface="+mn-cs"/>
              <a:sym typeface="Montserrat" pitchFamily="2" charset="77"/>
            </a:endParaRPr>
          </a:p>
        </p:txBody>
      </p:sp>
      <p:sp>
        <p:nvSpPr>
          <p:cNvPr id="38" name="Text Placeholder 4">
            <a:extLst>
              <a:ext uri="{FF2B5EF4-FFF2-40B4-BE49-F238E27FC236}">
                <a16:creationId xmlns:a16="http://schemas.microsoft.com/office/drawing/2014/main" id="{38526B03-74DB-E64D-B493-0BDBF18B99CF}"/>
              </a:ext>
            </a:extLst>
          </p:cNvPr>
          <p:cNvSpPr>
            <a:spLocks noGrp="1"/>
          </p:cNvSpPr>
          <p:nvPr>
            <p:custDataLst>
              <p:tags r:id="rId19"/>
            </p:custDataLst>
          </p:nvPr>
        </p:nvSpPr>
        <p:spPr bwMode="auto">
          <a:xfrm>
            <a:off x="1789113" y="5872163"/>
            <a:ext cx="260350" cy="12223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t">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lvl="0" algn="ctr">
              <a:spcBef>
                <a:spcPct val="0"/>
              </a:spcBef>
              <a:spcAft>
                <a:spcPct val="0"/>
              </a:spcAft>
            </a:pPr>
            <a:fld id="{11C00FE2-A850-48C9-B1BC-4909FBD50715}" type="datetime'''''''''''2''''''''''''0''''''2''''''0'''''''''''''''''">
              <a:rPr lang="en-GB" altLang="en-US" sz="800" smtClean="0">
                <a:latin typeface="Montserrat" panose="00000500000000000000" pitchFamily="2" charset="0"/>
                <a:cs typeface="+mn-cs"/>
              </a:rPr>
              <a:pPr/>
              <a:t>2020</a:t>
            </a:fld>
            <a:endParaRPr lang="en-GB" sz="800" dirty="0">
              <a:latin typeface="Montserrat" panose="00000500000000000000" pitchFamily="2" charset="0"/>
              <a:cs typeface="+mn-cs"/>
              <a:sym typeface="Montserrat" pitchFamily="2" charset="77"/>
            </a:endParaRPr>
          </a:p>
        </p:txBody>
      </p:sp>
      <p:sp>
        <p:nvSpPr>
          <p:cNvPr id="39" name="Text Placeholder 4">
            <a:extLst>
              <a:ext uri="{FF2B5EF4-FFF2-40B4-BE49-F238E27FC236}">
                <a16:creationId xmlns:a16="http://schemas.microsoft.com/office/drawing/2014/main" id="{90E284D8-C4EE-CD76-EF1B-BBA09AD08276}"/>
              </a:ext>
            </a:extLst>
          </p:cNvPr>
          <p:cNvSpPr>
            <a:spLocks noGrp="1"/>
          </p:cNvSpPr>
          <p:nvPr>
            <p:custDataLst>
              <p:tags r:id="rId20"/>
            </p:custDataLst>
          </p:nvPr>
        </p:nvSpPr>
        <p:spPr bwMode="gray">
          <a:xfrm>
            <a:off x="2378076" y="4595813"/>
            <a:ext cx="174625" cy="12223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14288" tIns="0" rIns="14288" bIns="0" rtlCol="0" anchor="ctr">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lvl="0" algn="ctr">
              <a:spcBef>
                <a:spcPct val="0"/>
              </a:spcBef>
              <a:spcAft>
                <a:spcPct val="0"/>
              </a:spcAft>
            </a:pPr>
            <a:fld id="{7F57E5AA-0C01-43D9-B213-65BB6754267C}" type="datetime'''3''''''''.''''''''''''''''''''0'''''''''''''">
              <a:rPr lang="en-GB" altLang="en-US" sz="800" smtClean="0">
                <a:solidFill>
                  <a:schemeClr val="bg1"/>
                </a:solidFill>
                <a:latin typeface="Montserrat" panose="00000500000000000000" pitchFamily="2" charset="0"/>
                <a:cs typeface="+mn-cs"/>
              </a:rPr>
              <a:pPr/>
              <a:t>3.0</a:t>
            </a:fld>
            <a:endParaRPr lang="en-GB" sz="800" dirty="0">
              <a:solidFill>
                <a:schemeClr val="bg1"/>
              </a:solidFill>
              <a:latin typeface="Montserrat" panose="00000500000000000000" pitchFamily="2" charset="0"/>
              <a:cs typeface="+mn-cs"/>
              <a:sym typeface="Montserrat" pitchFamily="2" charset="77"/>
            </a:endParaRPr>
          </a:p>
        </p:txBody>
      </p:sp>
      <p:sp>
        <p:nvSpPr>
          <p:cNvPr id="40" name="Text Placeholder 4">
            <a:extLst>
              <a:ext uri="{FF2B5EF4-FFF2-40B4-BE49-F238E27FC236}">
                <a16:creationId xmlns:a16="http://schemas.microsoft.com/office/drawing/2014/main" id="{C06E9727-DB91-02E3-FC20-61275AA07E5D}"/>
              </a:ext>
            </a:extLst>
          </p:cNvPr>
          <p:cNvSpPr>
            <a:spLocks noGrp="1"/>
          </p:cNvSpPr>
          <p:nvPr>
            <p:custDataLst>
              <p:tags r:id="rId21"/>
            </p:custDataLst>
          </p:nvPr>
        </p:nvSpPr>
        <p:spPr bwMode="gray">
          <a:xfrm>
            <a:off x="2378076" y="4779963"/>
            <a:ext cx="174625" cy="122238"/>
          </a:xfrm>
          <a:prstGeom prst="rect">
            <a:avLst/>
          </a:prstGeom>
          <a:solidFill>
            <a:schemeClr val="accent4"/>
          </a:solidFill>
          <a:ln>
            <a:noFill/>
          </a:ln>
          <a:effectLst/>
        </p:spPr>
        <p:txBody>
          <a:bodyPr vert="horz" wrap="none" lIns="14288" tIns="0" rIns="14288" bIns="0" rtlCol="0" anchor="ctr">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lvl="0" algn="ctr">
              <a:spcBef>
                <a:spcPct val="0"/>
              </a:spcBef>
              <a:spcAft>
                <a:spcPct val="0"/>
              </a:spcAft>
            </a:pPr>
            <a:fld id="{8F9A60F5-67B9-4100-8F7C-21B2665B8D76}" type="datetime'''''''''''''''''''''''0''''''''''''''''''.5'''">
              <a:rPr lang="en-GB" altLang="en-US" sz="800" smtClean="0">
                <a:effectLst/>
                <a:latin typeface="Montserrat" panose="00000500000000000000" pitchFamily="2" charset="0"/>
                <a:cs typeface="+mn-cs"/>
              </a:rPr>
              <a:pPr/>
              <a:t>0.5</a:t>
            </a:fld>
            <a:endParaRPr lang="en-GB" sz="800" dirty="0">
              <a:latin typeface="Montserrat" panose="00000500000000000000" pitchFamily="2" charset="0"/>
              <a:cs typeface="+mn-cs"/>
              <a:sym typeface="Montserrat" pitchFamily="2" charset="77"/>
            </a:endParaRPr>
          </a:p>
        </p:txBody>
      </p:sp>
      <p:sp>
        <p:nvSpPr>
          <p:cNvPr id="41" name="Text Placeholder 4">
            <a:extLst>
              <a:ext uri="{FF2B5EF4-FFF2-40B4-BE49-F238E27FC236}">
                <a16:creationId xmlns:a16="http://schemas.microsoft.com/office/drawing/2014/main" id="{F9776D37-2876-9B7D-DD30-09DB23B7C875}"/>
              </a:ext>
            </a:extLst>
          </p:cNvPr>
          <p:cNvSpPr>
            <a:spLocks noGrp="1"/>
          </p:cNvSpPr>
          <p:nvPr>
            <p:custDataLst>
              <p:tags r:id="rId22"/>
            </p:custDataLst>
          </p:nvPr>
        </p:nvSpPr>
        <p:spPr bwMode="gray">
          <a:xfrm>
            <a:off x="2382838" y="4986338"/>
            <a:ext cx="165100" cy="12223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14288" tIns="0" rIns="14288" bIns="0" rtlCol="0" anchor="ctr">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lvl="0" algn="ctr">
              <a:spcBef>
                <a:spcPct val="0"/>
              </a:spcBef>
              <a:spcAft>
                <a:spcPct val="0"/>
              </a:spcAft>
            </a:pPr>
            <a:fld id="{B65AF93F-8987-46DF-BC4E-CA4BB710A8A2}" type="datetime'''''3''''''''.''''''''''''''''''''''''''''5'''''''''">
              <a:rPr lang="en-GB" altLang="en-US" sz="800" smtClean="0">
                <a:solidFill>
                  <a:schemeClr val="bg1"/>
                </a:solidFill>
                <a:latin typeface="Montserrat" panose="00000500000000000000" pitchFamily="2" charset="0"/>
                <a:cs typeface="+mn-cs"/>
              </a:rPr>
              <a:pPr/>
              <a:t>3.5</a:t>
            </a:fld>
            <a:endParaRPr lang="en-GB" sz="800" dirty="0">
              <a:solidFill>
                <a:schemeClr val="bg1"/>
              </a:solidFill>
              <a:latin typeface="Montserrat" panose="00000500000000000000" pitchFamily="2" charset="0"/>
              <a:cs typeface="+mn-cs"/>
              <a:sym typeface="Montserrat" pitchFamily="2" charset="77"/>
            </a:endParaRPr>
          </a:p>
        </p:txBody>
      </p:sp>
      <p:sp>
        <p:nvSpPr>
          <p:cNvPr id="42" name="Text Placeholder 4">
            <a:extLst>
              <a:ext uri="{FF2B5EF4-FFF2-40B4-BE49-F238E27FC236}">
                <a16:creationId xmlns:a16="http://schemas.microsoft.com/office/drawing/2014/main" id="{C721DE74-34EC-1DE8-2237-1BA44BA47AFC}"/>
              </a:ext>
            </a:extLst>
          </p:cNvPr>
          <p:cNvSpPr>
            <a:spLocks noGrp="1"/>
          </p:cNvSpPr>
          <p:nvPr>
            <p:custDataLst>
              <p:tags r:id="rId23"/>
            </p:custDataLst>
          </p:nvPr>
        </p:nvSpPr>
        <p:spPr bwMode="gray">
          <a:xfrm>
            <a:off x="2376488" y="5414963"/>
            <a:ext cx="177800" cy="12223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14288" tIns="0" rIns="14288" bIns="0" rtlCol="0" anchor="ctr">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lvl="0" algn="ctr">
              <a:spcBef>
                <a:spcPct val="0"/>
              </a:spcBef>
              <a:spcAft>
                <a:spcPct val="0"/>
              </a:spcAft>
            </a:pPr>
            <a:fld id="{92B864DE-763E-488B-97EB-19CB8F132449}" type="datetime'''''''4''''''''''''''.''''''''''''''''''''7'''''''''''">
              <a:rPr lang="en-GB" altLang="en-US" sz="800" smtClean="0">
                <a:latin typeface="Montserrat" panose="00000500000000000000" pitchFamily="2" charset="0"/>
                <a:cs typeface="+mn-cs"/>
              </a:rPr>
              <a:pPr/>
              <a:t>4.7</a:t>
            </a:fld>
            <a:endParaRPr lang="en-GB" sz="800" dirty="0">
              <a:latin typeface="Montserrat" panose="00000500000000000000" pitchFamily="2" charset="0"/>
              <a:cs typeface="+mn-cs"/>
              <a:sym typeface="Montserrat" pitchFamily="2" charset="77"/>
            </a:endParaRPr>
          </a:p>
        </p:txBody>
      </p:sp>
      <p:sp>
        <p:nvSpPr>
          <p:cNvPr id="43" name="Text Placeholder 4">
            <a:extLst>
              <a:ext uri="{FF2B5EF4-FFF2-40B4-BE49-F238E27FC236}">
                <a16:creationId xmlns:a16="http://schemas.microsoft.com/office/drawing/2014/main" id="{8CFAED3E-AE3A-8EA3-4A5F-A6D3493C7DA2}"/>
              </a:ext>
            </a:extLst>
          </p:cNvPr>
          <p:cNvSpPr>
            <a:spLocks noGrp="1"/>
          </p:cNvSpPr>
          <p:nvPr>
            <p:custDataLst>
              <p:tags r:id="rId24"/>
            </p:custDataLst>
          </p:nvPr>
        </p:nvSpPr>
        <p:spPr bwMode="gray">
          <a:xfrm>
            <a:off x="2376488" y="5705475"/>
            <a:ext cx="179388" cy="122238"/>
          </a:xfrm>
          <a:prstGeom prst="rect">
            <a:avLst/>
          </a:prstGeom>
          <a:solidFill>
            <a:schemeClr val="accent1"/>
          </a:solidFill>
          <a:ln>
            <a:noFill/>
          </a:ln>
          <a:effectLst/>
        </p:spPr>
        <p:txBody>
          <a:bodyPr vert="horz" wrap="none" lIns="14288" tIns="0" rIns="14288" bIns="0" rtlCol="0" anchor="ctr">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lvl="0" algn="ctr">
              <a:spcBef>
                <a:spcPct val="0"/>
              </a:spcBef>
              <a:spcAft>
                <a:spcPct val="0"/>
              </a:spcAft>
            </a:pPr>
            <a:fld id="{E2C5EBE4-B716-4741-8942-4970B956261F}" type="datetime'''''0''''''''''''''''''''''''''.''''''''''9'">
              <a:rPr lang="en-GB" altLang="en-US" sz="800" smtClean="0">
                <a:solidFill>
                  <a:schemeClr val="bg1"/>
                </a:solidFill>
                <a:effectLst/>
                <a:latin typeface="Montserrat" panose="00000500000000000000" pitchFamily="2" charset="0"/>
                <a:cs typeface="+mn-cs"/>
              </a:rPr>
              <a:pPr/>
              <a:t>0.9</a:t>
            </a:fld>
            <a:endParaRPr lang="en-GB" sz="800" dirty="0">
              <a:solidFill>
                <a:schemeClr val="bg1"/>
              </a:solidFill>
              <a:latin typeface="Montserrat" panose="00000500000000000000" pitchFamily="2" charset="0"/>
              <a:cs typeface="+mn-cs"/>
              <a:sym typeface="Montserrat" pitchFamily="2" charset="77"/>
            </a:endParaRPr>
          </a:p>
        </p:txBody>
      </p:sp>
      <p:sp>
        <p:nvSpPr>
          <p:cNvPr id="44" name="Text Placeholder 4">
            <a:extLst>
              <a:ext uri="{FF2B5EF4-FFF2-40B4-BE49-F238E27FC236}">
                <a16:creationId xmlns:a16="http://schemas.microsoft.com/office/drawing/2014/main" id="{078A495A-2C64-A3D2-4823-72AB0E073067}"/>
              </a:ext>
            </a:extLst>
          </p:cNvPr>
          <p:cNvSpPr>
            <a:spLocks noGrp="1"/>
          </p:cNvSpPr>
          <p:nvPr>
            <p:custDataLst>
              <p:tags r:id="rId25"/>
            </p:custDataLst>
          </p:nvPr>
        </p:nvSpPr>
        <p:spPr bwMode="auto">
          <a:xfrm>
            <a:off x="2351088" y="5872163"/>
            <a:ext cx="230188" cy="12223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t">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lvl="0" algn="ctr">
              <a:spcBef>
                <a:spcPct val="0"/>
              </a:spcBef>
              <a:spcAft>
                <a:spcPct val="0"/>
              </a:spcAft>
            </a:pPr>
            <a:fld id="{ABD49074-41AD-429A-A328-EB33B6BD4A3D}" type="datetime'''''''''''''''''''2''''''''''''0''''''21'''''">
              <a:rPr lang="en-GB" altLang="en-US" sz="800" smtClean="0">
                <a:latin typeface="Montserrat" panose="00000500000000000000" pitchFamily="2" charset="0"/>
                <a:cs typeface="+mn-cs"/>
              </a:rPr>
              <a:pPr/>
              <a:t>2021</a:t>
            </a:fld>
            <a:endParaRPr lang="en-GB" sz="800" dirty="0">
              <a:latin typeface="Montserrat" panose="00000500000000000000" pitchFamily="2" charset="0"/>
              <a:cs typeface="+mn-cs"/>
              <a:sym typeface="Montserrat" pitchFamily="2" charset="77"/>
            </a:endParaRPr>
          </a:p>
        </p:txBody>
      </p:sp>
      <p:sp>
        <p:nvSpPr>
          <p:cNvPr id="45" name="Text Placeholder 4">
            <a:extLst>
              <a:ext uri="{FF2B5EF4-FFF2-40B4-BE49-F238E27FC236}">
                <a16:creationId xmlns:a16="http://schemas.microsoft.com/office/drawing/2014/main" id="{7643FC99-B167-E4C4-075C-7A121BC71FC9}"/>
              </a:ext>
            </a:extLst>
          </p:cNvPr>
          <p:cNvSpPr>
            <a:spLocks noGrp="1"/>
          </p:cNvSpPr>
          <p:nvPr>
            <p:custDataLst>
              <p:tags r:id="rId26"/>
            </p:custDataLst>
          </p:nvPr>
        </p:nvSpPr>
        <p:spPr bwMode="gray">
          <a:xfrm>
            <a:off x="2928938" y="4514850"/>
            <a:ext cx="165100" cy="12223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14288" tIns="0" rIns="14288" bIns="0" rtlCol="0" anchor="ctr">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lvl="0" algn="ctr">
              <a:spcBef>
                <a:spcPct val="0"/>
              </a:spcBef>
              <a:spcAft>
                <a:spcPct val="0"/>
              </a:spcAft>
            </a:pPr>
            <a:fld id="{A465D793-7A72-4956-8033-C003B6135040}" type="datetime'''''3''''''''''''.''''''3'''''''''''''''''''''''''">
              <a:rPr lang="en-GB" altLang="en-US" sz="800" smtClean="0">
                <a:solidFill>
                  <a:schemeClr val="bg1"/>
                </a:solidFill>
                <a:latin typeface="Montserrat" panose="00000500000000000000" pitchFamily="2" charset="0"/>
                <a:cs typeface="+mn-cs"/>
              </a:rPr>
              <a:pPr/>
              <a:t>3.3</a:t>
            </a:fld>
            <a:endParaRPr lang="en-GB" sz="800" dirty="0">
              <a:solidFill>
                <a:schemeClr val="bg1"/>
              </a:solidFill>
              <a:latin typeface="Montserrat" panose="00000500000000000000" pitchFamily="2" charset="0"/>
              <a:cs typeface="+mn-cs"/>
              <a:sym typeface="Montserrat" pitchFamily="2" charset="77"/>
            </a:endParaRPr>
          </a:p>
        </p:txBody>
      </p:sp>
      <p:sp>
        <p:nvSpPr>
          <p:cNvPr id="46" name="Text Placeholder 4">
            <a:extLst>
              <a:ext uri="{FF2B5EF4-FFF2-40B4-BE49-F238E27FC236}">
                <a16:creationId xmlns:a16="http://schemas.microsoft.com/office/drawing/2014/main" id="{FD92AE35-F144-E626-2CA7-F56375F868E0}"/>
              </a:ext>
            </a:extLst>
          </p:cNvPr>
          <p:cNvSpPr>
            <a:spLocks noGrp="1"/>
          </p:cNvSpPr>
          <p:nvPr>
            <p:custDataLst>
              <p:tags r:id="rId27"/>
            </p:custDataLst>
          </p:nvPr>
        </p:nvSpPr>
        <p:spPr bwMode="gray">
          <a:xfrm>
            <a:off x="2924176" y="4711700"/>
            <a:ext cx="174625" cy="122238"/>
          </a:xfrm>
          <a:prstGeom prst="rect">
            <a:avLst/>
          </a:prstGeom>
          <a:solidFill>
            <a:schemeClr val="accent4"/>
          </a:solidFill>
          <a:ln>
            <a:noFill/>
          </a:ln>
          <a:effectLst/>
        </p:spPr>
        <p:txBody>
          <a:bodyPr vert="horz" wrap="none" lIns="14288" tIns="0" rIns="14288" bIns="0" rtlCol="0" anchor="ctr">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lvl="0" algn="ctr">
              <a:spcBef>
                <a:spcPct val="0"/>
              </a:spcBef>
              <a:spcAft>
                <a:spcPct val="0"/>
              </a:spcAft>
            </a:pPr>
            <a:fld id="{F75A7581-8478-457E-8795-DB7AB28F3006}" type="datetime'''''0''''''''''.''''5'''''''''''''">
              <a:rPr lang="en-GB" altLang="en-US" sz="800" smtClean="0">
                <a:effectLst/>
                <a:latin typeface="Montserrat" panose="00000500000000000000" pitchFamily="2" charset="0"/>
                <a:cs typeface="+mn-cs"/>
              </a:rPr>
              <a:pPr/>
              <a:t>0.5</a:t>
            </a:fld>
            <a:endParaRPr lang="en-GB" sz="800" dirty="0">
              <a:latin typeface="Montserrat" panose="00000500000000000000" pitchFamily="2" charset="0"/>
              <a:cs typeface="+mn-cs"/>
              <a:sym typeface="Montserrat" pitchFamily="2" charset="77"/>
            </a:endParaRPr>
          </a:p>
        </p:txBody>
      </p:sp>
      <p:sp>
        <p:nvSpPr>
          <p:cNvPr id="47" name="Text Placeholder 4">
            <a:extLst>
              <a:ext uri="{FF2B5EF4-FFF2-40B4-BE49-F238E27FC236}">
                <a16:creationId xmlns:a16="http://schemas.microsoft.com/office/drawing/2014/main" id="{38C06E74-8A71-694C-9B87-08428364D32B}"/>
              </a:ext>
            </a:extLst>
          </p:cNvPr>
          <p:cNvSpPr>
            <a:spLocks noGrp="1"/>
          </p:cNvSpPr>
          <p:nvPr>
            <p:custDataLst>
              <p:tags r:id="rId28"/>
            </p:custDataLst>
          </p:nvPr>
        </p:nvSpPr>
        <p:spPr bwMode="gray">
          <a:xfrm>
            <a:off x="2927350" y="4932363"/>
            <a:ext cx="168275" cy="12223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14288" tIns="0" rIns="14288" bIns="0" rtlCol="0" anchor="ctr">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lvl="0" algn="ctr">
              <a:spcBef>
                <a:spcPct val="0"/>
              </a:spcBef>
              <a:spcAft>
                <a:spcPct val="0"/>
              </a:spcAft>
            </a:pPr>
            <a:fld id="{DEB01A94-6809-4209-A93F-8CB657886C1A}" type="datetime'''''''''''''''''''3''''''''''''''''''''''.7'''''''''''">
              <a:rPr lang="en-GB" altLang="en-US" sz="800" smtClean="0">
                <a:solidFill>
                  <a:schemeClr val="bg1"/>
                </a:solidFill>
                <a:latin typeface="Montserrat" panose="00000500000000000000" pitchFamily="2" charset="0"/>
                <a:cs typeface="+mn-cs"/>
              </a:rPr>
              <a:pPr/>
              <a:t>3.7</a:t>
            </a:fld>
            <a:endParaRPr lang="en-GB" sz="800" dirty="0">
              <a:solidFill>
                <a:schemeClr val="bg1"/>
              </a:solidFill>
              <a:latin typeface="Montserrat" panose="00000500000000000000" pitchFamily="2" charset="0"/>
              <a:cs typeface="+mn-cs"/>
              <a:sym typeface="Montserrat" pitchFamily="2" charset="77"/>
            </a:endParaRPr>
          </a:p>
        </p:txBody>
      </p:sp>
      <p:sp>
        <p:nvSpPr>
          <p:cNvPr id="48" name="Text Placeholder 4">
            <a:extLst>
              <a:ext uri="{FF2B5EF4-FFF2-40B4-BE49-F238E27FC236}">
                <a16:creationId xmlns:a16="http://schemas.microsoft.com/office/drawing/2014/main" id="{501768C1-47FC-852D-A03E-347EF907E912}"/>
              </a:ext>
            </a:extLst>
          </p:cNvPr>
          <p:cNvSpPr>
            <a:spLocks noGrp="1"/>
          </p:cNvSpPr>
          <p:nvPr>
            <p:custDataLst>
              <p:tags r:id="rId29"/>
            </p:custDataLst>
          </p:nvPr>
        </p:nvSpPr>
        <p:spPr bwMode="gray">
          <a:xfrm>
            <a:off x="2924176" y="5389563"/>
            <a:ext cx="174625" cy="12223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14288" tIns="0" rIns="14288" bIns="0" rtlCol="0" anchor="ctr">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lvl="0" algn="ctr">
              <a:spcBef>
                <a:spcPct val="0"/>
              </a:spcBef>
              <a:spcAft>
                <a:spcPct val="0"/>
              </a:spcAft>
            </a:pPr>
            <a:fld id="{83C8BC07-A845-4501-9BD3-B5C9306B20A8}" type="datetime'''5''''''''''.0'">
              <a:rPr lang="en-GB" altLang="en-US" sz="800" smtClean="0">
                <a:latin typeface="Montserrat" panose="00000500000000000000" pitchFamily="2" charset="0"/>
                <a:cs typeface="+mn-cs"/>
              </a:rPr>
              <a:pPr/>
              <a:t>5.0</a:t>
            </a:fld>
            <a:endParaRPr lang="en-GB" sz="800" dirty="0">
              <a:latin typeface="Montserrat" panose="00000500000000000000" pitchFamily="2" charset="0"/>
              <a:cs typeface="+mn-cs"/>
              <a:sym typeface="Montserrat" pitchFamily="2" charset="77"/>
            </a:endParaRPr>
          </a:p>
        </p:txBody>
      </p:sp>
      <p:sp>
        <p:nvSpPr>
          <p:cNvPr id="49" name="Text Placeholder 4">
            <a:extLst>
              <a:ext uri="{FF2B5EF4-FFF2-40B4-BE49-F238E27FC236}">
                <a16:creationId xmlns:a16="http://schemas.microsoft.com/office/drawing/2014/main" id="{B7362B4F-B1CD-6BF5-9B91-A057E31B1864}"/>
              </a:ext>
            </a:extLst>
          </p:cNvPr>
          <p:cNvSpPr>
            <a:spLocks noGrp="1"/>
          </p:cNvSpPr>
          <p:nvPr>
            <p:custDataLst>
              <p:tags r:id="rId30"/>
            </p:custDataLst>
          </p:nvPr>
        </p:nvSpPr>
        <p:spPr bwMode="gray">
          <a:xfrm>
            <a:off x="2922588" y="5702300"/>
            <a:ext cx="179388" cy="122238"/>
          </a:xfrm>
          <a:prstGeom prst="rect">
            <a:avLst/>
          </a:prstGeom>
          <a:solidFill>
            <a:schemeClr val="accent1"/>
          </a:solidFill>
          <a:ln>
            <a:noFill/>
          </a:ln>
          <a:effectLst/>
        </p:spPr>
        <p:txBody>
          <a:bodyPr vert="horz" wrap="none" lIns="14288" tIns="0" rIns="14288" bIns="0" rtlCol="0" anchor="ctr">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lvl="0" algn="ctr">
              <a:spcBef>
                <a:spcPct val="0"/>
              </a:spcBef>
              <a:spcAft>
                <a:spcPct val="0"/>
              </a:spcAft>
            </a:pPr>
            <a:fld id="{2BDBA8B3-C208-471D-8B8E-15EBAD0B70E6}" type="datetime'''''''''''0''''''''''''.9'''''">
              <a:rPr lang="en-GB" altLang="en-US" sz="800" smtClean="0">
                <a:solidFill>
                  <a:schemeClr val="bg1"/>
                </a:solidFill>
                <a:effectLst/>
                <a:latin typeface="Montserrat" panose="00000500000000000000" pitchFamily="2" charset="0"/>
                <a:cs typeface="+mn-cs"/>
              </a:rPr>
              <a:pPr/>
              <a:t>0.9</a:t>
            </a:fld>
            <a:endParaRPr lang="en-GB" sz="800" dirty="0">
              <a:solidFill>
                <a:schemeClr val="bg1"/>
              </a:solidFill>
              <a:latin typeface="Montserrat" panose="00000500000000000000" pitchFamily="2" charset="0"/>
              <a:cs typeface="+mn-cs"/>
              <a:sym typeface="Montserrat" pitchFamily="2" charset="77"/>
            </a:endParaRPr>
          </a:p>
        </p:txBody>
      </p:sp>
      <p:sp>
        <p:nvSpPr>
          <p:cNvPr id="50" name="Text Placeholder 4">
            <a:extLst>
              <a:ext uri="{FF2B5EF4-FFF2-40B4-BE49-F238E27FC236}">
                <a16:creationId xmlns:a16="http://schemas.microsoft.com/office/drawing/2014/main" id="{E02C179C-C029-30E6-CBBF-98B1A59C81DB}"/>
              </a:ext>
            </a:extLst>
          </p:cNvPr>
          <p:cNvSpPr>
            <a:spLocks noGrp="1"/>
          </p:cNvSpPr>
          <p:nvPr>
            <p:custDataLst>
              <p:tags r:id="rId31"/>
            </p:custDataLst>
          </p:nvPr>
        </p:nvSpPr>
        <p:spPr bwMode="auto">
          <a:xfrm>
            <a:off x="2886075" y="5872163"/>
            <a:ext cx="250825" cy="12223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t">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lvl="0" algn="ctr">
              <a:spcBef>
                <a:spcPct val="0"/>
              </a:spcBef>
              <a:spcAft>
                <a:spcPct val="0"/>
              </a:spcAft>
            </a:pPr>
            <a:fld id="{B1A49250-FCC6-4F2A-B56A-9D601DA9197F}" type="datetime'''''2''''''''''''''''''''''''''0''''22'''''''''''''''''''''">
              <a:rPr lang="en-GB" altLang="en-US" sz="800" smtClean="0">
                <a:latin typeface="Montserrat" panose="00000500000000000000" pitchFamily="2" charset="0"/>
                <a:cs typeface="+mn-cs"/>
              </a:rPr>
              <a:pPr/>
              <a:t>2022</a:t>
            </a:fld>
            <a:endParaRPr lang="en-GB" sz="800" dirty="0">
              <a:latin typeface="Montserrat" panose="00000500000000000000" pitchFamily="2" charset="0"/>
              <a:cs typeface="+mn-cs"/>
              <a:sym typeface="Montserrat" pitchFamily="2" charset="77"/>
            </a:endParaRPr>
          </a:p>
        </p:txBody>
      </p:sp>
      <p:sp>
        <p:nvSpPr>
          <p:cNvPr id="51" name="Text Placeholder 4">
            <a:extLst>
              <a:ext uri="{FF2B5EF4-FFF2-40B4-BE49-F238E27FC236}">
                <a16:creationId xmlns:a16="http://schemas.microsoft.com/office/drawing/2014/main" id="{116F4D0D-82AF-C037-CA11-44A3FB6452B0}"/>
              </a:ext>
            </a:extLst>
          </p:cNvPr>
          <p:cNvSpPr>
            <a:spLocks noGrp="1"/>
          </p:cNvSpPr>
          <p:nvPr>
            <p:custDataLst>
              <p:tags r:id="rId32"/>
            </p:custDataLst>
          </p:nvPr>
        </p:nvSpPr>
        <p:spPr bwMode="gray">
          <a:xfrm>
            <a:off x="3475038" y="4430713"/>
            <a:ext cx="165100" cy="12223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14288" tIns="0" rIns="14288" bIns="0" rtlCol="0" anchor="ctr">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lvl="0" algn="ctr">
              <a:spcBef>
                <a:spcPct val="0"/>
              </a:spcBef>
              <a:spcAft>
                <a:spcPct val="0"/>
              </a:spcAft>
            </a:pPr>
            <a:fld id="{05F1D6CE-DB96-4E5F-B886-D77C87ADFB1B}" type="datetime'''''''''''''''''''''''''3''''''.''''''''''''''5'">
              <a:rPr lang="en-GB" altLang="en-US" sz="800" smtClean="0">
                <a:solidFill>
                  <a:schemeClr val="bg1"/>
                </a:solidFill>
                <a:latin typeface="Montserrat" panose="00000500000000000000" pitchFamily="2" charset="0"/>
                <a:cs typeface="+mn-cs"/>
              </a:rPr>
              <a:pPr/>
              <a:t>3.5</a:t>
            </a:fld>
            <a:endParaRPr lang="en-GB" sz="800" dirty="0">
              <a:solidFill>
                <a:schemeClr val="bg1"/>
              </a:solidFill>
              <a:latin typeface="Montserrat" panose="00000500000000000000" pitchFamily="2" charset="0"/>
              <a:cs typeface="+mn-cs"/>
              <a:sym typeface="Montserrat" pitchFamily="2" charset="77"/>
            </a:endParaRPr>
          </a:p>
        </p:txBody>
      </p:sp>
      <p:sp>
        <p:nvSpPr>
          <p:cNvPr id="52" name="Text Placeholder 4">
            <a:extLst>
              <a:ext uri="{FF2B5EF4-FFF2-40B4-BE49-F238E27FC236}">
                <a16:creationId xmlns:a16="http://schemas.microsoft.com/office/drawing/2014/main" id="{F3FD990E-49F9-C8A7-484E-436323F4D2AD}"/>
              </a:ext>
            </a:extLst>
          </p:cNvPr>
          <p:cNvSpPr>
            <a:spLocks noGrp="1"/>
          </p:cNvSpPr>
          <p:nvPr>
            <p:custDataLst>
              <p:tags r:id="rId33"/>
            </p:custDataLst>
          </p:nvPr>
        </p:nvSpPr>
        <p:spPr bwMode="gray">
          <a:xfrm>
            <a:off x="3470276" y="4641850"/>
            <a:ext cx="174625" cy="122238"/>
          </a:xfrm>
          <a:prstGeom prst="rect">
            <a:avLst/>
          </a:prstGeom>
          <a:solidFill>
            <a:schemeClr val="accent4"/>
          </a:solidFill>
          <a:ln>
            <a:noFill/>
          </a:ln>
          <a:effectLst/>
        </p:spPr>
        <p:txBody>
          <a:bodyPr vert="horz" wrap="none" lIns="14288" tIns="0" rIns="14288" bIns="0" rtlCol="0" anchor="ctr">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lvl="0" algn="ctr">
              <a:spcBef>
                <a:spcPct val="0"/>
              </a:spcBef>
              <a:spcAft>
                <a:spcPct val="0"/>
              </a:spcAft>
            </a:pPr>
            <a:fld id="{BD128846-9237-4E07-9D04-64E95A493203}" type="datetime'''''''''''''''''''''''''''''''''''''''0.''5'''''''''">
              <a:rPr lang="en-GB" altLang="en-US" sz="800" smtClean="0">
                <a:effectLst/>
                <a:latin typeface="Montserrat" panose="00000500000000000000" pitchFamily="2" charset="0"/>
                <a:cs typeface="+mn-cs"/>
              </a:rPr>
              <a:pPr/>
              <a:t>0.5</a:t>
            </a:fld>
            <a:endParaRPr lang="en-GB" sz="800" dirty="0">
              <a:latin typeface="Montserrat" panose="00000500000000000000" pitchFamily="2" charset="0"/>
              <a:cs typeface="+mn-cs"/>
              <a:sym typeface="Montserrat" pitchFamily="2" charset="77"/>
            </a:endParaRPr>
          </a:p>
        </p:txBody>
      </p:sp>
      <p:sp>
        <p:nvSpPr>
          <p:cNvPr id="53" name="Text Placeholder 4">
            <a:extLst>
              <a:ext uri="{FF2B5EF4-FFF2-40B4-BE49-F238E27FC236}">
                <a16:creationId xmlns:a16="http://schemas.microsoft.com/office/drawing/2014/main" id="{0EF46E57-5CC5-F91B-07F2-43ACAC359C17}"/>
              </a:ext>
            </a:extLst>
          </p:cNvPr>
          <p:cNvSpPr>
            <a:spLocks noGrp="1"/>
          </p:cNvSpPr>
          <p:nvPr>
            <p:custDataLst>
              <p:tags r:id="rId34"/>
            </p:custDataLst>
          </p:nvPr>
        </p:nvSpPr>
        <p:spPr bwMode="gray">
          <a:xfrm>
            <a:off x="3473451" y="4876800"/>
            <a:ext cx="169863" cy="12223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14288" tIns="0" rIns="14288" bIns="0" rtlCol="0" anchor="ctr">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lvl="0" algn="ctr">
              <a:spcBef>
                <a:spcPct val="0"/>
              </a:spcBef>
              <a:spcAft>
                <a:spcPct val="0"/>
              </a:spcAft>
            </a:pPr>
            <a:fld id="{A85B6A88-1106-4C69-875B-2515B4A33748}" type="datetime'''''''''''''''''''''''''''3.''''''''''9'''''''''''''''''">
              <a:rPr lang="en-GB" altLang="en-US" sz="800" smtClean="0">
                <a:solidFill>
                  <a:schemeClr val="bg1"/>
                </a:solidFill>
                <a:latin typeface="Montserrat" panose="00000500000000000000" pitchFamily="2" charset="0"/>
                <a:cs typeface="+mn-cs"/>
              </a:rPr>
              <a:pPr/>
              <a:t>3.9</a:t>
            </a:fld>
            <a:endParaRPr lang="en-GB" sz="800" dirty="0">
              <a:solidFill>
                <a:schemeClr val="bg1"/>
              </a:solidFill>
              <a:latin typeface="Montserrat" panose="00000500000000000000" pitchFamily="2" charset="0"/>
              <a:cs typeface="+mn-cs"/>
              <a:sym typeface="Montserrat" pitchFamily="2" charset="77"/>
            </a:endParaRPr>
          </a:p>
        </p:txBody>
      </p:sp>
      <p:sp>
        <p:nvSpPr>
          <p:cNvPr id="54" name="Text Placeholder 4">
            <a:extLst>
              <a:ext uri="{FF2B5EF4-FFF2-40B4-BE49-F238E27FC236}">
                <a16:creationId xmlns:a16="http://schemas.microsoft.com/office/drawing/2014/main" id="{CAE537A9-42F2-C213-3C2C-E2E8048F5BE8}"/>
              </a:ext>
            </a:extLst>
          </p:cNvPr>
          <p:cNvSpPr>
            <a:spLocks noGrp="1"/>
          </p:cNvSpPr>
          <p:nvPr>
            <p:custDataLst>
              <p:tags r:id="rId35"/>
            </p:custDataLst>
          </p:nvPr>
        </p:nvSpPr>
        <p:spPr bwMode="gray">
          <a:xfrm>
            <a:off x="3470276" y="5364163"/>
            <a:ext cx="174625" cy="12223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14288" tIns="0" rIns="14288" bIns="0" rtlCol="0" anchor="ctr">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lvl="0" algn="ctr">
              <a:spcBef>
                <a:spcPct val="0"/>
              </a:spcBef>
              <a:spcAft>
                <a:spcPct val="0"/>
              </a:spcAft>
            </a:pPr>
            <a:fld id="{616D4168-C40E-460E-8CA8-A2F299F572CF}" type="datetime'''''''''''''''''''''5''''''''.''''''4'">
              <a:rPr lang="en-GB" altLang="en-US" sz="800" smtClean="0">
                <a:latin typeface="Montserrat" panose="00000500000000000000" pitchFamily="2" charset="0"/>
                <a:cs typeface="+mn-cs"/>
              </a:rPr>
              <a:pPr/>
              <a:t>5.4</a:t>
            </a:fld>
            <a:endParaRPr lang="en-GB" sz="800" dirty="0">
              <a:latin typeface="Montserrat" panose="00000500000000000000" pitchFamily="2" charset="0"/>
              <a:cs typeface="+mn-cs"/>
              <a:sym typeface="Montserrat" pitchFamily="2" charset="77"/>
            </a:endParaRPr>
          </a:p>
        </p:txBody>
      </p:sp>
      <p:sp>
        <p:nvSpPr>
          <p:cNvPr id="55" name="Text Placeholder 4">
            <a:extLst>
              <a:ext uri="{FF2B5EF4-FFF2-40B4-BE49-F238E27FC236}">
                <a16:creationId xmlns:a16="http://schemas.microsoft.com/office/drawing/2014/main" id="{F0CE3ECF-7C4C-5C92-205C-A9ABAD58F462}"/>
              </a:ext>
            </a:extLst>
          </p:cNvPr>
          <p:cNvSpPr>
            <a:spLocks noGrp="1"/>
          </p:cNvSpPr>
          <p:nvPr>
            <p:custDataLst>
              <p:tags r:id="rId36"/>
            </p:custDataLst>
          </p:nvPr>
        </p:nvSpPr>
        <p:spPr bwMode="gray">
          <a:xfrm>
            <a:off x="3481388" y="5699125"/>
            <a:ext cx="153988" cy="122238"/>
          </a:xfrm>
          <a:prstGeom prst="rect">
            <a:avLst/>
          </a:prstGeom>
          <a:solidFill>
            <a:schemeClr val="accent1"/>
          </a:solidFill>
          <a:ln>
            <a:noFill/>
          </a:ln>
          <a:effectLst/>
        </p:spPr>
        <p:txBody>
          <a:bodyPr vert="horz" wrap="none" lIns="14288" tIns="0" rIns="14288" bIns="0" rtlCol="0" anchor="ctr">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lvl="0" algn="ctr">
              <a:spcBef>
                <a:spcPct val="0"/>
              </a:spcBef>
              <a:spcAft>
                <a:spcPct val="0"/>
              </a:spcAft>
            </a:pPr>
            <a:fld id="{3C666D8F-EB6C-48A0-A701-1ECE0230EDE6}" type="datetime'''''''''''''''''''''''''''''''''1''''''''''''''''''.''0'">
              <a:rPr lang="en-GB" altLang="en-US" sz="800" smtClean="0">
                <a:solidFill>
                  <a:schemeClr val="bg1"/>
                </a:solidFill>
                <a:effectLst/>
                <a:latin typeface="Montserrat" panose="00000500000000000000" pitchFamily="2" charset="0"/>
                <a:cs typeface="+mn-cs"/>
              </a:rPr>
              <a:pPr/>
              <a:t>1.0</a:t>
            </a:fld>
            <a:endParaRPr lang="en-GB" sz="800" dirty="0">
              <a:solidFill>
                <a:schemeClr val="bg1"/>
              </a:solidFill>
              <a:latin typeface="Montserrat" panose="00000500000000000000" pitchFamily="2" charset="0"/>
              <a:cs typeface="+mn-cs"/>
              <a:sym typeface="Montserrat" pitchFamily="2" charset="77"/>
            </a:endParaRPr>
          </a:p>
        </p:txBody>
      </p:sp>
      <p:sp>
        <p:nvSpPr>
          <p:cNvPr id="56" name="Text Placeholder 4">
            <a:extLst>
              <a:ext uri="{FF2B5EF4-FFF2-40B4-BE49-F238E27FC236}">
                <a16:creationId xmlns:a16="http://schemas.microsoft.com/office/drawing/2014/main" id="{C81BC368-643C-29B6-9D51-20541E9D58F8}"/>
              </a:ext>
            </a:extLst>
          </p:cNvPr>
          <p:cNvSpPr>
            <a:spLocks noGrp="1"/>
          </p:cNvSpPr>
          <p:nvPr>
            <p:custDataLst>
              <p:tags r:id="rId37"/>
            </p:custDataLst>
          </p:nvPr>
        </p:nvSpPr>
        <p:spPr bwMode="auto">
          <a:xfrm>
            <a:off x="3432175" y="5872163"/>
            <a:ext cx="250825" cy="12223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t">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lvl="0" algn="ctr">
              <a:spcBef>
                <a:spcPct val="0"/>
              </a:spcBef>
              <a:spcAft>
                <a:spcPct val="0"/>
              </a:spcAft>
            </a:pPr>
            <a:fld id="{6E14FAE6-2E02-4940-BB01-30AFE9E16229}" type="datetime'''''2''''0''''''''''''''''2''''''''''''''''''''''''''3'">
              <a:rPr lang="en-GB" altLang="en-US" sz="800" smtClean="0">
                <a:latin typeface="Montserrat" panose="00000500000000000000" pitchFamily="2" charset="0"/>
                <a:cs typeface="+mn-cs"/>
              </a:rPr>
              <a:pPr/>
              <a:t>2023</a:t>
            </a:fld>
            <a:endParaRPr lang="en-GB" sz="800" dirty="0">
              <a:latin typeface="Montserrat" panose="00000500000000000000" pitchFamily="2" charset="0"/>
              <a:cs typeface="+mn-cs"/>
              <a:sym typeface="Montserrat" pitchFamily="2" charset="77"/>
            </a:endParaRPr>
          </a:p>
        </p:txBody>
      </p:sp>
      <p:sp>
        <p:nvSpPr>
          <p:cNvPr id="57" name="Text Placeholder 4">
            <a:extLst>
              <a:ext uri="{FF2B5EF4-FFF2-40B4-BE49-F238E27FC236}">
                <a16:creationId xmlns:a16="http://schemas.microsoft.com/office/drawing/2014/main" id="{EF899C86-FD9E-3EAA-BFE1-B0E59F75ED24}"/>
              </a:ext>
            </a:extLst>
          </p:cNvPr>
          <p:cNvSpPr>
            <a:spLocks noGrp="1"/>
          </p:cNvSpPr>
          <p:nvPr>
            <p:custDataLst>
              <p:tags r:id="rId38"/>
            </p:custDataLst>
          </p:nvPr>
        </p:nvSpPr>
        <p:spPr bwMode="gray">
          <a:xfrm>
            <a:off x="4017964" y="4194175"/>
            <a:ext cx="174625" cy="12223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14288" tIns="0" rIns="14288" bIns="0" rtlCol="0" anchor="ctr">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lvl="0" algn="ctr">
              <a:spcBef>
                <a:spcPct val="0"/>
              </a:spcBef>
              <a:spcAft>
                <a:spcPct val="0"/>
              </a:spcAft>
            </a:pPr>
            <a:fld id="{A5F5D243-4B8E-43EE-A6BB-7388632C3234}" type="datetime'''''''''''''''''''''''''''4''''''''''''.''3'">
              <a:rPr lang="en-GB" altLang="en-US" sz="800" smtClean="0">
                <a:solidFill>
                  <a:schemeClr val="bg1"/>
                </a:solidFill>
                <a:latin typeface="Montserrat" panose="00000500000000000000" pitchFamily="2" charset="0"/>
                <a:cs typeface="+mn-cs"/>
              </a:rPr>
              <a:pPr/>
              <a:t>4.3</a:t>
            </a:fld>
            <a:endParaRPr lang="en-GB" sz="800" dirty="0">
              <a:solidFill>
                <a:schemeClr val="bg1"/>
              </a:solidFill>
              <a:latin typeface="Montserrat" panose="00000500000000000000" pitchFamily="2" charset="0"/>
              <a:cs typeface="+mn-cs"/>
              <a:sym typeface="Montserrat" pitchFamily="2" charset="77"/>
            </a:endParaRPr>
          </a:p>
        </p:txBody>
      </p:sp>
      <p:sp>
        <p:nvSpPr>
          <p:cNvPr id="58" name="Text Placeholder 4">
            <a:extLst>
              <a:ext uri="{FF2B5EF4-FFF2-40B4-BE49-F238E27FC236}">
                <a16:creationId xmlns:a16="http://schemas.microsoft.com/office/drawing/2014/main" id="{EDC0557B-C943-1BCD-5070-A6F1F3AC939A}"/>
              </a:ext>
            </a:extLst>
          </p:cNvPr>
          <p:cNvSpPr>
            <a:spLocks noGrp="1"/>
          </p:cNvSpPr>
          <p:nvPr>
            <p:custDataLst>
              <p:tags r:id="rId39"/>
            </p:custDataLst>
          </p:nvPr>
        </p:nvSpPr>
        <p:spPr bwMode="gray">
          <a:xfrm>
            <a:off x="4016375" y="4454525"/>
            <a:ext cx="179388" cy="122238"/>
          </a:xfrm>
          <a:prstGeom prst="rect">
            <a:avLst/>
          </a:prstGeom>
          <a:solidFill>
            <a:schemeClr val="accent4"/>
          </a:solidFill>
          <a:ln>
            <a:noFill/>
          </a:ln>
          <a:effectLst/>
        </p:spPr>
        <p:txBody>
          <a:bodyPr vert="horz" wrap="none" lIns="14288" tIns="0" rIns="14288" bIns="0" rtlCol="0" anchor="ctr">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lvl="0" algn="ctr">
              <a:spcBef>
                <a:spcPct val="0"/>
              </a:spcBef>
              <a:spcAft>
                <a:spcPct val="0"/>
              </a:spcAft>
            </a:pPr>
            <a:fld id="{9CDDCE39-1324-440F-BFE7-0689334EA48D}" type="datetime'0''''''''''''''''.''''''''''''''''''''6'''''''''''">
              <a:rPr lang="en-GB" altLang="en-US" sz="800" smtClean="0">
                <a:effectLst/>
                <a:latin typeface="Montserrat" panose="00000500000000000000" pitchFamily="2" charset="0"/>
                <a:cs typeface="+mn-cs"/>
              </a:rPr>
              <a:pPr/>
              <a:t>0.6</a:t>
            </a:fld>
            <a:endParaRPr lang="en-GB" sz="800" dirty="0">
              <a:latin typeface="Montserrat" panose="00000500000000000000" pitchFamily="2" charset="0"/>
              <a:cs typeface="+mn-cs"/>
              <a:sym typeface="Montserrat" pitchFamily="2" charset="77"/>
            </a:endParaRPr>
          </a:p>
        </p:txBody>
      </p:sp>
      <p:sp>
        <p:nvSpPr>
          <p:cNvPr id="59" name="Text Placeholder 4">
            <a:extLst>
              <a:ext uri="{FF2B5EF4-FFF2-40B4-BE49-F238E27FC236}">
                <a16:creationId xmlns:a16="http://schemas.microsoft.com/office/drawing/2014/main" id="{A56CB45C-1D91-4A9E-5D7C-FD3AC088FBF4}"/>
              </a:ext>
            </a:extLst>
          </p:cNvPr>
          <p:cNvSpPr>
            <a:spLocks noGrp="1"/>
          </p:cNvSpPr>
          <p:nvPr>
            <p:custDataLst>
              <p:tags r:id="rId40"/>
            </p:custDataLst>
          </p:nvPr>
        </p:nvSpPr>
        <p:spPr bwMode="gray">
          <a:xfrm>
            <a:off x="4016375" y="4732338"/>
            <a:ext cx="179388" cy="12223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14288" tIns="0" rIns="14288" bIns="0" rtlCol="0" anchor="ctr">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lvl="0" algn="ctr">
              <a:spcBef>
                <a:spcPct val="0"/>
              </a:spcBef>
              <a:spcAft>
                <a:spcPct val="0"/>
              </a:spcAft>
            </a:pPr>
            <a:fld id="{B2F1BE0F-B1F0-42E5-8991-347AB33B231B}" type="datetime'''4''.''''''''''''''''''''6'''''''''''''''''''''''''">
              <a:rPr lang="en-GB" altLang="en-US" sz="800" smtClean="0">
                <a:solidFill>
                  <a:schemeClr val="bg1"/>
                </a:solidFill>
                <a:latin typeface="Montserrat" panose="00000500000000000000" pitchFamily="2" charset="0"/>
                <a:cs typeface="+mn-cs"/>
              </a:rPr>
              <a:pPr/>
              <a:t>4.6</a:t>
            </a:fld>
            <a:endParaRPr lang="en-GB" sz="800" dirty="0">
              <a:solidFill>
                <a:schemeClr val="bg1"/>
              </a:solidFill>
              <a:latin typeface="Montserrat" panose="00000500000000000000" pitchFamily="2" charset="0"/>
              <a:cs typeface="+mn-cs"/>
              <a:sym typeface="Montserrat" pitchFamily="2" charset="77"/>
            </a:endParaRPr>
          </a:p>
        </p:txBody>
      </p:sp>
      <p:sp>
        <p:nvSpPr>
          <p:cNvPr id="60" name="Text Placeholder 4">
            <a:extLst>
              <a:ext uri="{FF2B5EF4-FFF2-40B4-BE49-F238E27FC236}">
                <a16:creationId xmlns:a16="http://schemas.microsoft.com/office/drawing/2014/main" id="{7A6ED448-27A1-65F7-473A-8470B445F595}"/>
              </a:ext>
            </a:extLst>
          </p:cNvPr>
          <p:cNvSpPr>
            <a:spLocks noGrp="1"/>
          </p:cNvSpPr>
          <p:nvPr>
            <p:custDataLst>
              <p:tags r:id="rId41"/>
            </p:custDataLst>
          </p:nvPr>
        </p:nvSpPr>
        <p:spPr bwMode="gray">
          <a:xfrm>
            <a:off x="4021139" y="5300663"/>
            <a:ext cx="169863" cy="12223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14288" tIns="0" rIns="14288" bIns="0" rtlCol="0" anchor="ctr">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lvl="0" algn="ctr">
              <a:spcBef>
                <a:spcPct val="0"/>
              </a:spcBef>
              <a:spcAft>
                <a:spcPct val="0"/>
              </a:spcAft>
            </a:pPr>
            <a:fld id="{6C5D4E46-A948-4A06-884C-7168957FEC58}" type="datetime'''''''6''.''''2'''''''''''''''''''''''''''''''''''">
              <a:rPr lang="en-GB" altLang="en-US" sz="800" smtClean="0">
                <a:latin typeface="Montserrat" panose="00000500000000000000" pitchFamily="2" charset="0"/>
                <a:cs typeface="+mn-cs"/>
              </a:rPr>
              <a:pPr/>
              <a:t>6.2</a:t>
            </a:fld>
            <a:endParaRPr lang="en-GB" sz="800" dirty="0">
              <a:latin typeface="Montserrat" panose="00000500000000000000" pitchFamily="2" charset="0"/>
              <a:cs typeface="+mn-cs"/>
              <a:sym typeface="Montserrat" pitchFamily="2" charset="77"/>
            </a:endParaRPr>
          </a:p>
        </p:txBody>
      </p:sp>
      <p:sp>
        <p:nvSpPr>
          <p:cNvPr id="61" name="Text Placeholder 4">
            <a:extLst>
              <a:ext uri="{FF2B5EF4-FFF2-40B4-BE49-F238E27FC236}">
                <a16:creationId xmlns:a16="http://schemas.microsoft.com/office/drawing/2014/main" id="{B827CBE0-6066-5001-DE35-4DAFE167E583}"/>
              </a:ext>
            </a:extLst>
          </p:cNvPr>
          <p:cNvSpPr>
            <a:spLocks noGrp="1"/>
          </p:cNvSpPr>
          <p:nvPr>
            <p:custDataLst>
              <p:tags r:id="rId42"/>
            </p:custDataLst>
          </p:nvPr>
        </p:nvSpPr>
        <p:spPr bwMode="gray">
          <a:xfrm>
            <a:off x="4033838" y="5689600"/>
            <a:ext cx="144463" cy="12223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14288" tIns="0" rIns="14288" bIns="0" rtlCol="0" anchor="ctr">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lvl="0" algn="ctr">
              <a:spcBef>
                <a:spcPct val="0"/>
              </a:spcBef>
              <a:spcAft>
                <a:spcPct val="0"/>
              </a:spcAft>
            </a:pPr>
            <a:fld id="{C8E830C6-409E-48A6-9B48-E53F988B3688}" type="datetime'''''''''''''''''''''''''''''''''''''''1''.''''''''''2'''">
              <a:rPr lang="en-GB" altLang="en-US" sz="800" smtClean="0">
                <a:solidFill>
                  <a:schemeClr val="bg1"/>
                </a:solidFill>
                <a:latin typeface="Montserrat" panose="00000500000000000000" pitchFamily="2" charset="0"/>
                <a:cs typeface="+mn-cs"/>
              </a:rPr>
              <a:pPr/>
              <a:t>1.2</a:t>
            </a:fld>
            <a:endParaRPr lang="en-GB" sz="800" dirty="0">
              <a:solidFill>
                <a:schemeClr val="bg1"/>
              </a:solidFill>
              <a:latin typeface="Montserrat" panose="00000500000000000000" pitchFamily="2" charset="0"/>
              <a:cs typeface="+mn-cs"/>
              <a:sym typeface="Montserrat" pitchFamily="2" charset="77"/>
            </a:endParaRPr>
          </a:p>
        </p:txBody>
      </p:sp>
      <p:sp>
        <p:nvSpPr>
          <p:cNvPr id="1123" name="Text Placeholder 4">
            <a:extLst>
              <a:ext uri="{FF2B5EF4-FFF2-40B4-BE49-F238E27FC236}">
                <a16:creationId xmlns:a16="http://schemas.microsoft.com/office/drawing/2014/main" id="{38F1CDCD-EEA4-FA04-E7D1-18F4047B5D39}"/>
              </a:ext>
            </a:extLst>
          </p:cNvPr>
          <p:cNvSpPr>
            <a:spLocks noGrp="1"/>
          </p:cNvSpPr>
          <p:nvPr>
            <p:custDataLst>
              <p:tags r:id="rId43"/>
            </p:custDataLst>
          </p:nvPr>
        </p:nvSpPr>
        <p:spPr bwMode="auto">
          <a:xfrm>
            <a:off x="3975100" y="5872163"/>
            <a:ext cx="260350" cy="12223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t">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lvl="0" algn="ctr">
              <a:spcBef>
                <a:spcPct val="0"/>
              </a:spcBef>
              <a:spcAft>
                <a:spcPct val="0"/>
              </a:spcAft>
            </a:pPr>
            <a:fld id="{901AF1F9-8941-4ED2-AE5F-F3E68E60D83E}" type="datetime'2''''''''''''''''''''''''''''''''''''''''''''''''02''4'''''">
              <a:rPr lang="en-GB" altLang="en-US" sz="800" smtClean="0">
                <a:latin typeface="Montserrat" panose="00000500000000000000" pitchFamily="2" charset="0"/>
                <a:cs typeface="+mn-cs"/>
              </a:rPr>
              <a:pPr/>
              <a:t>2024</a:t>
            </a:fld>
            <a:endParaRPr lang="en-GB" sz="800" dirty="0">
              <a:latin typeface="Montserrat" panose="00000500000000000000" pitchFamily="2" charset="0"/>
              <a:cs typeface="+mn-cs"/>
              <a:sym typeface="Montserrat" pitchFamily="2" charset="77"/>
            </a:endParaRPr>
          </a:p>
        </p:txBody>
      </p:sp>
      <p:sp>
        <p:nvSpPr>
          <p:cNvPr id="63" name="Text Placeholder 4">
            <a:extLst>
              <a:ext uri="{FF2B5EF4-FFF2-40B4-BE49-F238E27FC236}">
                <a16:creationId xmlns:a16="http://schemas.microsoft.com/office/drawing/2014/main" id="{952B2194-FA35-DCC8-FBD6-F047A8A375FD}"/>
              </a:ext>
            </a:extLst>
          </p:cNvPr>
          <p:cNvSpPr>
            <a:spLocks noGrp="1"/>
          </p:cNvSpPr>
          <p:nvPr>
            <p:custDataLst>
              <p:tags r:id="rId44"/>
            </p:custDataLst>
          </p:nvPr>
        </p:nvSpPr>
        <p:spPr bwMode="gray">
          <a:xfrm>
            <a:off x="4568825" y="3941763"/>
            <a:ext cx="165100" cy="12223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14288" tIns="0" rIns="14288" bIns="0" rtlCol="0" anchor="ctr">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lvl="0" algn="ctr">
              <a:spcBef>
                <a:spcPct val="0"/>
              </a:spcBef>
              <a:spcAft>
                <a:spcPct val="0"/>
              </a:spcAft>
            </a:pPr>
            <a:fld id="{15B4D4E8-DBB4-4C1D-BB11-CB86B9C367A8}" type="datetime'''''''5''''''.''''''''''''''2'''''''''">
              <a:rPr lang="en-GB" altLang="en-US" sz="800" smtClean="0">
                <a:solidFill>
                  <a:schemeClr val="bg1"/>
                </a:solidFill>
                <a:latin typeface="Montserrat" panose="00000500000000000000" pitchFamily="2" charset="0"/>
                <a:cs typeface="+mn-cs"/>
              </a:rPr>
              <a:pPr/>
              <a:t>5.2</a:t>
            </a:fld>
            <a:endParaRPr lang="en-GB" sz="800" dirty="0">
              <a:solidFill>
                <a:schemeClr val="bg1"/>
              </a:solidFill>
              <a:latin typeface="Montserrat" panose="00000500000000000000" pitchFamily="2" charset="0"/>
              <a:cs typeface="+mn-cs"/>
              <a:sym typeface="Montserrat" pitchFamily="2" charset="77"/>
            </a:endParaRPr>
          </a:p>
        </p:txBody>
      </p:sp>
      <p:sp>
        <p:nvSpPr>
          <p:cNvPr id="64" name="Text Placeholder 4">
            <a:extLst>
              <a:ext uri="{FF2B5EF4-FFF2-40B4-BE49-F238E27FC236}">
                <a16:creationId xmlns:a16="http://schemas.microsoft.com/office/drawing/2014/main" id="{66C1164C-B013-CDA4-C51F-74B472900461}"/>
              </a:ext>
            </a:extLst>
          </p:cNvPr>
          <p:cNvSpPr>
            <a:spLocks noGrp="1"/>
          </p:cNvSpPr>
          <p:nvPr>
            <p:custDataLst>
              <p:tags r:id="rId45"/>
            </p:custDataLst>
          </p:nvPr>
        </p:nvSpPr>
        <p:spPr bwMode="gray">
          <a:xfrm>
            <a:off x="4560889" y="4256088"/>
            <a:ext cx="182563" cy="122238"/>
          </a:xfrm>
          <a:prstGeom prst="rect">
            <a:avLst/>
          </a:prstGeom>
          <a:solidFill>
            <a:schemeClr val="accent4"/>
          </a:solidFill>
          <a:ln>
            <a:noFill/>
          </a:ln>
          <a:effectLst/>
        </p:spPr>
        <p:txBody>
          <a:bodyPr vert="horz" wrap="none" lIns="14288" tIns="0" rIns="14288" bIns="0" rtlCol="0" anchor="ctr">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lvl="0" algn="ctr">
              <a:spcBef>
                <a:spcPct val="0"/>
              </a:spcBef>
              <a:spcAft>
                <a:spcPct val="0"/>
              </a:spcAft>
            </a:pPr>
            <a:fld id="{E133BE02-D21A-475D-A21F-D538FB868D67}" type="datetime'''''''''''''0''''.''''''''''8'''''''''''''''''''''''''">
              <a:rPr lang="en-GB" altLang="en-US" sz="800" smtClean="0">
                <a:effectLst/>
                <a:latin typeface="Montserrat" panose="00000500000000000000" pitchFamily="2" charset="0"/>
                <a:cs typeface="+mn-cs"/>
              </a:rPr>
              <a:pPr/>
              <a:t>0.8</a:t>
            </a:fld>
            <a:endParaRPr lang="en-GB" sz="800" dirty="0">
              <a:latin typeface="Montserrat" panose="00000500000000000000" pitchFamily="2" charset="0"/>
              <a:cs typeface="+mn-cs"/>
              <a:sym typeface="Montserrat" pitchFamily="2" charset="77"/>
            </a:endParaRPr>
          </a:p>
        </p:txBody>
      </p:sp>
      <p:sp>
        <p:nvSpPr>
          <p:cNvPr id="65" name="Text Placeholder 4">
            <a:extLst>
              <a:ext uri="{FF2B5EF4-FFF2-40B4-BE49-F238E27FC236}">
                <a16:creationId xmlns:a16="http://schemas.microsoft.com/office/drawing/2014/main" id="{6F51A2EC-EB2A-300E-CEF1-CBDFE1A6E85F}"/>
              </a:ext>
            </a:extLst>
          </p:cNvPr>
          <p:cNvSpPr>
            <a:spLocks noGrp="1"/>
          </p:cNvSpPr>
          <p:nvPr>
            <p:custDataLst>
              <p:tags r:id="rId46"/>
            </p:custDataLst>
          </p:nvPr>
        </p:nvSpPr>
        <p:spPr bwMode="gray">
          <a:xfrm>
            <a:off x="4564064" y="4578350"/>
            <a:ext cx="174625" cy="12223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14288" tIns="0" rIns="14288" bIns="0" rtlCol="0" anchor="ctr">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lvl="0" algn="ctr">
              <a:spcBef>
                <a:spcPct val="0"/>
              </a:spcBef>
              <a:spcAft>
                <a:spcPct val="0"/>
              </a:spcAft>
            </a:pPr>
            <a:fld id="{5150D9C7-2A92-496A-AC4C-6B067FBA9443}" type="datetime'''''''''''''''''''''5''''''.''''''''''''''''''4'''''''''">
              <a:rPr lang="en-GB" altLang="en-US" sz="800" smtClean="0">
                <a:solidFill>
                  <a:schemeClr val="bg1"/>
                </a:solidFill>
                <a:latin typeface="Montserrat" panose="00000500000000000000" pitchFamily="2" charset="0"/>
                <a:cs typeface="+mn-cs"/>
              </a:rPr>
              <a:pPr/>
              <a:t>5.4</a:t>
            </a:fld>
            <a:endParaRPr lang="en-GB" sz="800" dirty="0">
              <a:solidFill>
                <a:schemeClr val="bg1"/>
              </a:solidFill>
              <a:latin typeface="Montserrat" panose="00000500000000000000" pitchFamily="2" charset="0"/>
              <a:cs typeface="+mn-cs"/>
              <a:sym typeface="Montserrat" pitchFamily="2" charset="77"/>
            </a:endParaRPr>
          </a:p>
        </p:txBody>
      </p:sp>
      <p:sp>
        <p:nvSpPr>
          <p:cNvPr id="66" name="Text Placeholder 4">
            <a:extLst>
              <a:ext uri="{FF2B5EF4-FFF2-40B4-BE49-F238E27FC236}">
                <a16:creationId xmlns:a16="http://schemas.microsoft.com/office/drawing/2014/main" id="{A6D57429-7108-1E51-4597-A2EA5F450E97}"/>
              </a:ext>
            </a:extLst>
          </p:cNvPr>
          <p:cNvSpPr>
            <a:spLocks noGrp="1"/>
          </p:cNvSpPr>
          <p:nvPr>
            <p:custDataLst>
              <p:tags r:id="rId47"/>
            </p:custDataLst>
          </p:nvPr>
        </p:nvSpPr>
        <p:spPr bwMode="gray">
          <a:xfrm>
            <a:off x="4578350" y="5232400"/>
            <a:ext cx="147638" cy="12223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14288" tIns="0" rIns="14288" bIns="0" rtlCol="0" anchor="ctr">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lvl="0" algn="ctr">
              <a:spcBef>
                <a:spcPct val="0"/>
              </a:spcBef>
              <a:spcAft>
                <a:spcPct val="0"/>
              </a:spcAft>
            </a:pPr>
            <a:fld id="{7256A1DC-AA65-4432-BED7-B8161D4BE7A6}" type="datetime'''''''''''''7''''''''''''''''''''''''''''''''''''''''''''.''1'">
              <a:rPr lang="en-GB" altLang="en-US" sz="800" smtClean="0">
                <a:latin typeface="Montserrat" panose="00000500000000000000" pitchFamily="2" charset="0"/>
                <a:cs typeface="+mn-cs"/>
              </a:rPr>
              <a:pPr/>
              <a:t>7.1</a:t>
            </a:fld>
            <a:endParaRPr lang="en-GB" sz="800" dirty="0">
              <a:latin typeface="Montserrat" panose="00000500000000000000" pitchFamily="2" charset="0"/>
              <a:cs typeface="+mn-cs"/>
              <a:sym typeface="Montserrat" pitchFamily="2" charset="77"/>
            </a:endParaRPr>
          </a:p>
        </p:txBody>
      </p:sp>
      <p:sp>
        <p:nvSpPr>
          <p:cNvPr id="67" name="Text Placeholder 4">
            <a:extLst>
              <a:ext uri="{FF2B5EF4-FFF2-40B4-BE49-F238E27FC236}">
                <a16:creationId xmlns:a16="http://schemas.microsoft.com/office/drawing/2014/main" id="{1598E691-D4CB-1521-8CF7-42DC323EEC5A}"/>
              </a:ext>
            </a:extLst>
          </p:cNvPr>
          <p:cNvSpPr>
            <a:spLocks noGrp="1"/>
          </p:cNvSpPr>
          <p:nvPr>
            <p:custDataLst>
              <p:tags r:id="rId48"/>
            </p:custDataLst>
          </p:nvPr>
        </p:nvSpPr>
        <p:spPr bwMode="gray">
          <a:xfrm>
            <a:off x="4575175" y="5678488"/>
            <a:ext cx="153988" cy="12223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14288" tIns="0" rIns="14288" bIns="0" rtlCol="0" anchor="ctr">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lvl="0" algn="ctr">
              <a:spcBef>
                <a:spcPct val="0"/>
              </a:spcBef>
              <a:spcAft>
                <a:spcPct val="0"/>
              </a:spcAft>
            </a:pPr>
            <a:fld id="{C7563DC5-CA3D-44DE-8752-9DA5F7BD14FD}" type="datetime'''''''''''''''''''''''''''''''''1''''.''4'''''''''''''''''''">
              <a:rPr lang="en-GB" altLang="en-US" sz="800" smtClean="0">
                <a:solidFill>
                  <a:schemeClr val="bg1"/>
                </a:solidFill>
                <a:latin typeface="Montserrat" panose="00000500000000000000" pitchFamily="2" charset="0"/>
                <a:cs typeface="+mn-cs"/>
              </a:rPr>
              <a:pPr/>
              <a:t>1.4</a:t>
            </a:fld>
            <a:endParaRPr lang="en-GB" sz="800" dirty="0">
              <a:solidFill>
                <a:schemeClr val="bg1"/>
              </a:solidFill>
              <a:latin typeface="Montserrat" panose="00000500000000000000" pitchFamily="2" charset="0"/>
              <a:cs typeface="+mn-cs"/>
              <a:sym typeface="Montserrat" pitchFamily="2" charset="77"/>
            </a:endParaRPr>
          </a:p>
        </p:txBody>
      </p:sp>
      <p:sp>
        <p:nvSpPr>
          <p:cNvPr id="68" name="Text Placeholder 4">
            <a:extLst>
              <a:ext uri="{FF2B5EF4-FFF2-40B4-BE49-F238E27FC236}">
                <a16:creationId xmlns:a16="http://schemas.microsoft.com/office/drawing/2014/main" id="{87B7B7BE-743F-1AD3-8DA4-65841B3C4118}"/>
              </a:ext>
            </a:extLst>
          </p:cNvPr>
          <p:cNvSpPr>
            <a:spLocks noGrp="1"/>
          </p:cNvSpPr>
          <p:nvPr>
            <p:custDataLst>
              <p:tags r:id="rId49"/>
            </p:custDataLst>
          </p:nvPr>
        </p:nvSpPr>
        <p:spPr bwMode="auto">
          <a:xfrm>
            <a:off x="4525963" y="5872163"/>
            <a:ext cx="250825" cy="12223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t">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lvl="0" algn="ctr">
              <a:spcBef>
                <a:spcPct val="0"/>
              </a:spcBef>
              <a:spcAft>
                <a:spcPct val="0"/>
              </a:spcAft>
            </a:pPr>
            <a:fld id="{B35AA8A6-55BB-4C91-987D-DFF87813D036}" type="datetime'2''''''''''''''''''''''''''''''''''''''''0''''2''5'">
              <a:rPr lang="en-GB" altLang="en-US" sz="800" smtClean="0">
                <a:latin typeface="Montserrat" panose="00000500000000000000" pitchFamily="2" charset="0"/>
                <a:cs typeface="+mn-cs"/>
              </a:rPr>
              <a:pPr/>
              <a:t>2025</a:t>
            </a:fld>
            <a:endParaRPr lang="en-GB" sz="800" dirty="0">
              <a:latin typeface="Montserrat" panose="00000500000000000000" pitchFamily="2" charset="0"/>
              <a:cs typeface="+mn-cs"/>
              <a:sym typeface="Montserrat" pitchFamily="2" charset="77"/>
            </a:endParaRPr>
          </a:p>
        </p:txBody>
      </p:sp>
      <p:sp>
        <p:nvSpPr>
          <p:cNvPr id="69" name="Text Placeholder 4">
            <a:extLst>
              <a:ext uri="{FF2B5EF4-FFF2-40B4-BE49-F238E27FC236}">
                <a16:creationId xmlns:a16="http://schemas.microsoft.com/office/drawing/2014/main" id="{F9ED4B80-A635-9D03-956A-3C1C79354169}"/>
              </a:ext>
            </a:extLst>
          </p:cNvPr>
          <p:cNvSpPr>
            <a:spLocks noGrp="1"/>
          </p:cNvSpPr>
          <p:nvPr>
            <p:custDataLst>
              <p:tags r:id="rId50"/>
            </p:custDataLst>
          </p:nvPr>
        </p:nvSpPr>
        <p:spPr bwMode="gray">
          <a:xfrm>
            <a:off x="5113339" y="3673475"/>
            <a:ext cx="169863" cy="12223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14288" tIns="0" rIns="14288" bIns="0" rtlCol="0" anchor="ctr">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lvl="0" algn="ctr">
              <a:spcBef>
                <a:spcPct val="0"/>
              </a:spcBef>
              <a:spcAft>
                <a:spcPct val="0"/>
              </a:spcAft>
            </a:pPr>
            <a:fld id="{8A018624-459C-416D-A658-4E7DF25A820C}" type="datetime'''''''''''''''''''6''''''''''''''''''''''''''''.''''''''2'''''">
              <a:rPr lang="en-GB" altLang="en-US" sz="800" smtClean="0">
                <a:solidFill>
                  <a:schemeClr val="bg1"/>
                </a:solidFill>
                <a:latin typeface="Montserrat" panose="00000500000000000000" pitchFamily="2" charset="0"/>
                <a:cs typeface="+mn-cs"/>
              </a:rPr>
              <a:pPr/>
              <a:t>6.2</a:t>
            </a:fld>
            <a:endParaRPr lang="en-GB" sz="800" dirty="0">
              <a:solidFill>
                <a:schemeClr val="bg1"/>
              </a:solidFill>
              <a:latin typeface="Montserrat" panose="00000500000000000000" pitchFamily="2" charset="0"/>
              <a:cs typeface="+mn-cs"/>
              <a:sym typeface="Montserrat" pitchFamily="2" charset="77"/>
            </a:endParaRPr>
          </a:p>
        </p:txBody>
      </p:sp>
      <p:sp>
        <p:nvSpPr>
          <p:cNvPr id="70" name="Text Placeholder 4">
            <a:extLst>
              <a:ext uri="{FF2B5EF4-FFF2-40B4-BE49-F238E27FC236}">
                <a16:creationId xmlns:a16="http://schemas.microsoft.com/office/drawing/2014/main" id="{6A1D9E19-E86C-29E2-4E15-EE95140834D8}"/>
              </a:ext>
            </a:extLst>
          </p:cNvPr>
          <p:cNvSpPr>
            <a:spLocks noGrp="1"/>
          </p:cNvSpPr>
          <p:nvPr>
            <p:custDataLst>
              <p:tags r:id="rId51"/>
            </p:custDataLst>
          </p:nvPr>
        </p:nvSpPr>
        <p:spPr bwMode="gray">
          <a:xfrm>
            <a:off x="5108575" y="4044950"/>
            <a:ext cx="179388" cy="122238"/>
          </a:xfrm>
          <a:prstGeom prst="rect">
            <a:avLst/>
          </a:prstGeom>
          <a:solidFill>
            <a:schemeClr val="accent4"/>
          </a:solidFill>
          <a:ln>
            <a:noFill/>
          </a:ln>
          <a:effectLst/>
        </p:spPr>
        <p:txBody>
          <a:bodyPr vert="horz" wrap="none" lIns="14288" tIns="0" rIns="14288" bIns="0" rtlCol="0" anchor="ctr">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lvl="0" algn="ctr">
              <a:spcBef>
                <a:spcPct val="0"/>
              </a:spcBef>
              <a:spcAft>
                <a:spcPct val="0"/>
              </a:spcAft>
            </a:pPr>
            <a:fld id="{A6005CFF-33F5-4DE4-AD4A-5751644A044D}" type="datetime'''''''''''0''''''''''.''9'''''''">
              <a:rPr lang="en-GB" altLang="en-US" sz="800" smtClean="0">
                <a:effectLst/>
                <a:latin typeface="Montserrat" panose="00000500000000000000" pitchFamily="2" charset="0"/>
                <a:cs typeface="+mn-cs"/>
              </a:rPr>
              <a:pPr/>
              <a:t>0.9</a:t>
            </a:fld>
            <a:endParaRPr lang="en-GB" sz="800" dirty="0">
              <a:latin typeface="Montserrat" panose="00000500000000000000" pitchFamily="2" charset="0"/>
              <a:cs typeface="+mn-cs"/>
              <a:sym typeface="Montserrat" pitchFamily="2" charset="77"/>
            </a:endParaRPr>
          </a:p>
        </p:txBody>
      </p:sp>
      <p:sp>
        <p:nvSpPr>
          <p:cNvPr id="71" name="Text Placeholder 4">
            <a:extLst>
              <a:ext uri="{FF2B5EF4-FFF2-40B4-BE49-F238E27FC236}">
                <a16:creationId xmlns:a16="http://schemas.microsoft.com/office/drawing/2014/main" id="{41D5C8D8-371B-E15E-CFDC-F4032F5ECB93}"/>
              </a:ext>
            </a:extLst>
          </p:cNvPr>
          <p:cNvSpPr>
            <a:spLocks noGrp="1"/>
          </p:cNvSpPr>
          <p:nvPr>
            <p:custDataLst>
              <p:tags r:id="rId52"/>
            </p:custDataLst>
          </p:nvPr>
        </p:nvSpPr>
        <p:spPr bwMode="gray">
          <a:xfrm>
            <a:off x="5113339" y="4413250"/>
            <a:ext cx="169863" cy="12223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14288" tIns="0" rIns="14288" bIns="0" rtlCol="0" anchor="ctr">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lvl="0" algn="ctr">
              <a:spcBef>
                <a:spcPct val="0"/>
              </a:spcBef>
              <a:spcAft>
                <a:spcPct val="0"/>
              </a:spcAft>
            </a:pPr>
            <a:fld id="{3DF5255C-36C3-406D-932E-91D61CB14116}" type="datetime'''''''6''''''.''''''''''''''''''''2'''''''''''''''''''''''">
              <a:rPr lang="en-GB" altLang="en-US" sz="800" smtClean="0">
                <a:solidFill>
                  <a:schemeClr val="bg1"/>
                </a:solidFill>
                <a:latin typeface="Montserrat" panose="00000500000000000000" pitchFamily="2" charset="0"/>
                <a:cs typeface="+mn-cs"/>
              </a:rPr>
              <a:pPr/>
              <a:t>6.2</a:t>
            </a:fld>
            <a:endParaRPr lang="en-GB" sz="800" dirty="0">
              <a:solidFill>
                <a:schemeClr val="bg1"/>
              </a:solidFill>
              <a:latin typeface="Montserrat" panose="00000500000000000000" pitchFamily="2" charset="0"/>
              <a:cs typeface="+mn-cs"/>
              <a:sym typeface="Montserrat" pitchFamily="2" charset="77"/>
            </a:endParaRPr>
          </a:p>
        </p:txBody>
      </p:sp>
      <p:sp>
        <p:nvSpPr>
          <p:cNvPr id="72" name="Text Placeholder 4">
            <a:extLst>
              <a:ext uri="{FF2B5EF4-FFF2-40B4-BE49-F238E27FC236}">
                <a16:creationId xmlns:a16="http://schemas.microsoft.com/office/drawing/2014/main" id="{863BD017-27F4-1B6C-64F9-B1C83DE8FCD6}"/>
              </a:ext>
            </a:extLst>
          </p:cNvPr>
          <p:cNvSpPr>
            <a:spLocks noGrp="1"/>
          </p:cNvSpPr>
          <p:nvPr>
            <p:custDataLst>
              <p:tags r:id="rId53"/>
            </p:custDataLst>
          </p:nvPr>
        </p:nvSpPr>
        <p:spPr bwMode="gray">
          <a:xfrm>
            <a:off x="5121275" y="5159375"/>
            <a:ext cx="152400" cy="12223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14288" tIns="0" rIns="14288" bIns="0" rtlCol="0" anchor="ctr">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lvl="0" algn="ctr">
              <a:spcBef>
                <a:spcPct val="0"/>
              </a:spcBef>
              <a:spcAft>
                <a:spcPct val="0"/>
              </a:spcAft>
            </a:pPr>
            <a:fld id="{1ED91851-5692-4975-80E8-9B98CC30B452}" type="datetime'''''''''''''''8''''''''''''''''''''.1'''''''''">
              <a:rPr lang="en-GB" altLang="en-US" sz="800" smtClean="0">
                <a:latin typeface="Montserrat" panose="00000500000000000000" pitchFamily="2" charset="0"/>
                <a:cs typeface="+mn-cs"/>
              </a:rPr>
              <a:pPr/>
              <a:t>8.1</a:t>
            </a:fld>
            <a:endParaRPr lang="en-GB" sz="800" dirty="0">
              <a:latin typeface="Montserrat" panose="00000500000000000000" pitchFamily="2" charset="0"/>
              <a:cs typeface="+mn-cs"/>
              <a:sym typeface="Montserrat" pitchFamily="2" charset="77"/>
            </a:endParaRPr>
          </a:p>
        </p:txBody>
      </p:sp>
      <p:sp>
        <p:nvSpPr>
          <p:cNvPr id="73" name="Text Placeholder 4">
            <a:extLst>
              <a:ext uri="{FF2B5EF4-FFF2-40B4-BE49-F238E27FC236}">
                <a16:creationId xmlns:a16="http://schemas.microsoft.com/office/drawing/2014/main" id="{C6C2C1A0-892F-3B4F-020A-5E71F751F315}"/>
              </a:ext>
            </a:extLst>
          </p:cNvPr>
          <p:cNvSpPr>
            <a:spLocks noGrp="1"/>
          </p:cNvSpPr>
          <p:nvPr>
            <p:custDataLst>
              <p:tags r:id="rId54"/>
            </p:custDataLst>
          </p:nvPr>
        </p:nvSpPr>
        <p:spPr bwMode="gray">
          <a:xfrm>
            <a:off x="5122864" y="5667375"/>
            <a:ext cx="149225" cy="12223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14288" tIns="0" rIns="14288" bIns="0" rtlCol="0" anchor="ctr">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lvl="0" algn="ctr">
              <a:spcBef>
                <a:spcPct val="0"/>
              </a:spcBef>
              <a:spcAft>
                <a:spcPct val="0"/>
              </a:spcAft>
            </a:pPr>
            <a:fld id="{F9C5C482-62C6-4BD2-A997-251D59E2A71C}" type="datetime'1''.''''''''''''''''''''''''6'''''''''''''''''">
              <a:rPr lang="en-GB" altLang="en-US" sz="800" smtClean="0">
                <a:solidFill>
                  <a:schemeClr val="bg1"/>
                </a:solidFill>
                <a:latin typeface="Montserrat" panose="00000500000000000000" pitchFamily="2" charset="0"/>
                <a:cs typeface="+mn-cs"/>
              </a:rPr>
              <a:pPr/>
              <a:t>1.6</a:t>
            </a:fld>
            <a:endParaRPr lang="en-GB" sz="800" dirty="0">
              <a:solidFill>
                <a:schemeClr val="bg1"/>
              </a:solidFill>
              <a:latin typeface="Montserrat" panose="00000500000000000000" pitchFamily="2" charset="0"/>
              <a:cs typeface="+mn-cs"/>
              <a:sym typeface="Montserrat" pitchFamily="2" charset="77"/>
            </a:endParaRPr>
          </a:p>
        </p:txBody>
      </p:sp>
      <p:sp>
        <p:nvSpPr>
          <p:cNvPr id="78" name="Text Placeholder 4">
            <a:extLst>
              <a:ext uri="{FF2B5EF4-FFF2-40B4-BE49-F238E27FC236}">
                <a16:creationId xmlns:a16="http://schemas.microsoft.com/office/drawing/2014/main" id="{C73F2D0C-657C-4DD5-1519-DD277EDEC570}"/>
              </a:ext>
            </a:extLst>
          </p:cNvPr>
          <p:cNvSpPr>
            <a:spLocks noGrp="1"/>
          </p:cNvSpPr>
          <p:nvPr>
            <p:custDataLst>
              <p:tags r:id="rId55"/>
            </p:custDataLst>
          </p:nvPr>
        </p:nvSpPr>
        <p:spPr bwMode="auto">
          <a:xfrm>
            <a:off x="5070475" y="5872163"/>
            <a:ext cx="255588" cy="12223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t">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lvl="0" algn="ctr">
              <a:spcBef>
                <a:spcPct val="0"/>
              </a:spcBef>
              <a:spcAft>
                <a:spcPct val="0"/>
              </a:spcAft>
            </a:pPr>
            <a:fld id="{F5F5C7E9-C905-4424-B29A-DB981201BAF8}" type="datetime'''''''''''2''''''''0''''''''''''''2''''''''''''''6'''''">
              <a:rPr lang="en-GB" altLang="en-US" sz="800" smtClean="0">
                <a:latin typeface="Montserrat" panose="00000500000000000000" pitchFamily="2" charset="0"/>
                <a:cs typeface="+mn-cs"/>
              </a:rPr>
              <a:pPr/>
              <a:t>2026</a:t>
            </a:fld>
            <a:endParaRPr lang="en-GB" sz="800" dirty="0">
              <a:latin typeface="Montserrat" panose="00000500000000000000" pitchFamily="2" charset="0"/>
              <a:cs typeface="+mn-cs"/>
              <a:sym typeface="Montserrat" pitchFamily="2" charset="77"/>
            </a:endParaRPr>
          </a:p>
        </p:txBody>
      </p:sp>
      <p:sp>
        <p:nvSpPr>
          <p:cNvPr id="86" name="Text Placeholder 4">
            <a:extLst>
              <a:ext uri="{FF2B5EF4-FFF2-40B4-BE49-F238E27FC236}">
                <a16:creationId xmlns:a16="http://schemas.microsoft.com/office/drawing/2014/main" id="{A2596909-2AF1-5509-9690-A0BB5636ACC3}"/>
              </a:ext>
            </a:extLst>
          </p:cNvPr>
          <p:cNvSpPr>
            <a:spLocks noGrp="1"/>
          </p:cNvSpPr>
          <p:nvPr>
            <p:custDataLst>
              <p:tags r:id="rId56"/>
            </p:custDataLst>
          </p:nvPr>
        </p:nvSpPr>
        <p:spPr bwMode="gray">
          <a:xfrm>
            <a:off x="5659438" y="3389313"/>
            <a:ext cx="168275" cy="12223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14288" tIns="0" rIns="14288" bIns="0" rtlCol="0" anchor="ctr">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lvl="0" algn="ctr">
              <a:spcBef>
                <a:spcPct val="0"/>
              </a:spcBef>
              <a:spcAft>
                <a:spcPct val="0"/>
              </a:spcAft>
            </a:pPr>
            <a:fld id="{723E35A9-F699-4D8D-9093-1AB4D43FEFEE}" type="datetime'''''''7''''''.''''''''''2'''''''''''''''''''''">
              <a:rPr lang="en-GB" altLang="en-US" sz="800" smtClean="0">
                <a:solidFill>
                  <a:schemeClr val="bg1"/>
                </a:solidFill>
                <a:latin typeface="Montserrat" panose="00000500000000000000" pitchFamily="2" charset="0"/>
                <a:cs typeface="+mn-cs"/>
              </a:rPr>
              <a:pPr/>
              <a:t>7.2</a:t>
            </a:fld>
            <a:endParaRPr lang="en-GB" sz="800" dirty="0">
              <a:solidFill>
                <a:schemeClr val="bg1"/>
              </a:solidFill>
              <a:latin typeface="Montserrat" panose="00000500000000000000" pitchFamily="2" charset="0"/>
              <a:cs typeface="+mn-cs"/>
              <a:sym typeface="Montserrat" pitchFamily="2" charset="77"/>
            </a:endParaRPr>
          </a:p>
        </p:txBody>
      </p:sp>
      <p:sp>
        <p:nvSpPr>
          <p:cNvPr id="1109" name="Text Placeholder 4">
            <a:extLst>
              <a:ext uri="{FF2B5EF4-FFF2-40B4-BE49-F238E27FC236}">
                <a16:creationId xmlns:a16="http://schemas.microsoft.com/office/drawing/2014/main" id="{1499A848-B9FA-9157-854E-8087F13B2198}"/>
              </a:ext>
            </a:extLst>
          </p:cNvPr>
          <p:cNvSpPr>
            <a:spLocks noGrp="1"/>
          </p:cNvSpPr>
          <p:nvPr>
            <p:custDataLst>
              <p:tags r:id="rId57"/>
            </p:custDataLst>
          </p:nvPr>
        </p:nvSpPr>
        <p:spPr bwMode="gray">
          <a:xfrm>
            <a:off x="5667375" y="3819525"/>
            <a:ext cx="153988" cy="122238"/>
          </a:xfrm>
          <a:prstGeom prst="rect">
            <a:avLst/>
          </a:prstGeom>
          <a:noFill/>
          <a:ln>
            <a:noFill/>
          </a:ln>
          <a:effectLst/>
          <a:extLst>
            <a:ext uri="{909E8E84-426E-40DD-AFC4-6F175D3DCCD1}">
              <a14:hiddenFill xmlns:a14="http://schemas.microsoft.com/office/drawing/2010/main">
                <a:solidFill>
                  <a:schemeClr val="accent4"/>
                </a:solidFill>
              </a14:hiddenFill>
            </a:ext>
          </a:extLst>
        </p:spPr>
        <p:txBody>
          <a:bodyPr vert="horz" wrap="none" lIns="14288" tIns="0" rIns="14288" bIns="0" rtlCol="0" anchor="ctr">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lvl="0" algn="ctr">
              <a:spcBef>
                <a:spcPct val="0"/>
              </a:spcBef>
              <a:spcAft>
                <a:spcPct val="0"/>
              </a:spcAft>
            </a:pPr>
            <a:fld id="{C5D70533-3C34-4AF0-BD19-44C8255820CB}" type="datetime'''''''''''''''''''''''''''''''''''''''1''.''0'">
              <a:rPr lang="en-GB" altLang="en-US" sz="800" smtClean="0">
                <a:latin typeface="Montserrat" panose="00000500000000000000" pitchFamily="2" charset="0"/>
                <a:cs typeface="+mn-cs"/>
              </a:rPr>
              <a:pPr/>
              <a:t>1.0</a:t>
            </a:fld>
            <a:endParaRPr lang="en-GB" sz="800" dirty="0">
              <a:latin typeface="Montserrat" panose="00000500000000000000" pitchFamily="2" charset="0"/>
              <a:cs typeface="+mn-cs"/>
              <a:sym typeface="Montserrat" pitchFamily="2" charset="77"/>
            </a:endParaRPr>
          </a:p>
        </p:txBody>
      </p:sp>
      <p:sp>
        <p:nvSpPr>
          <p:cNvPr id="1110" name="Text Placeholder 4">
            <a:extLst>
              <a:ext uri="{FF2B5EF4-FFF2-40B4-BE49-F238E27FC236}">
                <a16:creationId xmlns:a16="http://schemas.microsoft.com/office/drawing/2014/main" id="{F2F2F24B-D8FF-6739-D351-155A42142355}"/>
              </a:ext>
            </a:extLst>
          </p:cNvPr>
          <p:cNvSpPr>
            <a:spLocks noGrp="1"/>
          </p:cNvSpPr>
          <p:nvPr>
            <p:custDataLst>
              <p:tags r:id="rId58"/>
            </p:custDataLst>
          </p:nvPr>
        </p:nvSpPr>
        <p:spPr bwMode="gray">
          <a:xfrm>
            <a:off x="5654675" y="4240213"/>
            <a:ext cx="177800" cy="12223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14288" tIns="0" rIns="14288" bIns="0" rtlCol="0" anchor="ctr">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lvl="0" algn="ctr">
              <a:spcBef>
                <a:spcPct val="0"/>
              </a:spcBef>
              <a:spcAft>
                <a:spcPct val="0"/>
              </a:spcAft>
            </a:pPr>
            <a:fld id="{4354CE7D-59A6-4333-A998-30DA21BB04F8}" type="datetime'''''''7''''.''''''''''0'''''''''''''''''''''''''">
              <a:rPr lang="en-GB" altLang="en-US" sz="800" smtClean="0">
                <a:solidFill>
                  <a:schemeClr val="bg1"/>
                </a:solidFill>
                <a:latin typeface="Montserrat" panose="00000500000000000000" pitchFamily="2" charset="0"/>
                <a:cs typeface="+mn-cs"/>
              </a:rPr>
              <a:pPr/>
              <a:t>7.0</a:t>
            </a:fld>
            <a:endParaRPr lang="en-GB" sz="800" dirty="0">
              <a:solidFill>
                <a:schemeClr val="bg1"/>
              </a:solidFill>
              <a:latin typeface="Montserrat" panose="00000500000000000000" pitchFamily="2" charset="0"/>
              <a:cs typeface="+mn-cs"/>
              <a:sym typeface="Montserrat" pitchFamily="2" charset="77"/>
            </a:endParaRPr>
          </a:p>
        </p:txBody>
      </p:sp>
      <p:sp>
        <p:nvSpPr>
          <p:cNvPr id="1111" name="Text Placeholder 4">
            <a:extLst>
              <a:ext uri="{FF2B5EF4-FFF2-40B4-BE49-F238E27FC236}">
                <a16:creationId xmlns:a16="http://schemas.microsoft.com/office/drawing/2014/main" id="{BEBEEC21-EC02-1944-8927-1E0500CE1B55}"/>
              </a:ext>
            </a:extLst>
          </p:cNvPr>
          <p:cNvSpPr>
            <a:spLocks noGrp="1"/>
          </p:cNvSpPr>
          <p:nvPr>
            <p:custDataLst>
              <p:tags r:id="rId59"/>
            </p:custDataLst>
          </p:nvPr>
        </p:nvSpPr>
        <p:spPr bwMode="gray">
          <a:xfrm>
            <a:off x="5668964" y="5081588"/>
            <a:ext cx="149225" cy="122238"/>
          </a:xfrm>
          <a:prstGeom prst="rect">
            <a:avLst/>
          </a:prstGeom>
          <a:noFill/>
          <a:ln>
            <a:noFill/>
          </a:ln>
          <a:effectLst/>
          <a:extLst>
            <a:ext uri="{909E8E84-426E-40DD-AFC4-6F175D3DCCD1}">
              <a14:hiddenFill xmlns:a14="http://schemas.microsoft.com/office/drawing/2010/main">
                <a:solidFill>
                  <a:schemeClr val="accent2"/>
                </a:solidFill>
              </a14:hiddenFill>
            </a:ext>
          </a:extLst>
        </p:spPr>
        <p:txBody>
          <a:bodyPr vert="horz" wrap="none" lIns="14288" tIns="0" rIns="14288" bIns="0" rtlCol="0" anchor="ctr">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lvl="0" algn="ctr">
              <a:spcBef>
                <a:spcPct val="0"/>
              </a:spcBef>
              <a:spcAft>
                <a:spcPct val="0"/>
              </a:spcAft>
            </a:pPr>
            <a:fld id="{1D83384A-21B1-40E2-8FEA-AD0B2AB9C56C}" type="datetime'''''''''''''''''''9''''''''''.1'''''''''">
              <a:rPr lang="en-GB" altLang="en-US" sz="800" smtClean="0">
                <a:latin typeface="Montserrat" panose="00000500000000000000" pitchFamily="2" charset="0"/>
                <a:cs typeface="+mn-cs"/>
              </a:rPr>
              <a:pPr/>
              <a:t>9.1</a:t>
            </a:fld>
            <a:endParaRPr lang="en-GB" sz="800" dirty="0">
              <a:latin typeface="Montserrat" panose="00000500000000000000" pitchFamily="2" charset="0"/>
              <a:cs typeface="+mn-cs"/>
              <a:sym typeface="Montserrat" pitchFamily="2" charset="77"/>
            </a:endParaRPr>
          </a:p>
        </p:txBody>
      </p:sp>
      <p:sp>
        <p:nvSpPr>
          <p:cNvPr id="1113" name="Text Placeholder 4">
            <a:extLst>
              <a:ext uri="{FF2B5EF4-FFF2-40B4-BE49-F238E27FC236}">
                <a16:creationId xmlns:a16="http://schemas.microsoft.com/office/drawing/2014/main" id="{41E2152A-09E6-044A-6693-1EFA3824CFD6}"/>
              </a:ext>
            </a:extLst>
          </p:cNvPr>
          <p:cNvSpPr>
            <a:spLocks noGrp="1"/>
          </p:cNvSpPr>
          <p:nvPr>
            <p:custDataLst>
              <p:tags r:id="rId60"/>
            </p:custDataLst>
          </p:nvPr>
        </p:nvSpPr>
        <p:spPr bwMode="gray">
          <a:xfrm>
            <a:off x="5667375" y="5654675"/>
            <a:ext cx="152400" cy="12223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14288" tIns="0" rIns="14288" bIns="0" rtlCol="0" anchor="ctr">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lvl="0" algn="ctr">
              <a:spcBef>
                <a:spcPct val="0"/>
              </a:spcBef>
              <a:spcAft>
                <a:spcPct val="0"/>
              </a:spcAft>
            </a:pPr>
            <a:fld id="{7529314B-1E31-4EF2-89F5-CB8501F4E3A7}" type="datetime'''''''1''.''''''''''''''''''''''''''''''''''''''8'''">
              <a:rPr lang="en-GB" altLang="en-US" sz="800" smtClean="0">
                <a:solidFill>
                  <a:schemeClr val="bg1"/>
                </a:solidFill>
                <a:latin typeface="Montserrat" panose="00000500000000000000" pitchFamily="2" charset="0"/>
                <a:cs typeface="+mn-cs"/>
              </a:rPr>
              <a:pPr/>
              <a:t>1.8</a:t>
            </a:fld>
            <a:endParaRPr lang="en-GB" sz="800" dirty="0">
              <a:solidFill>
                <a:schemeClr val="bg1"/>
              </a:solidFill>
              <a:latin typeface="Montserrat" panose="00000500000000000000" pitchFamily="2" charset="0"/>
              <a:cs typeface="+mn-cs"/>
              <a:sym typeface="Montserrat" pitchFamily="2" charset="77"/>
            </a:endParaRPr>
          </a:p>
        </p:txBody>
      </p:sp>
      <p:sp>
        <p:nvSpPr>
          <p:cNvPr id="1116" name="Text Placeholder 4">
            <a:extLst>
              <a:ext uri="{FF2B5EF4-FFF2-40B4-BE49-F238E27FC236}">
                <a16:creationId xmlns:a16="http://schemas.microsoft.com/office/drawing/2014/main" id="{77E3C117-E9EA-9F92-7535-F4B37A011091}"/>
              </a:ext>
            </a:extLst>
          </p:cNvPr>
          <p:cNvSpPr>
            <a:spLocks noGrp="1"/>
          </p:cNvSpPr>
          <p:nvPr>
            <p:custDataLst>
              <p:tags r:id="rId61"/>
            </p:custDataLst>
          </p:nvPr>
        </p:nvSpPr>
        <p:spPr bwMode="auto">
          <a:xfrm>
            <a:off x="5616575" y="5872163"/>
            <a:ext cx="254000" cy="12223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t">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lvl="0" algn="ctr">
              <a:spcBef>
                <a:spcPct val="0"/>
              </a:spcBef>
              <a:spcAft>
                <a:spcPct val="0"/>
              </a:spcAft>
            </a:pPr>
            <a:fld id="{C540F5C0-B1B7-4995-87DA-B57A72E28A82}" type="datetime'''''2''''0''''''''''2''''''''''''''''''''''''''''''7'''">
              <a:rPr lang="en-GB" altLang="en-US" sz="800" smtClean="0">
                <a:latin typeface="Montserrat" panose="00000500000000000000" pitchFamily="2" charset="0"/>
                <a:cs typeface="+mn-cs"/>
              </a:rPr>
              <a:pPr/>
              <a:t>2027</a:t>
            </a:fld>
            <a:endParaRPr lang="en-GB" sz="800" dirty="0">
              <a:latin typeface="Montserrat" panose="00000500000000000000" pitchFamily="2" charset="0"/>
              <a:cs typeface="+mn-cs"/>
              <a:sym typeface="Montserrat" pitchFamily="2" charset="77"/>
            </a:endParaRPr>
          </a:p>
        </p:txBody>
      </p:sp>
      <p:sp>
        <p:nvSpPr>
          <p:cNvPr id="1117" name="Text Placeholder 4">
            <a:extLst>
              <a:ext uri="{FF2B5EF4-FFF2-40B4-BE49-F238E27FC236}">
                <a16:creationId xmlns:a16="http://schemas.microsoft.com/office/drawing/2014/main" id="{1CD26980-2547-0644-F48B-08D6D0761CC7}"/>
              </a:ext>
            </a:extLst>
          </p:cNvPr>
          <p:cNvSpPr>
            <a:spLocks noGrp="1"/>
          </p:cNvSpPr>
          <p:nvPr>
            <p:custDataLst>
              <p:tags r:id="rId62"/>
            </p:custDataLst>
          </p:nvPr>
        </p:nvSpPr>
        <p:spPr bwMode="gray">
          <a:xfrm>
            <a:off x="6203950" y="3089275"/>
            <a:ext cx="173038" cy="12223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14288" tIns="0" rIns="14288" bIns="0" rtlCol="0" anchor="ctr">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lvl="0" algn="ctr">
              <a:spcBef>
                <a:spcPct val="0"/>
              </a:spcBef>
              <a:spcAft>
                <a:spcPct val="0"/>
              </a:spcAft>
            </a:pPr>
            <a:fld id="{860115A7-3E55-4BD3-9E5C-7C23A236A765}" type="datetime'''8''''.''''''''''''''''''''''''''''2'''''''''''''''''''''''''">
              <a:rPr lang="en-GB" altLang="en-US" sz="800" smtClean="0">
                <a:solidFill>
                  <a:schemeClr val="bg1"/>
                </a:solidFill>
                <a:latin typeface="Montserrat" panose="00000500000000000000" pitchFamily="2" charset="0"/>
                <a:cs typeface="+mn-cs"/>
              </a:rPr>
              <a:pPr/>
              <a:t>8.2</a:t>
            </a:fld>
            <a:endParaRPr lang="en-GB" sz="800" dirty="0">
              <a:solidFill>
                <a:schemeClr val="bg1"/>
              </a:solidFill>
              <a:latin typeface="Montserrat" panose="00000500000000000000" pitchFamily="2" charset="0"/>
              <a:cs typeface="+mn-cs"/>
              <a:sym typeface="Montserrat" pitchFamily="2" charset="77"/>
            </a:endParaRPr>
          </a:p>
        </p:txBody>
      </p:sp>
      <p:sp>
        <p:nvSpPr>
          <p:cNvPr id="62" name="Text Placeholder 4">
            <a:extLst>
              <a:ext uri="{FF2B5EF4-FFF2-40B4-BE49-F238E27FC236}">
                <a16:creationId xmlns:a16="http://schemas.microsoft.com/office/drawing/2014/main" id="{885728BE-EA4B-EB70-B32D-07026C0E54DE}"/>
              </a:ext>
            </a:extLst>
          </p:cNvPr>
          <p:cNvSpPr>
            <a:spLocks noGrp="1"/>
          </p:cNvSpPr>
          <p:nvPr>
            <p:custDataLst>
              <p:tags r:id="rId63"/>
            </p:custDataLst>
          </p:nvPr>
        </p:nvSpPr>
        <p:spPr bwMode="gray">
          <a:xfrm>
            <a:off x="739776" y="4827588"/>
            <a:ext cx="174625" cy="12223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14288" tIns="0" rIns="14288" bIns="0" rtlCol="0" anchor="ctr">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lvl="0" algn="ctr">
              <a:spcBef>
                <a:spcPct val="0"/>
              </a:spcBef>
              <a:spcAft>
                <a:spcPct val="0"/>
              </a:spcAft>
            </a:pPr>
            <a:fld id="{6B25416D-181C-4B9D-88CE-C18756BF8876}" type="datetime'''''''''''2''''''''.''''''''''''''''4'''''''''''''''">
              <a:rPr lang="en-GB" altLang="en-US" sz="800" smtClean="0">
                <a:solidFill>
                  <a:schemeClr val="bg1"/>
                </a:solidFill>
                <a:latin typeface="Montserrat" panose="00000500000000000000" pitchFamily="2" charset="0"/>
                <a:cs typeface="+mn-cs"/>
              </a:rPr>
              <a:pPr/>
              <a:t>2.4</a:t>
            </a:fld>
            <a:endParaRPr lang="en-GB" sz="800" dirty="0">
              <a:solidFill>
                <a:schemeClr val="bg1"/>
              </a:solidFill>
              <a:latin typeface="Montserrat" panose="00000500000000000000" pitchFamily="2" charset="0"/>
              <a:cs typeface="+mn-cs"/>
              <a:sym typeface="Montserrat" pitchFamily="2" charset="77"/>
            </a:endParaRPr>
          </a:p>
        </p:txBody>
      </p:sp>
      <p:sp>
        <p:nvSpPr>
          <p:cNvPr id="1119" name="Text Placeholder 4">
            <a:extLst>
              <a:ext uri="{FF2B5EF4-FFF2-40B4-BE49-F238E27FC236}">
                <a16:creationId xmlns:a16="http://schemas.microsoft.com/office/drawing/2014/main" id="{E0DB0FC4-59CC-6C71-95ED-8E6AB3CC3D83}"/>
              </a:ext>
            </a:extLst>
          </p:cNvPr>
          <p:cNvSpPr>
            <a:spLocks noGrp="1"/>
          </p:cNvSpPr>
          <p:nvPr>
            <p:custDataLst>
              <p:tags r:id="rId64"/>
            </p:custDataLst>
          </p:nvPr>
        </p:nvSpPr>
        <p:spPr bwMode="gray">
          <a:xfrm>
            <a:off x="6202363" y="4057650"/>
            <a:ext cx="176213" cy="12223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14288" tIns="0" rIns="14288" bIns="0" rtlCol="0" anchor="ctr">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lvl="0" algn="ctr">
              <a:spcBef>
                <a:spcPct val="0"/>
              </a:spcBef>
              <a:spcAft>
                <a:spcPct val="0"/>
              </a:spcAft>
            </a:pPr>
            <a:fld id="{9E20470F-A62C-4D54-AA06-8083C5DA5729}" type="datetime'''''7''.''''''''''''''''''''''''''8'">
              <a:rPr lang="en-GB" altLang="en-US" sz="800" smtClean="0">
                <a:solidFill>
                  <a:schemeClr val="bg1"/>
                </a:solidFill>
                <a:latin typeface="Montserrat" panose="00000500000000000000" pitchFamily="2" charset="0"/>
                <a:cs typeface="+mn-cs"/>
              </a:rPr>
              <a:pPr/>
              <a:t>7.8</a:t>
            </a:fld>
            <a:endParaRPr lang="en-GB" sz="800" dirty="0">
              <a:solidFill>
                <a:schemeClr val="bg1"/>
              </a:solidFill>
              <a:latin typeface="Montserrat" panose="00000500000000000000" pitchFamily="2" charset="0"/>
              <a:cs typeface="+mn-cs"/>
              <a:sym typeface="Montserrat" pitchFamily="2" charset="77"/>
            </a:endParaRPr>
          </a:p>
        </p:txBody>
      </p:sp>
      <p:sp>
        <p:nvSpPr>
          <p:cNvPr id="1120" name="Text Placeholder 4">
            <a:extLst>
              <a:ext uri="{FF2B5EF4-FFF2-40B4-BE49-F238E27FC236}">
                <a16:creationId xmlns:a16="http://schemas.microsoft.com/office/drawing/2014/main" id="{062AC41E-1265-AA94-C56F-3655C75865C2}"/>
              </a:ext>
            </a:extLst>
          </p:cNvPr>
          <p:cNvSpPr>
            <a:spLocks noGrp="1"/>
          </p:cNvSpPr>
          <p:nvPr>
            <p:custDataLst>
              <p:tags r:id="rId65"/>
            </p:custDataLst>
          </p:nvPr>
        </p:nvSpPr>
        <p:spPr bwMode="gray">
          <a:xfrm>
            <a:off x="6184900" y="5000625"/>
            <a:ext cx="211138" cy="122238"/>
          </a:xfrm>
          <a:prstGeom prst="rect">
            <a:avLst/>
          </a:prstGeom>
          <a:noFill/>
          <a:ln>
            <a:noFill/>
          </a:ln>
          <a:effectLst/>
          <a:extLst>
            <a:ext uri="{909E8E84-426E-40DD-AFC4-6F175D3DCCD1}">
              <a14:hiddenFill xmlns:a14="http://schemas.microsoft.com/office/drawing/2010/main">
                <a:solidFill>
                  <a:schemeClr val="accent2"/>
                </a:solidFill>
              </a14:hiddenFill>
            </a:ext>
          </a:extLst>
        </p:spPr>
        <p:txBody>
          <a:bodyPr vert="horz" wrap="none" lIns="14288" tIns="0" rIns="14288" bIns="0" rtlCol="0" anchor="ctr">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lvl="0" algn="ctr">
              <a:spcBef>
                <a:spcPct val="0"/>
              </a:spcBef>
              <a:spcAft>
                <a:spcPct val="0"/>
              </a:spcAft>
            </a:pPr>
            <a:fld id="{FFBC6396-9FC5-4715-A2A4-58163162B072}" type="datetime'''''''''''''10''''''.''''''''''''2'''''''''''''''''''''''''">
              <a:rPr lang="en-GB" altLang="en-US" sz="800" smtClean="0">
                <a:latin typeface="Montserrat" panose="00000500000000000000" pitchFamily="2" charset="0"/>
                <a:cs typeface="+mn-cs"/>
              </a:rPr>
              <a:pPr/>
              <a:t>10.2</a:t>
            </a:fld>
            <a:endParaRPr lang="en-GB" sz="800" dirty="0">
              <a:latin typeface="Montserrat" panose="00000500000000000000" pitchFamily="2" charset="0"/>
              <a:cs typeface="+mn-cs"/>
              <a:sym typeface="Montserrat" pitchFamily="2" charset="77"/>
            </a:endParaRPr>
          </a:p>
        </p:txBody>
      </p:sp>
      <p:sp>
        <p:nvSpPr>
          <p:cNvPr id="1121" name="Text Placeholder 4">
            <a:extLst>
              <a:ext uri="{FF2B5EF4-FFF2-40B4-BE49-F238E27FC236}">
                <a16:creationId xmlns:a16="http://schemas.microsoft.com/office/drawing/2014/main" id="{4A33A2D3-A315-AC01-55B6-8F72F7CF073F}"/>
              </a:ext>
            </a:extLst>
          </p:cNvPr>
          <p:cNvSpPr>
            <a:spLocks noGrp="1"/>
          </p:cNvSpPr>
          <p:nvPr>
            <p:custDataLst>
              <p:tags r:id="rId66"/>
            </p:custDataLst>
          </p:nvPr>
        </p:nvSpPr>
        <p:spPr bwMode="gray">
          <a:xfrm>
            <a:off x="6218238" y="5641975"/>
            <a:ext cx="144463" cy="12223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14288" tIns="0" rIns="14288" bIns="0" rtlCol="0" anchor="ctr">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lvl="0" algn="ctr">
              <a:spcBef>
                <a:spcPct val="0"/>
              </a:spcBef>
              <a:spcAft>
                <a:spcPct val="0"/>
              </a:spcAft>
            </a:pPr>
            <a:fld id="{C79AE3AA-489D-462B-AB1A-E52E5B51FD0E}" type="datetime'''''''''''''''''''''''''''''2''''''''''''.1'''''''''''''''">
              <a:rPr lang="en-GB" altLang="en-US" sz="800" smtClean="0">
                <a:solidFill>
                  <a:schemeClr val="bg1"/>
                </a:solidFill>
                <a:latin typeface="Montserrat" panose="00000500000000000000" pitchFamily="2" charset="0"/>
                <a:cs typeface="+mn-cs"/>
              </a:rPr>
              <a:pPr/>
              <a:t>2.1</a:t>
            </a:fld>
            <a:endParaRPr lang="en-GB" sz="800" dirty="0">
              <a:solidFill>
                <a:schemeClr val="bg1"/>
              </a:solidFill>
              <a:latin typeface="Montserrat" panose="00000500000000000000" pitchFamily="2" charset="0"/>
              <a:cs typeface="+mn-cs"/>
              <a:sym typeface="Montserrat" pitchFamily="2" charset="77"/>
            </a:endParaRPr>
          </a:p>
        </p:txBody>
      </p:sp>
      <p:sp>
        <p:nvSpPr>
          <p:cNvPr id="1122" name="Text Placeholder 4">
            <a:extLst>
              <a:ext uri="{FF2B5EF4-FFF2-40B4-BE49-F238E27FC236}">
                <a16:creationId xmlns:a16="http://schemas.microsoft.com/office/drawing/2014/main" id="{C30E9E37-CBDD-096E-5C34-6F6B2C38DB8E}"/>
              </a:ext>
            </a:extLst>
          </p:cNvPr>
          <p:cNvSpPr>
            <a:spLocks noGrp="1"/>
          </p:cNvSpPr>
          <p:nvPr>
            <p:custDataLst>
              <p:tags r:id="rId67"/>
            </p:custDataLst>
          </p:nvPr>
        </p:nvSpPr>
        <p:spPr bwMode="auto">
          <a:xfrm>
            <a:off x="6161089" y="5872163"/>
            <a:ext cx="258763" cy="12223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t">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lvl="0" algn="ctr">
              <a:spcBef>
                <a:spcPct val="0"/>
              </a:spcBef>
              <a:spcAft>
                <a:spcPct val="0"/>
              </a:spcAft>
            </a:pPr>
            <a:fld id="{DC7C256E-1CE0-4D63-9721-37FB55BF858C}" type="datetime'''''''''''''''2''''''''''''''''02''8'''''''''''''''''''''''">
              <a:rPr lang="en-GB" altLang="en-US" sz="800" smtClean="0">
                <a:latin typeface="Montserrat" panose="00000500000000000000" pitchFamily="2" charset="0"/>
                <a:cs typeface="+mn-cs"/>
              </a:rPr>
              <a:pPr/>
              <a:t>2028</a:t>
            </a:fld>
            <a:endParaRPr lang="en-GB" sz="800" dirty="0">
              <a:latin typeface="Montserrat" panose="00000500000000000000" pitchFamily="2" charset="0"/>
              <a:cs typeface="+mn-cs"/>
              <a:sym typeface="Montserrat" pitchFamily="2" charset="77"/>
            </a:endParaRPr>
          </a:p>
        </p:txBody>
      </p:sp>
      <p:sp>
        <p:nvSpPr>
          <p:cNvPr id="1126" name="Text Placeholder 4">
            <a:extLst>
              <a:ext uri="{FF2B5EF4-FFF2-40B4-BE49-F238E27FC236}">
                <a16:creationId xmlns:a16="http://schemas.microsoft.com/office/drawing/2014/main" id="{27CA6DF7-285A-99C6-2712-A41C70DA5BE1}"/>
              </a:ext>
            </a:extLst>
          </p:cNvPr>
          <p:cNvSpPr>
            <a:spLocks noGrp="1"/>
          </p:cNvSpPr>
          <p:nvPr>
            <p:custDataLst>
              <p:tags r:id="rId68"/>
            </p:custDataLst>
          </p:nvPr>
        </p:nvSpPr>
        <p:spPr bwMode="gray">
          <a:xfrm>
            <a:off x="735013" y="4970463"/>
            <a:ext cx="184150" cy="122238"/>
          </a:xfrm>
          <a:prstGeom prst="rect">
            <a:avLst/>
          </a:prstGeom>
          <a:solidFill>
            <a:schemeClr val="accent4"/>
          </a:solidFill>
          <a:ln>
            <a:noFill/>
          </a:ln>
          <a:effectLst/>
        </p:spPr>
        <p:txBody>
          <a:bodyPr vert="horz" wrap="none" lIns="14288" tIns="0" rIns="14288" bIns="0" rtlCol="0" anchor="ctr">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lvl="0" algn="ctr">
              <a:spcBef>
                <a:spcPct val="0"/>
              </a:spcBef>
              <a:spcAft>
                <a:spcPct val="0"/>
              </a:spcAft>
            </a:pPr>
            <a:fld id="{D36BD1BC-68B5-4405-BBD3-EA3BA05B25D6}" type="datetime'''''0''''''''''''''''''''.''''4'''''''''''''">
              <a:rPr lang="en-GB" altLang="en-US" sz="800" smtClean="0">
                <a:effectLst/>
                <a:latin typeface="Montserrat" panose="00000500000000000000" pitchFamily="2" charset="0"/>
                <a:cs typeface="+mn-cs"/>
              </a:rPr>
              <a:pPr/>
              <a:t>0.4</a:t>
            </a:fld>
            <a:endParaRPr lang="en-GB" sz="800" dirty="0">
              <a:latin typeface="Montserrat" panose="00000500000000000000" pitchFamily="2" charset="0"/>
              <a:cs typeface="+mn-cs"/>
              <a:sym typeface="Montserrat" pitchFamily="2" charset="77"/>
            </a:endParaRPr>
          </a:p>
        </p:txBody>
      </p:sp>
      <p:sp>
        <p:nvSpPr>
          <p:cNvPr id="1124" name="Text Placeholder 4">
            <a:extLst>
              <a:ext uri="{FF2B5EF4-FFF2-40B4-BE49-F238E27FC236}">
                <a16:creationId xmlns:a16="http://schemas.microsoft.com/office/drawing/2014/main" id="{1B4447DF-716A-2EFE-C274-69D5DEFC4491}"/>
              </a:ext>
            </a:extLst>
          </p:cNvPr>
          <p:cNvSpPr>
            <a:spLocks noGrp="1"/>
          </p:cNvSpPr>
          <p:nvPr>
            <p:custDataLst>
              <p:tags r:id="rId69"/>
            </p:custDataLst>
          </p:nvPr>
        </p:nvSpPr>
        <p:spPr bwMode="gray">
          <a:xfrm>
            <a:off x="741363" y="5137150"/>
            <a:ext cx="173038" cy="12223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14288" tIns="0" rIns="14288" bIns="0" rtlCol="0" anchor="ctr">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lvl="0" algn="ctr">
              <a:spcBef>
                <a:spcPct val="0"/>
              </a:spcBef>
              <a:spcAft>
                <a:spcPct val="0"/>
              </a:spcAft>
            </a:pPr>
            <a:fld id="{ED2EC302-44BB-48AF-A831-43E037120611}" type="datetime'''2''''''''.''''''''''''''''''''''8'''''''''''''">
              <a:rPr lang="en-GB" altLang="en-US" sz="800" smtClean="0">
                <a:solidFill>
                  <a:schemeClr val="bg1"/>
                </a:solidFill>
                <a:latin typeface="Montserrat" panose="00000500000000000000" pitchFamily="2" charset="0"/>
                <a:cs typeface="+mn-cs"/>
              </a:rPr>
              <a:pPr/>
              <a:t>2.8</a:t>
            </a:fld>
            <a:endParaRPr lang="en-GB" sz="800" dirty="0">
              <a:solidFill>
                <a:schemeClr val="bg1"/>
              </a:solidFill>
              <a:latin typeface="Montserrat" panose="00000500000000000000" pitchFamily="2" charset="0"/>
              <a:cs typeface="+mn-cs"/>
              <a:sym typeface="Montserrat" pitchFamily="2" charset="77"/>
            </a:endParaRPr>
          </a:p>
        </p:txBody>
      </p:sp>
      <p:sp>
        <p:nvSpPr>
          <p:cNvPr id="1127" name="Text Placeholder 4">
            <a:extLst>
              <a:ext uri="{FF2B5EF4-FFF2-40B4-BE49-F238E27FC236}">
                <a16:creationId xmlns:a16="http://schemas.microsoft.com/office/drawing/2014/main" id="{6EE48CC8-BEA9-D0C5-4257-92B5388C6961}"/>
              </a:ext>
            </a:extLst>
          </p:cNvPr>
          <p:cNvSpPr>
            <a:spLocks noGrp="1"/>
          </p:cNvSpPr>
          <p:nvPr>
            <p:custDataLst>
              <p:tags r:id="rId70"/>
            </p:custDataLst>
          </p:nvPr>
        </p:nvSpPr>
        <p:spPr bwMode="gray">
          <a:xfrm>
            <a:off x="717551" y="4614863"/>
            <a:ext cx="220663" cy="12223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14288" tIns="0" rIns="14288" bIns="0" rtlCol="0" anchor="b">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lvl="0" algn="ctr">
              <a:spcBef>
                <a:spcPct val="0"/>
              </a:spcBef>
              <a:spcAft>
                <a:spcPct val="0"/>
              </a:spcAft>
            </a:pPr>
            <a:fld id="{38A9E978-C5B9-449E-ACAE-2FB8B4FF775F}" type="datetime'''''''''''''''''''''''''''10.''''''''''''''''0'''">
              <a:rPr lang="en-GB" altLang="en-US" sz="800" smtClean="0">
                <a:latin typeface="Montserrat" panose="00000500000000000000" pitchFamily="2" charset="0"/>
                <a:cs typeface="+mn-cs"/>
              </a:rPr>
              <a:pPr/>
              <a:t>10.0</a:t>
            </a:fld>
            <a:endParaRPr lang="en-GB" sz="800" dirty="0">
              <a:latin typeface="Montserrat" panose="00000500000000000000" pitchFamily="2" charset="0"/>
              <a:cs typeface="+mn-cs"/>
              <a:sym typeface="Montserrat" pitchFamily="2" charset="77"/>
            </a:endParaRPr>
          </a:p>
        </p:txBody>
      </p:sp>
      <p:sp>
        <p:nvSpPr>
          <p:cNvPr id="1118" name="Text Placeholder 4">
            <a:extLst>
              <a:ext uri="{FF2B5EF4-FFF2-40B4-BE49-F238E27FC236}">
                <a16:creationId xmlns:a16="http://schemas.microsoft.com/office/drawing/2014/main" id="{B386132E-D4CA-76A4-9A61-3AB7EDA530AB}"/>
              </a:ext>
            </a:extLst>
          </p:cNvPr>
          <p:cNvSpPr>
            <a:spLocks noGrp="1"/>
          </p:cNvSpPr>
          <p:nvPr>
            <p:custDataLst>
              <p:tags r:id="rId71"/>
            </p:custDataLst>
          </p:nvPr>
        </p:nvSpPr>
        <p:spPr bwMode="gray">
          <a:xfrm>
            <a:off x="6218238" y="3582988"/>
            <a:ext cx="144463" cy="12223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14288" tIns="0" rIns="14288" bIns="0" rtlCol="0" anchor="ctr">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lvl="0" algn="ctr">
              <a:spcBef>
                <a:spcPct val="0"/>
              </a:spcBef>
              <a:spcAft>
                <a:spcPct val="0"/>
              </a:spcAft>
            </a:pPr>
            <a:fld id="{B2C40C0F-01DA-4FFD-98FB-B3233D55FBB0}" type="datetime'''''''''''''''1''''''''''''.''''''''''''2'''''''''''''''''''''">
              <a:rPr lang="en-GB" altLang="en-US" sz="800" smtClean="0">
                <a:latin typeface="Montserrat" panose="00000500000000000000" pitchFamily="2" charset="0"/>
                <a:cs typeface="+mn-cs"/>
              </a:rPr>
              <a:pPr/>
              <a:t>1.2</a:t>
            </a:fld>
            <a:endParaRPr lang="en-GB" sz="800" dirty="0">
              <a:latin typeface="Montserrat" panose="00000500000000000000" pitchFamily="2" charset="0"/>
              <a:cs typeface="+mn-cs"/>
              <a:sym typeface="Montserrat" pitchFamily="2" charset="77"/>
            </a:endParaRPr>
          </a:p>
        </p:txBody>
      </p:sp>
      <p:sp>
        <p:nvSpPr>
          <p:cNvPr id="1129" name="Text Placeholder 4">
            <a:extLst>
              <a:ext uri="{FF2B5EF4-FFF2-40B4-BE49-F238E27FC236}">
                <a16:creationId xmlns:a16="http://schemas.microsoft.com/office/drawing/2014/main" id="{EB866771-7C03-92A4-B810-5DED86F2F6A4}"/>
              </a:ext>
            </a:extLst>
          </p:cNvPr>
          <p:cNvSpPr>
            <a:spLocks noGrp="1"/>
          </p:cNvSpPr>
          <p:nvPr>
            <p:custDataLst>
              <p:tags r:id="rId72"/>
            </p:custDataLst>
          </p:nvPr>
        </p:nvSpPr>
        <p:spPr bwMode="gray">
          <a:xfrm>
            <a:off x="1827213" y="4441825"/>
            <a:ext cx="184150" cy="12223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14288" tIns="0" rIns="14288" bIns="0" rtlCol="0" anchor="b">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lvl="0" algn="ctr">
              <a:spcBef>
                <a:spcPct val="0"/>
              </a:spcBef>
              <a:spcAft>
                <a:spcPct val="0"/>
              </a:spcAft>
            </a:pPr>
            <a:fld id="{A537A3EF-9539-494A-9619-3D671EE03519}" type="datetime'''''''''''''''''1''''''''''''''''1''''''''''''.''7'''''''''">
              <a:rPr lang="en-GB" altLang="en-US" sz="800" smtClean="0">
                <a:latin typeface="Montserrat" panose="00000500000000000000" pitchFamily="2" charset="0"/>
                <a:cs typeface="+mn-cs"/>
              </a:rPr>
              <a:pPr/>
              <a:t>11.7</a:t>
            </a:fld>
            <a:endParaRPr lang="en-GB" sz="800" dirty="0">
              <a:latin typeface="Montserrat" panose="00000500000000000000" pitchFamily="2" charset="0"/>
              <a:cs typeface="+mn-cs"/>
              <a:sym typeface="Montserrat" pitchFamily="2" charset="77"/>
            </a:endParaRPr>
          </a:p>
        </p:txBody>
      </p:sp>
      <p:sp>
        <p:nvSpPr>
          <p:cNvPr id="1130" name="Text Placeholder 4">
            <a:extLst>
              <a:ext uri="{FF2B5EF4-FFF2-40B4-BE49-F238E27FC236}">
                <a16:creationId xmlns:a16="http://schemas.microsoft.com/office/drawing/2014/main" id="{7C3E1387-B763-5D28-B15C-D05CAA239A33}"/>
              </a:ext>
            </a:extLst>
          </p:cNvPr>
          <p:cNvSpPr>
            <a:spLocks noGrp="1"/>
          </p:cNvSpPr>
          <p:nvPr>
            <p:custDataLst>
              <p:tags r:id="rId73"/>
            </p:custDataLst>
          </p:nvPr>
        </p:nvSpPr>
        <p:spPr bwMode="gray">
          <a:xfrm>
            <a:off x="2365375" y="4349750"/>
            <a:ext cx="201613" cy="12223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14288" tIns="0" rIns="14288" bIns="0" rtlCol="0" anchor="b">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lvl="0" algn="ctr">
              <a:spcBef>
                <a:spcPct val="0"/>
              </a:spcBef>
              <a:spcAft>
                <a:spcPct val="0"/>
              </a:spcAft>
            </a:pPr>
            <a:fld id="{8079B37C-EF65-4E6E-85E7-2F9BBFB74A99}" type="datetime'''''''''''''''1''''''''''''''''2''''.''''''''''''5'''">
              <a:rPr lang="en-GB" altLang="en-US" sz="800" smtClean="0">
                <a:latin typeface="Montserrat" panose="00000500000000000000" pitchFamily="2" charset="0"/>
                <a:cs typeface="+mn-cs"/>
              </a:rPr>
              <a:pPr/>
              <a:t>12.5</a:t>
            </a:fld>
            <a:endParaRPr lang="en-GB" sz="800" dirty="0">
              <a:latin typeface="Montserrat" panose="00000500000000000000" pitchFamily="2" charset="0"/>
              <a:cs typeface="+mn-cs"/>
              <a:sym typeface="Montserrat" pitchFamily="2" charset="77"/>
            </a:endParaRPr>
          </a:p>
        </p:txBody>
      </p:sp>
      <p:sp>
        <p:nvSpPr>
          <p:cNvPr id="1131" name="Text Placeholder 4">
            <a:extLst>
              <a:ext uri="{FF2B5EF4-FFF2-40B4-BE49-F238E27FC236}">
                <a16:creationId xmlns:a16="http://schemas.microsoft.com/office/drawing/2014/main" id="{538109DA-3B72-EA4F-DD9A-9198397DF96A}"/>
              </a:ext>
            </a:extLst>
          </p:cNvPr>
          <p:cNvSpPr>
            <a:spLocks noGrp="1"/>
          </p:cNvSpPr>
          <p:nvPr>
            <p:custDataLst>
              <p:tags r:id="rId74"/>
            </p:custDataLst>
          </p:nvPr>
        </p:nvSpPr>
        <p:spPr bwMode="gray">
          <a:xfrm>
            <a:off x="2906713" y="4256088"/>
            <a:ext cx="211138" cy="12223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14288" tIns="0" rIns="14288" bIns="0" rtlCol="0" anchor="b">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lvl="0" algn="ctr">
              <a:spcBef>
                <a:spcPct val="0"/>
              </a:spcBef>
              <a:spcAft>
                <a:spcPct val="0"/>
              </a:spcAft>
            </a:pPr>
            <a:fld id="{380D3BC2-9E71-40B9-903F-1DD3D115CEB6}" type="datetime'1''''''3''''''''''''''''''''''''''''''''''.''''''''4'">
              <a:rPr lang="en-GB" altLang="en-US" sz="800" smtClean="0">
                <a:latin typeface="Montserrat" panose="00000500000000000000" pitchFamily="2" charset="0"/>
                <a:cs typeface="+mn-cs"/>
              </a:rPr>
              <a:pPr/>
              <a:t>13.4</a:t>
            </a:fld>
            <a:endParaRPr lang="en-GB" sz="800" dirty="0">
              <a:latin typeface="Montserrat" panose="00000500000000000000" pitchFamily="2" charset="0"/>
              <a:cs typeface="+mn-cs"/>
              <a:sym typeface="Montserrat" pitchFamily="2" charset="77"/>
            </a:endParaRPr>
          </a:p>
        </p:txBody>
      </p:sp>
      <p:sp>
        <p:nvSpPr>
          <p:cNvPr id="1132" name="Text Placeholder 4">
            <a:extLst>
              <a:ext uri="{FF2B5EF4-FFF2-40B4-BE49-F238E27FC236}">
                <a16:creationId xmlns:a16="http://schemas.microsoft.com/office/drawing/2014/main" id="{A94ED86F-2CC1-8099-961B-BF670AF13F9D}"/>
              </a:ext>
            </a:extLst>
          </p:cNvPr>
          <p:cNvSpPr>
            <a:spLocks noGrp="1"/>
          </p:cNvSpPr>
          <p:nvPr>
            <p:custDataLst>
              <p:tags r:id="rId75"/>
            </p:custDataLst>
          </p:nvPr>
        </p:nvSpPr>
        <p:spPr bwMode="gray">
          <a:xfrm>
            <a:off x="3448051" y="4160838"/>
            <a:ext cx="220663" cy="12223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14288" tIns="0" rIns="14288" bIns="0" rtlCol="0" anchor="b">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lvl="0" algn="ctr">
              <a:spcBef>
                <a:spcPct val="0"/>
              </a:spcBef>
              <a:spcAft>
                <a:spcPct val="0"/>
              </a:spcAft>
            </a:pPr>
            <a:fld id="{BEDB84F5-6745-4261-A2A6-59EF40611EC6}" type="datetime'''''''''1''''''''''''''''''4''''''''''''''''''.''''''''''''4'">
              <a:rPr lang="en-GB" altLang="en-US" sz="800" smtClean="0">
                <a:latin typeface="Montserrat" panose="00000500000000000000" pitchFamily="2" charset="0"/>
                <a:cs typeface="+mn-cs"/>
              </a:rPr>
              <a:pPr/>
              <a:t>14.4</a:t>
            </a:fld>
            <a:endParaRPr lang="en-GB" sz="800" dirty="0">
              <a:latin typeface="Montserrat" panose="00000500000000000000" pitchFamily="2" charset="0"/>
              <a:cs typeface="+mn-cs"/>
              <a:sym typeface="Montserrat" pitchFamily="2" charset="77"/>
            </a:endParaRPr>
          </a:p>
        </p:txBody>
      </p:sp>
      <p:sp>
        <p:nvSpPr>
          <p:cNvPr id="1133" name="Text Placeholder 4">
            <a:extLst>
              <a:ext uri="{FF2B5EF4-FFF2-40B4-BE49-F238E27FC236}">
                <a16:creationId xmlns:a16="http://schemas.microsoft.com/office/drawing/2014/main" id="{DE9ACA5F-7EFD-1AE2-6686-D00C79BB4A25}"/>
              </a:ext>
            </a:extLst>
          </p:cNvPr>
          <p:cNvSpPr>
            <a:spLocks noGrp="1"/>
          </p:cNvSpPr>
          <p:nvPr>
            <p:custDataLst>
              <p:tags r:id="rId76"/>
            </p:custDataLst>
          </p:nvPr>
        </p:nvSpPr>
        <p:spPr bwMode="gray">
          <a:xfrm>
            <a:off x="3998913" y="3879850"/>
            <a:ext cx="214313" cy="12223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14288" tIns="0" rIns="14288" bIns="0" rtlCol="0" anchor="b">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lvl="0" algn="ctr">
              <a:spcBef>
                <a:spcPct val="0"/>
              </a:spcBef>
              <a:spcAft>
                <a:spcPct val="0"/>
              </a:spcAft>
            </a:pPr>
            <a:fld id="{EEDB91DE-3711-45E9-B8EE-D9C083B6DA9C}" type="datetime'''''''1''''7''''''''''''''''''''''''''''''''''.''0'''''">
              <a:rPr lang="en-GB" altLang="en-US" sz="800" smtClean="0">
                <a:latin typeface="Montserrat" panose="00000500000000000000" pitchFamily="2" charset="0"/>
                <a:cs typeface="+mn-cs"/>
              </a:rPr>
              <a:pPr/>
              <a:t>17.0</a:t>
            </a:fld>
            <a:endParaRPr lang="en-GB" sz="800" dirty="0">
              <a:latin typeface="Montserrat" panose="00000500000000000000" pitchFamily="2" charset="0"/>
              <a:cs typeface="+mn-cs"/>
              <a:sym typeface="Montserrat" pitchFamily="2" charset="77"/>
            </a:endParaRPr>
          </a:p>
        </p:txBody>
      </p:sp>
      <p:sp>
        <p:nvSpPr>
          <p:cNvPr id="1134" name="Text Placeholder 4">
            <a:extLst>
              <a:ext uri="{FF2B5EF4-FFF2-40B4-BE49-F238E27FC236}">
                <a16:creationId xmlns:a16="http://schemas.microsoft.com/office/drawing/2014/main" id="{13B65DF0-A1F6-7A60-E498-5AFE29830223}"/>
              </a:ext>
            </a:extLst>
          </p:cNvPr>
          <p:cNvSpPr>
            <a:spLocks noGrp="1"/>
          </p:cNvSpPr>
          <p:nvPr>
            <p:custDataLst>
              <p:tags r:id="rId77"/>
            </p:custDataLst>
          </p:nvPr>
        </p:nvSpPr>
        <p:spPr bwMode="gray">
          <a:xfrm>
            <a:off x="4546600" y="3581400"/>
            <a:ext cx="211138" cy="12223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14288" tIns="0" rIns="14288" bIns="0" rtlCol="0" anchor="b">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lvl="0" algn="ctr">
              <a:spcBef>
                <a:spcPct val="0"/>
              </a:spcBef>
              <a:spcAft>
                <a:spcPct val="0"/>
              </a:spcAft>
            </a:pPr>
            <a:fld id="{42562513-323E-4148-B1F9-8FD55B2AE6AE}" type="datetime'''1''''9''''''''''''''''''.9'''''''''''''">
              <a:rPr lang="en-GB" altLang="en-US" sz="800" smtClean="0">
                <a:latin typeface="Montserrat" panose="00000500000000000000" pitchFamily="2" charset="0"/>
                <a:cs typeface="+mn-cs"/>
              </a:rPr>
              <a:pPr/>
              <a:t>19.9</a:t>
            </a:fld>
            <a:endParaRPr lang="en-GB" sz="800" dirty="0">
              <a:latin typeface="Montserrat" panose="00000500000000000000" pitchFamily="2" charset="0"/>
              <a:cs typeface="+mn-cs"/>
              <a:sym typeface="Montserrat" pitchFamily="2" charset="77"/>
            </a:endParaRPr>
          </a:p>
        </p:txBody>
      </p:sp>
      <p:sp>
        <p:nvSpPr>
          <p:cNvPr id="1135" name="Text Placeholder 4">
            <a:extLst>
              <a:ext uri="{FF2B5EF4-FFF2-40B4-BE49-F238E27FC236}">
                <a16:creationId xmlns:a16="http://schemas.microsoft.com/office/drawing/2014/main" id="{B45C1748-CA24-EB5B-C973-330115FB6386}"/>
              </a:ext>
            </a:extLst>
          </p:cNvPr>
          <p:cNvSpPr>
            <a:spLocks noGrp="1"/>
          </p:cNvSpPr>
          <p:nvPr>
            <p:custDataLst>
              <p:tags r:id="rId78"/>
            </p:custDataLst>
          </p:nvPr>
        </p:nvSpPr>
        <p:spPr bwMode="gray">
          <a:xfrm>
            <a:off x="5084764" y="3263900"/>
            <a:ext cx="227013" cy="12223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14288" tIns="0" rIns="14288" bIns="0" rtlCol="0" anchor="b">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lvl="0" algn="ctr">
              <a:spcBef>
                <a:spcPct val="0"/>
              </a:spcBef>
              <a:spcAft>
                <a:spcPct val="0"/>
              </a:spcAft>
            </a:pPr>
            <a:fld id="{0D5BFF66-1FCB-4039-80F3-247CB48A0C8C}" type="datetime'''''''''''2''''2''''''''''''.''''''''''''''''''9'''''''''''">
              <a:rPr lang="en-GB" altLang="en-US" sz="800" smtClean="0">
                <a:latin typeface="Montserrat" panose="00000500000000000000" pitchFamily="2" charset="0"/>
                <a:cs typeface="+mn-cs"/>
              </a:rPr>
              <a:pPr/>
              <a:t>22.9</a:t>
            </a:fld>
            <a:endParaRPr lang="en-GB" sz="800" dirty="0">
              <a:latin typeface="Montserrat" panose="00000500000000000000" pitchFamily="2" charset="0"/>
              <a:cs typeface="+mn-cs"/>
              <a:sym typeface="Montserrat" pitchFamily="2" charset="77"/>
            </a:endParaRPr>
          </a:p>
        </p:txBody>
      </p:sp>
      <p:sp>
        <p:nvSpPr>
          <p:cNvPr id="1136" name="Text Placeholder 4">
            <a:extLst>
              <a:ext uri="{FF2B5EF4-FFF2-40B4-BE49-F238E27FC236}">
                <a16:creationId xmlns:a16="http://schemas.microsoft.com/office/drawing/2014/main" id="{5081C557-8890-C6D2-D916-D1C7021401A4}"/>
              </a:ext>
            </a:extLst>
          </p:cNvPr>
          <p:cNvSpPr>
            <a:spLocks noGrp="1"/>
          </p:cNvSpPr>
          <p:nvPr>
            <p:custDataLst>
              <p:tags r:id="rId79"/>
            </p:custDataLst>
          </p:nvPr>
        </p:nvSpPr>
        <p:spPr bwMode="gray">
          <a:xfrm>
            <a:off x="5640388" y="2927350"/>
            <a:ext cx="206375" cy="12223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14288" tIns="0" rIns="14288" bIns="0" rtlCol="0" anchor="b">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lvl="0" algn="ctr">
              <a:spcBef>
                <a:spcPct val="0"/>
              </a:spcBef>
              <a:spcAft>
                <a:spcPct val="0"/>
              </a:spcAft>
            </a:pPr>
            <a:fld id="{4D85FDFD-0976-4BC9-89F4-9E343277AE15}" type="datetime'''''''''2''''''''''''6''''.''''''1'''''''''''">
              <a:rPr lang="en-GB" altLang="en-US" sz="800" smtClean="0">
                <a:latin typeface="Montserrat" panose="00000500000000000000" pitchFamily="2" charset="0"/>
                <a:cs typeface="+mn-cs"/>
              </a:rPr>
              <a:pPr/>
              <a:t>26.1</a:t>
            </a:fld>
            <a:endParaRPr lang="en-GB" sz="800" dirty="0">
              <a:latin typeface="Montserrat" panose="00000500000000000000" pitchFamily="2" charset="0"/>
              <a:cs typeface="+mn-cs"/>
              <a:sym typeface="Montserrat" pitchFamily="2" charset="77"/>
            </a:endParaRPr>
          </a:p>
        </p:txBody>
      </p:sp>
      <p:sp>
        <p:nvSpPr>
          <p:cNvPr id="1125" name="Text Placeholder 4">
            <a:extLst>
              <a:ext uri="{FF2B5EF4-FFF2-40B4-BE49-F238E27FC236}">
                <a16:creationId xmlns:a16="http://schemas.microsoft.com/office/drawing/2014/main" id="{85743B75-ED6F-9C04-ACD7-700684C3BD84}"/>
              </a:ext>
            </a:extLst>
          </p:cNvPr>
          <p:cNvSpPr>
            <a:spLocks noGrp="1"/>
          </p:cNvSpPr>
          <p:nvPr>
            <p:custDataLst>
              <p:tags r:id="rId80"/>
            </p:custDataLst>
          </p:nvPr>
        </p:nvSpPr>
        <p:spPr bwMode="gray">
          <a:xfrm>
            <a:off x="6176964" y="2570163"/>
            <a:ext cx="227013" cy="12223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14288" tIns="0" rIns="14288" bIns="0" rtlCol="0" anchor="b">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lvl="0" algn="ctr">
              <a:spcBef>
                <a:spcPct val="0"/>
              </a:spcBef>
              <a:spcAft>
                <a:spcPct val="0"/>
              </a:spcAft>
            </a:pPr>
            <a:fld id="{6CA23FF3-1CFA-4498-A9EF-F941857915CB}" type="datetime'''''''''''2''''''9''''''.''5'''''''''''''''''''''''''''">
              <a:rPr lang="en-GB" altLang="en-US" sz="800" smtClean="0">
                <a:latin typeface="Montserrat" panose="00000500000000000000" pitchFamily="2" charset="0"/>
                <a:cs typeface="+mn-cs"/>
              </a:rPr>
              <a:pPr/>
              <a:t>29.5</a:t>
            </a:fld>
            <a:endParaRPr lang="en-GB" sz="800" dirty="0">
              <a:latin typeface="Montserrat" panose="00000500000000000000" pitchFamily="2" charset="0"/>
              <a:cs typeface="+mn-cs"/>
              <a:sym typeface="Montserrat" pitchFamily="2" charset="77"/>
            </a:endParaRPr>
          </a:p>
        </p:txBody>
      </p:sp>
      <p:sp>
        <p:nvSpPr>
          <p:cNvPr id="1128" name="Text Placeholder 4">
            <a:extLst>
              <a:ext uri="{FF2B5EF4-FFF2-40B4-BE49-F238E27FC236}">
                <a16:creationId xmlns:a16="http://schemas.microsoft.com/office/drawing/2014/main" id="{79F484AA-7DCB-9430-0E64-0F205D867589}"/>
              </a:ext>
            </a:extLst>
          </p:cNvPr>
          <p:cNvSpPr>
            <a:spLocks noGrp="1"/>
          </p:cNvSpPr>
          <p:nvPr>
            <p:custDataLst>
              <p:tags r:id="rId81"/>
            </p:custDataLst>
          </p:nvPr>
        </p:nvSpPr>
        <p:spPr bwMode="gray">
          <a:xfrm>
            <a:off x="1263650" y="4529138"/>
            <a:ext cx="219075" cy="12223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14288" tIns="0" rIns="14288" bIns="0" rtlCol="0" anchor="b">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lvl="0" algn="ctr">
              <a:spcBef>
                <a:spcPct val="0"/>
              </a:spcBef>
              <a:spcAft>
                <a:spcPct val="0"/>
              </a:spcAft>
            </a:pPr>
            <a:fld id="{222E4F6A-6523-4D4B-8D0B-A32EC052CD54}" type="datetime'''''''''''1''''''''''''''0''.''''''''''''8'''''''">
              <a:rPr lang="en-GB" altLang="en-US" sz="800" smtClean="0">
                <a:latin typeface="Montserrat" panose="00000500000000000000" pitchFamily="2" charset="0"/>
                <a:cs typeface="+mn-cs"/>
              </a:rPr>
              <a:pPr/>
              <a:t>10.8</a:t>
            </a:fld>
            <a:endParaRPr lang="en-GB" sz="800" dirty="0">
              <a:latin typeface="Montserrat" panose="00000500000000000000" pitchFamily="2" charset="0"/>
              <a:cs typeface="+mn-cs"/>
              <a:sym typeface="Montserrat" pitchFamily="2" charset="77"/>
            </a:endParaRPr>
          </a:p>
        </p:txBody>
      </p:sp>
      <p:sp>
        <p:nvSpPr>
          <p:cNvPr id="1137" name="Text Placeholder 4">
            <a:extLst>
              <a:ext uri="{FF2B5EF4-FFF2-40B4-BE49-F238E27FC236}">
                <a16:creationId xmlns:a16="http://schemas.microsoft.com/office/drawing/2014/main" id="{57F9BE56-3C68-114E-6C4B-88BCAE9D42B6}"/>
              </a:ext>
            </a:extLst>
          </p:cNvPr>
          <p:cNvSpPr>
            <a:spLocks noGrp="1"/>
          </p:cNvSpPr>
          <p:nvPr>
            <p:custDataLst>
              <p:tags r:id="rId82"/>
            </p:custDataLst>
          </p:nvPr>
        </p:nvSpPr>
        <p:spPr bwMode="auto">
          <a:xfrm>
            <a:off x="1979613" y="4011613"/>
            <a:ext cx="425450" cy="173038"/>
          </a:xfrm>
          <a:prstGeom prst="ellipse">
            <a:avLst/>
          </a:prstGeom>
          <a:solidFill>
            <a:schemeClr val="bg1"/>
          </a:solidFill>
          <a:ln w="9525" cmpd="sng" algn="ctr">
            <a:solidFill>
              <a:schemeClr val="tx1"/>
            </a:solidFill>
          </a:ln>
          <a:effectLst/>
        </p:spPr>
        <p:txBody>
          <a:bodyPr vert="horz" wrap="none" lIns="0" tIns="0" rIns="0" bIns="0" rtlCol="0" anchor="ctr">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lvl="0" algn="ctr">
              <a:spcBef>
                <a:spcPct val="0"/>
              </a:spcBef>
              <a:spcAft>
                <a:spcPct val="0"/>
              </a:spcAft>
            </a:pPr>
            <a:fld id="{FCCA4123-F633-47C7-8F54-B93FD5189ABC}" type="datetime'''''+''''7''''.''''''''''''5''''''''%'''''''">
              <a:rPr lang="en-GB" altLang="en-US" sz="800" b="1" smtClean="0">
                <a:effectLst/>
                <a:latin typeface="Montserrat" panose="00000500000000000000" pitchFamily="2" charset="0"/>
                <a:cs typeface="+mn-cs"/>
              </a:rPr>
              <a:pPr/>
              <a:t>+7.5%</a:t>
            </a:fld>
            <a:endParaRPr lang="en-GB" sz="800" b="1" dirty="0">
              <a:latin typeface="Montserrat" panose="00000500000000000000" pitchFamily="2" charset="0"/>
              <a:cs typeface="+mn-cs"/>
              <a:sym typeface="Montserrat" pitchFamily="2" charset="77"/>
            </a:endParaRPr>
          </a:p>
        </p:txBody>
      </p:sp>
      <p:sp>
        <p:nvSpPr>
          <p:cNvPr id="1138" name="Text Placeholder 4">
            <a:extLst>
              <a:ext uri="{FF2B5EF4-FFF2-40B4-BE49-F238E27FC236}">
                <a16:creationId xmlns:a16="http://schemas.microsoft.com/office/drawing/2014/main" id="{A62FB2E5-BC7D-60CD-6E05-7E1F825E63C7}"/>
              </a:ext>
            </a:extLst>
          </p:cNvPr>
          <p:cNvSpPr>
            <a:spLocks noGrp="1"/>
          </p:cNvSpPr>
          <p:nvPr>
            <p:custDataLst>
              <p:tags r:id="rId83"/>
            </p:custDataLst>
          </p:nvPr>
        </p:nvSpPr>
        <p:spPr bwMode="auto">
          <a:xfrm>
            <a:off x="4684713" y="2989263"/>
            <a:ext cx="476250" cy="173038"/>
          </a:xfrm>
          <a:prstGeom prst="ellipse">
            <a:avLst/>
          </a:prstGeom>
          <a:solidFill>
            <a:schemeClr val="bg1"/>
          </a:solidFill>
          <a:ln w="9525" cmpd="sng" algn="ctr">
            <a:solidFill>
              <a:schemeClr val="tx1"/>
            </a:solidFill>
          </a:ln>
          <a:effectLst/>
        </p:spPr>
        <p:txBody>
          <a:bodyPr vert="horz" wrap="none" lIns="0" tIns="0" rIns="0" bIns="0" rtlCol="0" anchor="ctr">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lvl="0" algn="ctr">
              <a:spcBef>
                <a:spcPct val="0"/>
              </a:spcBef>
              <a:spcAft>
                <a:spcPct val="0"/>
              </a:spcAft>
            </a:pPr>
            <a:fld id="{DCF88E7F-8AD9-435F-9AD6-9AB2AFEC516F}" type="datetime'''''''''+1''''''''''''''''''''''''''5''''''''''''.''''5''%'''">
              <a:rPr lang="en-GB" altLang="en-US" sz="800" b="1" smtClean="0">
                <a:effectLst/>
                <a:latin typeface="Montserrat" panose="00000500000000000000" pitchFamily="2" charset="0"/>
                <a:cs typeface="+mn-cs"/>
              </a:rPr>
              <a:pPr/>
              <a:t>+15.5%</a:t>
            </a:fld>
            <a:endParaRPr lang="en-GB" sz="800" b="1" dirty="0">
              <a:latin typeface="Montserrat" panose="00000500000000000000" pitchFamily="2" charset="0"/>
              <a:cs typeface="+mn-cs"/>
              <a:sym typeface="Montserrat" pitchFamily="2" charset="77"/>
            </a:endParaRPr>
          </a:p>
        </p:txBody>
      </p:sp>
      <p:sp>
        <p:nvSpPr>
          <p:cNvPr id="1140" name="Rectangle 1139">
            <a:extLst>
              <a:ext uri="{FF2B5EF4-FFF2-40B4-BE49-F238E27FC236}">
                <a16:creationId xmlns:a16="http://schemas.microsoft.com/office/drawing/2014/main" id="{D1736852-E9E8-FF7A-F319-7995278030D4}"/>
              </a:ext>
            </a:extLst>
          </p:cNvPr>
          <p:cNvSpPr/>
          <p:nvPr>
            <p:custDataLst>
              <p:tags r:id="rId84"/>
            </p:custDataLst>
          </p:nvPr>
        </p:nvSpPr>
        <p:spPr bwMode="auto">
          <a:xfrm>
            <a:off x="600075" y="2047875"/>
            <a:ext cx="160338" cy="120650"/>
          </a:xfrm>
          <a:prstGeom prst="rect">
            <a:avLst/>
          </a:prstGeom>
          <a:solidFill>
            <a:schemeClr val="accent5"/>
          </a:solidFill>
          <a:ln w="9525" cap="sq" cmpd="sng" algn="ctr">
            <a:solidFill>
              <a:schemeClr val="bg1"/>
            </a:solid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GB" sz="1600" dirty="0" err="1">
              <a:solidFill>
                <a:schemeClr val="bg1"/>
              </a:solidFill>
            </a:endParaRPr>
          </a:p>
        </p:txBody>
      </p:sp>
      <p:sp>
        <p:nvSpPr>
          <p:cNvPr id="1142" name="Rectangle 1141">
            <a:extLst>
              <a:ext uri="{FF2B5EF4-FFF2-40B4-BE49-F238E27FC236}">
                <a16:creationId xmlns:a16="http://schemas.microsoft.com/office/drawing/2014/main" id="{3C2D1DCC-6D9C-8C50-95E3-9A964EACA3E2}"/>
              </a:ext>
            </a:extLst>
          </p:cNvPr>
          <p:cNvSpPr/>
          <p:nvPr>
            <p:custDataLst>
              <p:tags r:id="rId85"/>
            </p:custDataLst>
          </p:nvPr>
        </p:nvSpPr>
        <p:spPr bwMode="auto">
          <a:xfrm>
            <a:off x="1727200" y="2047875"/>
            <a:ext cx="160338" cy="120650"/>
          </a:xfrm>
          <a:prstGeom prst="rect">
            <a:avLst/>
          </a:prstGeom>
          <a:solidFill>
            <a:schemeClr val="accent4"/>
          </a:solidFill>
          <a:ln w="9525" cap="sq" cmpd="sng" algn="ctr">
            <a:solidFill>
              <a:schemeClr val="bg1"/>
            </a:solid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GB" sz="1600" dirty="0" err="1">
              <a:solidFill>
                <a:schemeClr val="bg1"/>
              </a:solidFill>
            </a:endParaRPr>
          </a:p>
        </p:txBody>
      </p:sp>
      <p:sp>
        <p:nvSpPr>
          <p:cNvPr id="1139" name="Rectangle 1138">
            <a:extLst>
              <a:ext uri="{FF2B5EF4-FFF2-40B4-BE49-F238E27FC236}">
                <a16:creationId xmlns:a16="http://schemas.microsoft.com/office/drawing/2014/main" id="{D322E051-4116-0485-118B-168BFDACD7F6}"/>
              </a:ext>
            </a:extLst>
          </p:cNvPr>
          <p:cNvSpPr/>
          <p:nvPr>
            <p:custDataLst>
              <p:tags r:id="rId86"/>
            </p:custDataLst>
          </p:nvPr>
        </p:nvSpPr>
        <p:spPr bwMode="auto">
          <a:xfrm>
            <a:off x="2422525" y="2047875"/>
            <a:ext cx="160338" cy="120650"/>
          </a:xfrm>
          <a:prstGeom prst="rect">
            <a:avLst/>
          </a:prstGeom>
          <a:solidFill>
            <a:schemeClr val="accent3"/>
          </a:solidFill>
          <a:ln w="9525" cap="sq" cmpd="sng" algn="ctr">
            <a:solidFill>
              <a:schemeClr val="bg1"/>
            </a:solid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GB" sz="1600" dirty="0" err="1">
              <a:solidFill>
                <a:schemeClr val="bg1"/>
              </a:solidFill>
            </a:endParaRPr>
          </a:p>
        </p:txBody>
      </p:sp>
      <p:sp>
        <p:nvSpPr>
          <p:cNvPr id="1141" name="Rectangle 1140">
            <a:extLst>
              <a:ext uri="{FF2B5EF4-FFF2-40B4-BE49-F238E27FC236}">
                <a16:creationId xmlns:a16="http://schemas.microsoft.com/office/drawing/2014/main" id="{857B35E1-DEBA-7F4B-ECFF-C3B4F7EE17C3}"/>
              </a:ext>
            </a:extLst>
          </p:cNvPr>
          <p:cNvSpPr/>
          <p:nvPr>
            <p:custDataLst>
              <p:tags r:id="rId87"/>
            </p:custDataLst>
          </p:nvPr>
        </p:nvSpPr>
        <p:spPr bwMode="auto">
          <a:xfrm>
            <a:off x="3151188" y="2047875"/>
            <a:ext cx="160338" cy="120650"/>
          </a:xfrm>
          <a:prstGeom prst="rect">
            <a:avLst/>
          </a:prstGeom>
          <a:solidFill>
            <a:schemeClr val="accent2"/>
          </a:solidFill>
          <a:ln w="9525" cap="sq" cmpd="sng" algn="ctr">
            <a:solidFill>
              <a:schemeClr val="bg1"/>
            </a:solid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GB" sz="1600" dirty="0" err="1">
              <a:solidFill>
                <a:schemeClr val="bg1"/>
              </a:solidFill>
            </a:endParaRPr>
          </a:p>
        </p:txBody>
      </p:sp>
      <p:sp>
        <p:nvSpPr>
          <p:cNvPr id="1143" name="Rectangle 1142">
            <a:extLst>
              <a:ext uri="{FF2B5EF4-FFF2-40B4-BE49-F238E27FC236}">
                <a16:creationId xmlns:a16="http://schemas.microsoft.com/office/drawing/2014/main" id="{E6FFAA2C-EF34-6EA1-CA23-2AE872AEA632}"/>
              </a:ext>
            </a:extLst>
          </p:cNvPr>
          <p:cNvSpPr/>
          <p:nvPr>
            <p:custDataLst>
              <p:tags r:id="rId88"/>
            </p:custDataLst>
          </p:nvPr>
        </p:nvSpPr>
        <p:spPr bwMode="auto">
          <a:xfrm>
            <a:off x="3794125" y="2047875"/>
            <a:ext cx="160338" cy="120650"/>
          </a:xfrm>
          <a:prstGeom prst="rect">
            <a:avLst/>
          </a:prstGeom>
          <a:solidFill>
            <a:schemeClr val="accent1"/>
          </a:solidFill>
          <a:ln w="9525" cap="sq" cmpd="sng" algn="ctr">
            <a:solidFill>
              <a:schemeClr val="bg1"/>
            </a:solid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GB" sz="1600" dirty="0" err="1">
              <a:solidFill>
                <a:schemeClr val="bg1"/>
              </a:solidFill>
            </a:endParaRPr>
          </a:p>
        </p:txBody>
      </p:sp>
      <p:sp>
        <p:nvSpPr>
          <p:cNvPr id="1148" name="Text Placeholder 4">
            <a:extLst>
              <a:ext uri="{FF2B5EF4-FFF2-40B4-BE49-F238E27FC236}">
                <a16:creationId xmlns:a16="http://schemas.microsoft.com/office/drawing/2014/main" id="{B552D0CA-54B0-39A9-C580-8BDA19C34241}"/>
              </a:ext>
            </a:extLst>
          </p:cNvPr>
          <p:cNvSpPr>
            <a:spLocks noGrp="1"/>
          </p:cNvSpPr>
          <p:nvPr>
            <p:custDataLst>
              <p:tags r:id="rId89"/>
            </p:custDataLst>
          </p:nvPr>
        </p:nvSpPr>
        <p:spPr bwMode="auto">
          <a:xfrm>
            <a:off x="811213" y="2044700"/>
            <a:ext cx="814388" cy="1365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ctr">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lvl="0">
              <a:spcBef>
                <a:spcPct val="0"/>
              </a:spcBef>
              <a:spcAft>
                <a:spcPct val="0"/>
              </a:spcAft>
            </a:pPr>
            <a:fld id="{E492D8AD-6466-4D8D-9F3D-DA3404831CAE}" type="datetime'''''N''''o''r''''th''Am''''''''''''e''''ri''c''''''''a'''''">
              <a:rPr lang="en-GB" altLang="en-US" sz="900" smtClean="0">
                <a:latin typeface="Montserrat" panose="00000500000000000000" pitchFamily="2" charset="0"/>
                <a:cs typeface="+mn-cs"/>
              </a:rPr>
              <a:pPr/>
              <a:t>NorthAmerica</a:t>
            </a:fld>
            <a:endParaRPr lang="en-GB" sz="900" dirty="0">
              <a:latin typeface="Montserrat" panose="00000500000000000000" pitchFamily="2" charset="0"/>
              <a:cs typeface="+mn-cs"/>
              <a:sym typeface="Montserrat" pitchFamily="2" charset="77"/>
            </a:endParaRPr>
          </a:p>
        </p:txBody>
      </p:sp>
      <p:sp>
        <p:nvSpPr>
          <p:cNvPr id="1146" name="Text Placeholder 4">
            <a:extLst>
              <a:ext uri="{FF2B5EF4-FFF2-40B4-BE49-F238E27FC236}">
                <a16:creationId xmlns:a16="http://schemas.microsoft.com/office/drawing/2014/main" id="{8F0B31EC-BC2C-FFB6-A4BE-67B816BD7405}"/>
              </a:ext>
            </a:extLst>
          </p:cNvPr>
          <p:cNvSpPr>
            <a:spLocks noGrp="1"/>
          </p:cNvSpPr>
          <p:nvPr>
            <p:custDataLst>
              <p:tags r:id="rId90"/>
            </p:custDataLst>
          </p:nvPr>
        </p:nvSpPr>
        <p:spPr bwMode="auto">
          <a:xfrm>
            <a:off x="1938338" y="2044700"/>
            <a:ext cx="382588" cy="1365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ctr">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lvl="0">
              <a:spcBef>
                <a:spcPct val="0"/>
              </a:spcBef>
              <a:spcAft>
                <a:spcPct val="0"/>
              </a:spcAft>
            </a:pPr>
            <a:fld id="{EDA35033-420E-428D-85BC-42F7D4276967}" type="datetime'''''''''''''''''''''L''''a''''t''''''''A''''''''''''''''m'''">
              <a:rPr lang="en-GB" altLang="en-US" sz="900" smtClean="0">
                <a:latin typeface="Montserrat" panose="00000500000000000000" pitchFamily="2" charset="0"/>
                <a:cs typeface="+mn-cs"/>
              </a:rPr>
              <a:pPr/>
              <a:t>LatAm</a:t>
            </a:fld>
            <a:endParaRPr lang="en-GB" sz="900" dirty="0">
              <a:latin typeface="Montserrat" panose="00000500000000000000" pitchFamily="2" charset="0"/>
              <a:cs typeface="+mn-cs"/>
              <a:sym typeface="Montserrat" pitchFamily="2" charset="77"/>
            </a:endParaRPr>
          </a:p>
        </p:txBody>
      </p:sp>
      <p:sp>
        <p:nvSpPr>
          <p:cNvPr id="1144" name="Text Placeholder 4">
            <a:extLst>
              <a:ext uri="{FF2B5EF4-FFF2-40B4-BE49-F238E27FC236}">
                <a16:creationId xmlns:a16="http://schemas.microsoft.com/office/drawing/2014/main" id="{07B44CF6-2C4A-FA34-A88D-A03BBA88D5DB}"/>
              </a:ext>
            </a:extLst>
          </p:cNvPr>
          <p:cNvSpPr>
            <a:spLocks noGrp="1"/>
          </p:cNvSpPr>
          <p:nvPr>
            <p:custDataLst>
              <p:tags r:id="rId91"/>
            </p:custDataLst>
          </p:nvPr>
        </p:nvSpPr>
        <p:spPr bwMode="auto">
          <a:xfrm>
            <a:off x="2633663" y="2044700"/>
            <a:ext cx="415925" cy="1365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ctr">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lvl="0">
              <a:spcBef>
                <a:spcPct val="0"/>
              </a:spcBef>
              <a:spcAft>
                <a:spcPct val="0"/>
              </a:spcAft>
            </a:pPr>
            <a:fld id="{4B728BF8-2566-46F3-BC10-98A25CC87F10}" type="datetime'E''''''''u''r''o''''''''p''''''''''''e'''''''''''''''''''''''">
              <a:rPr lang="en-GB" altLang="en-US" sz="900" smtClean="0">
                <a:latin typeface="Montserrat" panose="00000500000000000000" pitchFamily="2" charset="0"/>
                <a:cs typeface="+mn-cs"/>
              </a:rPr>
              <a:pPr/>
              <a:t>Europe</a:t>
            </a:fld>
            <a:endParaRPr lang="en-GB" sz="900" dirty="0">
              <a:latin typeface="Montserrat" panose="00000500000000000000" pitchFamily="2" charset="0"/>
              <a:cs typeface="+mn-cs"/>
              <a:sym typeface="Montserrat" pitchFamily="2" charset="77"/>
            </a:endParaRPr>
          </a:p>
        </p:txBody>
      </p:sp>
      <p:sp>
        <p:nvSpPr>
          <p:cNvPr id="1145" name="Text Placeholder 4">
            <a:extLst>
              <a:ext uri="{FF2B5EF4-FFF2-40B4-BE49-F238E27FC236}">
                <a16:creationId xmlns:a16="http://schemas.microsoft.com/office/drawing/2014/main" id="{446B9DB0-123F-1E6B-3733-6C41EB77789D}"/>
              </a:ext>
            </a:extLst>
          </p:cNvPr>
          <p:cNvSpPr>
            <a:spLocks noGrp="1"/>
          </p:cNvSpPr>
          <p:nvPr>
            <p:custDataLst>
              <p:tags r:id="rId92"/>
            </p:custDataLst>
          </p:nvPr>
        </p:nvSpPr>
        <p:spPr bwMode="auto">
          <a:xfrm>
            <a:off x="3362325" y="2044700"/>
            <a:ext cx="330200" cy="1365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ctr">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lvl="0">
              <a:spcBef>
                <a:spcPct val="0"/>
              </a:spcBef>
              <a:spcAft>
                <a:spcPct val="0"/>
              </a:spcAft>
            </a:pPr>
            <a:fld id="{3BF4536D-FFD7-4D82-8101-27FF58D82B69}" type="datetime'''''''A''''''''''''''''''P''AC'''''''''''''''''''">
              <a:rPr lang="en-GB" altLang="en-US" sz="900" smtClean="0">
                <a:latin typeface="Montserrat" panose="00000500000000000000" pitchFamily="2" charset="0"/>
                <a:cs typeface="+mn-cs"/>
              </a:rPr>
              <a:pPr/>
              <a:t>APAC</a:t>
            </a:fld>
            <a:endParaRPr lang="en-GB" sz="900" dirty="0">
              <a:latin typeface="Montserrat" panose="00000500000000000000" pitchFamily="2" charset="0"/>
              <a:cs typeface="+mn-cs"/>
              <a:sym typeface="Montserrat" pitchFamily="2" charset="77"/>
            </a:endParaRPr>
          </a:p>
        </p:txBody>
      </p:sp>
      <p:sp>
        <p:nvSpPr>
          <p:cNvPr id="1147" name="Text Placeholder 4">
            <a:extLst>
              <a:ext uri="{FF2B5EF4-FFF2-40B4-BE49-F238E27FC236}">
                <a16:creationId xmlns:a16="http://schemas.microsoft.com/office/drawing/2014/main" id="{504706FB-A81A-FBAE-4ABD-0D7BDB3EABA7}"/>
              </a:ext>
            </a:extLst>
          </p:cNvPr>
          <p:cNvSpPr>
            <a:spLocks noGrp="1"/>
          </p:cNvSpPr>
          <p:nvPr>
            <p:custDataLst>
              <p:tags r:id="rId93"/>
            </p:custDataLst>
          </p:nvPr>
        </p:nvSpPr>
        <p:spPr bwMode="auto">
          <a:xfrm>
            <a:off x="4005263" y="2044700"/>
            <a:ext cx="268288" cy="1365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ctr">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lvl="0">
              <a:spcBef>
                <a:spcPct val="0"/>
              </a:spcBef>
              <a:spcAft>
                <a:spcPct val="0"/>
              </a:spcAft>
            </a:pPr>
            <a:fld id="{F7F6783D-BC84-4013-B879-AEAF3DA5CB60}" type="datetime'''''''''''''''''''''''''''''''''''''''''M''E''''''''A'''''''''">
              <a:rPr lang="en-GB" altLang="en-US" sz="900" smtClean="0">
                <a:latin typeface="Montserrat" panose="00000500000000000000" pitchFamily="2" charset="0"/>
                <a:cs typeface="+mn-cs"/>
              </a:rPr>
              <a:pPr/>
              <a:t>MEA</a:t>
            </a:fld>
            <a:endParaRPr lang="en-GB" sz="900" dirty="0">
              <a:latin typeface="Montserrat" panose="00000500000000000000" pitchFamily="2" charset="0"/>
              <a:cs typeface="+mn-cs"/>
              <a:sym typeface="Montserrat" pitchFamily="2" charset="77"/>
            </a:endParaRPr>
          </a:p>
        </p:txBody>
      </p:sp>
      <p:sp>
        <p:nvSpPr>
          <p:cNvPr id="1149" name="Rectangle: Rounded Corners 1148">
            <a:extLst>
              <a:ext uri="{FF2B5EF4-FFF2-40B4-BE49-F238E27FC236}">
                <a16:creationId xmlns:a16="http://schemas.microsoft.com/office/drawing/2014/main" id="{8C3703A3-E527-3E85-AE2A-C0E5E9052CA9}"/>
              </a:ext>
            </a:extLst>
          </p:cNvPr>
          <p:cNvSpPr/>
          <p:nvPr/>
        </p:nvSpPr>
        <p:spPr>
          <a:xfrm>
            <a:off x="7480505" y="3011488"/>
            <a:ext cx="486000" cy="277200"/>
          </a:xfrm>
          <a:prstGeom prst="roundRect">
            <a:avLst/>
          </a:prstGeom>
          <a:solidFill>
            <a:schemeClr val="accent5">
              <a:lumMod val="20000"/>
              <a:lumOff val="80000"/>
            </a:schemeClr>
          </a:solidFill>
          <a:ln w="6350" cap="sq">
            <a:solidFill>
              <a:schemeClr val="accent5"/>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GB" sz="900">
                <a:solidFill>
                  <a:schemeClr val="tx1"/>
                </a:solidFill>
                <a:latin typeface="Montserrat" pitchFamily="2" charset="77"/>
              </a:rPr>
              <a:t>18.7% </a:t>
            </a:r>
            <a:endParaRPr lang="en-GB" sz="900" dirty="0">
              <a:solidFill>
                <a:schemeClr val="tx1"/>
              </a:solidFill>
              <a:latin typeface="Montserrat" pitchFamily="2" charset="77"/>
            </a:endParaRPr>
          </a:p>
        </p:txBody>
      </p:sp>
      <p:sp>
        <p:nvSpPr>
          <p:cNvPr id="1150" name="Rectangle: Rounded Corners 1149">
            <a:extLst>
              <a:ext uri="{FF2B5EF4-FFF2-40B4-BE49-F238E27FC236}">
                <a16:creationId xmlns:a16="http://schemas.microsoft.com/office/drawing/2014/main" id="{568BF332-C2E4-6703-0432-3307959B286A}"/>
              </a:ext>
            </a:extLst>
          </p:cNvPr>
          <p:cNvSpPr/>
          <p:nvPr/>
        </p:nvSpPr>
        <p:spPr>
          <a:xfrm>
            <a:off x="7483487" y="3563938"/>
            <a:ext cx="486000" cy="277200"/>
          </a:xfrm>
          <a:prstGeom prst="roundRect">
            <a:avLst/>
          </a:prstGeom>
          <a:solidFill>
            <a:schemeClr val="accent4">
              <a:lumMod val="20000"/>
              <a:lumOff val="80000"/>
            </a:schemeClr>
          </a:solidFill>
          <a:ln w="6350" cap="sq">
            <a:solidFill>
              <a:schemeClr val="accent4"/>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GB" sz="900">
                <a:solidFill>
                  <a:schemeClr val="tx1"/>
                </a:solidFill>
                <a:latin typeface="Montserrat" pitchFamily="2" charset="77"/>
              </a:rPr>
              <a:t>19.0% </a:t>
            </a:r>
            <a:endParaRPr lang="en-GB" sz="900" dirty="0">
              <a:solidFill>
                <a:schemeClr val="tx1"/>
              </a:solidFill>
              <a:latin typeface="Montserrat" pitchFamily="2" charset="77"/>
            </a:endParaRPr>
          </a:p>
        </p:txBody>
      </p:sp>
      <p:sp>
        <p:nvSpPr>
          <p:cNvPr id="1151" name="Rectangle: Rounded Corners 1150">
            <a:extLst>
              <a:ext uri="{FF2B5EF4-FFF2-40B4-BE49-F238E27FC236}">
                <a16:creationId xmlns:a16="http://schemas.microsoft.com/office/drawing/2014/main" id="{9DCB6C41-24DA-C72C-C8E1-093B39E29C6F}"/>
              </a:ext>
            </a:extLst>
          </p:cNvPr>
          <p:cNvSpPr/>
          <p:nvPr/>
        </p:nvSpPr>
        <p:spPr>
          <a:xfrm>
            <a:off x="7480505" y="4146550"/>
            <a:ext cx="486000" cy="277200"/>
          </a:xfrm>
          <a:prstGeom prst="roundRect">
            <a:avLst/>
          </a:prstGeom>
          <a:solidFill>
            <a:schemeClr val="accent3">
              <a:lumMod val="20000"/>
              <a:lumOff val="80000"/>
            </a:schemeClr>
          </a:solidFill>
          <a:ln w="6350" cap="sq">
            <a:solidFill>
              <a:schemeClr val="accent3"/>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GB" sz="900">
                <a:solidFill>
                  <a:schemeClr val="tx1"/>
                </a:solidFill>
                <a:latin typeface="Montserrat" pitchFamily="2" charset="77"/>
              </a:rPr>
              <a:t>14.7% </a:t>
            </a:r>
            <a:endParaRPr lang="en-GB" sz="900" dirty="0">
              <a:solidFill>
                <a:schemeClr val="tx1"/>
              </a:solidFill>
              <a:latin typeface="Montserrat" pitchFamily="2" charset="77"/>
            </a:endParaRPr>
          </a:p>
        </p:txBody>
      </p:sp>
      <p:sp>
        <p:nvSpPr>
          <p:cNvPr id="1152" name="Rectangle: Rounded Corners 1151">
            <a:extLst>
              <a:ext uri="{FF2B5EF4-FFF2-40B4-BE49-F238E27FC236}">
                <a16:creationId xmlns:a16="http://schemas.microsoft.com/office/drawing/2014/main" id="{2ABB36E8-9B3D-2474-0C4B-B9679ED8E4A2}"/>
              </a:ext>
            </a:extLst>
          </p:cNvPr>
          <p:cNvSpPr/>
          <p:nvPr/>
        </p:nvSpPr>
        <p:spPr>
          <a:xfrm>
            <a:off x="7483487" y="4881563"/>
            <a:ext cx="486000" cy="277200"/>
          </a:xfrm>
          <a:prstGeom prst="roundRect">
            <a:avLst/>
          </a:prstGeom>
          <a:solidFill>
            <a:schemeClr val="accent2">
              <a:lumMod val="20000"/>
              <a:lumOff val="80000"/>
            </a:schemeClr>
          </a:solidFill>
          <a:ln w="6350" cap="sq">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GB" sz="900">
                <a:solidFill>
                  <a:schemeClr val="tx1"/>
                </a:solidFill>
                <a:latin typeface="Montserrat" pitchFamily="2" charset="77"/>
              </a:rPr>
              <a:t>13.8% </a:t>
            </a:r>
            <a:endParaRPr lang="en-GB" sz="900" dirty="0">
              <a:solidFill>
                <a:schemeClr val="tx1"/>
              </a:solidFill>
              <a:latin typeface="Montserrat" pitchFamily="2" charset="77"/>
            </a:endParaRPr>
          </a:p>
        </p:txBody>
      </p:sp>
      <p:sp>
        <p:nvSpPr>
          <p:cNvPr id="1153" name="Rectangle: Rounded Corners 1152">
            <a:extLst>
              <a:ext uri="{FF2B5EF4-FFF2-40B4-BE49-F238E27FC236}">
                <a16:creationId xmlns:a16="http://schemas.microsoft.com/office/drawing/2014/main" id="{5C1ABFA6-06D1-4EE8-834E-6D738699C13D}"/>
              </a:ext>
            </a:extLst>
          </p:cNvPr>
          <p:cNvSpPr/>
          <p:nvPr/>
        </p:nvSpPr>
        <p:spPr>
          <a:xfrm>
            <a:off x="7480505" y="5470525"/>
            <a:ext cx="486000" cy="277200"/>
          </a:xfrm>
          <a:prstGeom prst="roundRect">
            <a:avLst/>
          </a:prstGeom>
          <a:solidFill>
            <a:schemeClr val="accent1">
              <a:lumMod val="20000"/>
              <a:lumOff val="80000"/>
            </a:schemeClr>
          </a:solidFill>
          <a:ln w="6350" cap="sq">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GB" sz="900" dirty="0">
                <a:solidFill>
                  <a:schemeClr val="tx1"/>
                </a:solidFill>
                <a:latin typeface="Montserrat" pitchFamily="2" charset="77"/>
              </a:rPr>
              <a:t>16.4% </a:t>
            </a:r>
          </a:p>
        </p:txBody>
      </p:sp>
      <p:sp>
        <p:nvSpPr>
          <p:cNvPr id="1154" name="Google Shape;77;p13">
            <a:extLst>
              <a:ext uri="{FF2B5EF4-FFF2-40B4-BE49-F238E27FC236}">
                <a16:creationId xmlns:a16="http://schemas.microsoft.com/office/drawing/2014/main" id="{430E8D56-D990-CA5B-279A-D2824C8FD6C5}"/>
              </a:ext>
            </a:extLst>
          </p:cNvPr>
          <p:cNvSpPr txBox="1"/>
          <p:nvPr/>
        </p:nvSpPr>
        <p:spPr>
          <a:xfrm>
            <a:off x="6560502" y="2338388"/>
            <a:ext cx="752775" cy="347663"/>
          </a:xfrm>
          <a:prstGeom prst="rect">
            <a:avLst/>
          </a:prstGeom>
          <a:noFill/>
          <a:ln w="12700" cap="flat" cmpd="sng">
            <a:noFill/>
            <a:prstDash val="sysDash"/>
            <a:round/>
            <a:headEnd type="none" w="sm" len="sm"/>
            <a:tailEnd type="none" w="sm" len="sm"/>
          </a:ln>
        </p:spPr>
        <p:txBody>
          <a:bodyPr spcFirstLastPara="1" vert="horz" wrap="square" lIns="9144" tIns="4572" rIns="4572" bIns="4572" anchor="t" anchorCtr="0">
            <a:spAutoFit/>
          </a:bodyPr>
          <a:lstStyle/>
          <a:p>
            <a:pPr algn="ctr"/>
            <a:r>
              <a:rPr kumimoji="0" lang="en-US" sz="1100" b="1" u="none" strike="noStrike" kern="1200" cap="none" spc="0" normalizeH="0" baseline="0" noProof="0" dirty="0">
                <a:ln>
                  <a:noFill/>
                </a:ln>
                <a:effectLst/>
                <a:uLnTx/>
                <a:uFillTx/>
                <a:latin typeface="Montserrat" pitchFamily="2" charset="77"/>
                <a:cs typeface="Arial" panose="020B0604020202020204" pitchFamily="34" charset="0"/>
                <a:sym typeface="Basis Grotesque Pro Medium"/>
              </a:rPr>
              <a:t>CAGR</a:t>
            </a:r>
          </a:p>
          <a:p>
            <a:pPr algn="ctr"/>
            <a:r>
              <a:rPr lang="en-US" sz="1100" b="1" dirty="0">
                <a:latin typeface="Montserrat" pitchFamily="2" charset="77"/>
                <a:cs typeface="Arial" panose="020B0604020202020204" pitchFamily="34" charset="0"/>
                <a:sym typeface="Basis Grotesque Pro Medium"/>
              </a:rPr>
              <a:t>18-23</a:t>
            </a:r>
            <a:endParaRPr kumimoji="0" lang="en-US" sz="1100" b="1" u="none" strike="noStrike" kern="1200" cap="none" spc="0" normalizeH="0" baseline="0" noProof="0" dirty="0">
              <a:ln>
                <a:noFill/>
              </a:ln>
              <a:effectLst/>
              <a:uLnTx/>
              <a:uFillTx/>
              <a:latin typeface="Montserrat" pitchFamily="2" charset="77"/>
              <a:cs typeface="Arial" panose="020B0604020202020204" pitchFamily="34" charset="0"/>
              <a:sym typeface="Basis Grotesque Pro Medium"/>
            </a:endParaRPr>
          </a:p>
        </p:txBody>
      </p:sp>
      <p:sp>
        <p:nvSpPr>
          <p:cNvPr id="1155" name="Google Shape;77;p13">
            <a:extLst>
              <a:ext uri="{FF2B5EF4-FFF2-40B4-BE49-F238E27FC236}">
                <a16:creationId xmlns:a16="http://schemas.microsoft.com/office/drawing/2014/main" id="{4055F404-89B9-4026-6416-01F0A2D00613}"/>
              </a:ext>
            </a:extLst>
          </p:cNvPr>
          <p:cNvSpPr txBox="1"/>
          <p:nvPr/>
        </p:nvSpPr>
        <p:spPr>
          <a:xfrm>
            <a:off x="7308175" y="2338388"/>
            <a:ext cx="752775" cy="347663"/>
          </a:xfrm>
          <a:prstGeom prst="rect">
            <a:avLst/>
          </a:prstGeom>
          <a:noFill/>
          <a:ln w="12700" cap="flat" cmpd="sng">
            <a:noFill/>
            <a:prstDash val="sysDash"/>
            <a:round/>
            <a:headEnd type="none" w="sm" len="sm"/>
            <a:tailEnd type="none" w="sm" len="sm"/>
          </a:ln>
        </p:spPr>
        <p:txBody>
          <a:bodyPr spcFirstLastPara="1" vert="horz" wrap="square" lIns="9144" tIns="4572" rIns="4572" bIns="4572" anchor="t" anchorCtr="0">
            <a:spAutoFit/>
          </a:bodyPr>
          <a:lstStyle/>
          <a:p>
            <a:pPr algn="ctr"/>
            <a:r>
              <a:rPr kumimoji="0" lang="en-US" sz="1100" b="1" u="none" strike="noStrike" kern="1200" cap="none" spc="0" normalizeH="0" baseline="0" noProof="0" dirty="0">
                <a:ln>
                  <a:noFill/>
                </a:ln>
                <a:effectLst/>
                <a:uLnTx/>
                <a:uFillTx/>
                <a:latin typeface="Montserrat" pitchFamily="2" charset="77"/>
                <a:cs typeface="Arial" panose="020B0604020202020204" pitchFamily="34" charset="0"/>
                <a:sym typeface="Basis Grotesque Pro Medium"/>
              </a:rPr>
              <a:t>CAGR</a:t>
            </a:r>
          </a:p>
          <a:p>
            <a:pPr algn="ctr"/>
            <a:r>
              <a:rPr lang="en-US" sz="1100" b="1" dirty="0">
                <a:latin typeface="Montserrat" pitchFamily="2" charset="77"/>
                <a:cs typeface="Arial" panose="020B0604020202020204" pitchFamily="34" charset="0"/>
                <a:sym typeface="Basis Grotesque Pro Medium"/>
              </a:rPr>
              <a:t>23-28</a:t>
            </a:r>
            <a:endParaRPr kumimoji="0" lang="en-US" sz="1100" b="1" u="none" strike="noStrike" kern="1200" cap="none" spc="0" normalizeH="0" baseline="0" noProof="0" dirty="0">
              <a:ln>
                <a:noFill/>
              </a:ln>
              <a:effectLst/>
              <a:uLnTx/>
              <a:uFillTx/>
              <a:latin typeface="Montserrat" pitchFamily="2" charset="77"/>
              <a:cs typeface="Arial" panose="020B0604020202020204" pitchFamily="34" charset="0"/>
              <a:sym typeface="Basis Grotesque Pro Medium"/>
            </a:endParaRPr>
          </a:p>
        </p:txBody>
      </p:sp>
    </p:spTree>
    <p:extLst>
      <p:ext uri="{BB962C8B-B14F-4D97-AF65-F5344CB8AC3E}">
        <p14:creationId xmlns:p14="http://schemas.microsoft.com/office/powerpoint/2010/main" val="11396355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DA2B02-2E0F-9153-716B-680E4B62BA89}"/>
            </a:ext>
          </a:extLst>
        </p:cNvPr>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BFC42E09-B283-AFD6-9ED1-F21E61DA145D}"/>
              </a:ext>
            </a:extLst>
          </p:cNvPr>
          <p:cNvGraphicFramePr>
            <a:graphicFrameLocks noChangeAspect="1"/>
          </p:cNvGraphicFramePr>
          <p:nvPr>
            <p:custDataLst>
              <p:tags r:id="rId1"/>
            </p:custDataLst>
            <p:extLst>
              <p:ext uri="{D42A27DB-BD31-4B8C-83A1-F6EECF244321}">
                <p14:modId xmlns:p14="http://schemas.microsoft.com/office/powerpoint/2010/main" val="407440695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6" imgW="404" imgH="405" progId="TCLayout.ActiveDocument.1">
                  <p:embed/>
                </p:oleObj>
              </mc:Choice>
              <mc:Fallback>
                <p:oleObj name="think-cell Slide" r:id="rId6" imgW="404" imgH="405" progId="TCLayout.ActiveDocument.1">
                  <p:embed/>
                  <p:pic>
                    <p:nvPicPr>
                      <p:cNvPr id="5" name="think-cell data - do not delete" hidden="1">
                        <a:extLst>
                          <a:ext uri="{FF2B5EF4-FFF2-40B4-BE49-F238E27FC236}">
                            <a16:creationId xmlns:a16="http://schemas.microsoft.com/office/drawing/2014/main" id="{55C45838-4931-994B-A108-2DFEE3FC15AF}"/>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19" name="Rectangle 18">
            <a:hlinkClick r:id="rId8" action="ppaction://hlinksldjump"/>
            <a:extLst>
              <a:ext uri="{FF2B5EF4-FFF2-40B4-BE49-F238E27FC236}">
                <a16:creationId xmlns:a16="http://schemas.microsoft.com/office/drawing/2014/main" id="{7419BEF9-CE61-2D4E-7940-6CD6CFABD32E}"/>
              </a:ext>
            </a:extLst>
          </p:cNvPr>
          <p:cNvSpPr/>
          <p:nvPr>
            <p:custDataLst>
              <p:tags r:id="rId2"/>
            </p:custDataLst>
          </p:nvPr>
        </p:nvSpPr>
        <p:spPr bwMode="auto">
          <a:xfrm>
            <a:off x="4403725" y="2516188"/>
            <a:ext cx="3384550" cy="608013"/>
          </a:xfrm>
          <a:prstGeom prst="rect">
            <a:avLst/>
          </a:prstGeom>
          <a:solidFill>
            <a:schemeClr val="bg1"/>
          </a:solidFill>
          <a:ln w="38100" cap="flat" cmpd="sng" algn="ctr">
            <a:solidFill>
              <a:schemeClr val="bg1"/>
            </a:solidFill>
            <a:prstDash val="solid"/>
            <a:miter lim="800000"/>
            <a:headEnd type="none" w="med" len="med"/>
            <a:tailEnd type="none" w="med" len="med"/>
          </a:ln>
          <a:effectLst/>
        </p:spPr>
        <p:style>
          <a:lnRef idx="2">
            <a:schemeClr val="accent1">
              <a:shade val="15000"/>
            </a:schemeClr>
          </a:lnRef>
          <a:fillRef idx="1">
            <a:schemeClr val="accent1"/>
          </a:fillRef>
          <a:effectRef idx="0">
            <a:schemeClr val="accent1"/>
          </a:effectRef>
          <a:fontRef idx="minor">
            <a:schemeClr val="lt1"/>
          </a:fontRef>
        </p:style>
        <p:txBody>
          <a:bodyPr vert="horz" wrap="none" lIns="122238" tIns="120650" rIns="0" bIns="122238" rtlCol="0" anchor="ctr"/>
          <a:lstStyle/>
          <a:p>
            <a:pPr>
              <a:spcBef>
                <a:spcPct val="0"/>
              </a:spcBef>
              <a:spcAft>
                <a:spcPct val="0"/>
              </a:spcAft>
            </a:pPr>
            <a:r>
              <a:rPr lang="en-GB" altLang="en-US" sz="2400">
                <a:solidFill>
                  <a:schemeClr val="tx1"/>
                </a:solidFill>
                <a:effectLst/>
                <a:sym typeface="Montserrat" panose="00000500000000000000" pitchFamily="2" charset="0"/>
              </a:rPr>
              <a:t>Market Overview</a:t>
            </a:r>
            <a:endParaRPr lang="en-GB" sz="2400" dirty="0">
              <a:solidFill>
                <a:schemeClr val="tx1"/>
              </a:solidFill>
              <a:sym typeface="Montserrat" panose="00000500000000000000" pitchFamily="2" charset="0"/>
            </a:endParaRPr>
          </a:p>
        </p:txBody>
      </p:sp>
      <p:sp>
        <p:nvSpPr>
          <p:cNvPr id="10" name="Rectangle 9">
            <a:extLst>
              <a:ext uri="{FF2B5EF4-FFF2-40B4-BE49-F238E27FC236}">
                <a16:creationId xmlns:a16="http://schemas.microsoft.com/office/drawing/2014/main" id="{0B1A57C9-1C5A-D482-9E4B-F03071D87373}"/>
              </a:ext>
            </a:extLst>
          </p:cNvPr>
          <p:cNvSpPr/>
          <p:nvPr>
            <p:custDataLst>
              <p:tags r:id="rId3"/>
            </p:custDataLst>
          </p:nvPr>
        </p:nvSpPr>
        <p:spPr bwMode="auto">
          <a:xfrm>
            <a:off x="4403725" y="3124200"/>
            <a:ext cx="3384550" cy="609600"/>
          </a:xfrm>
          <a:prstGeom prst="rect">
            <a:avLst/>
          </a:prstGeom>
          <a:solidFill>
            <a:schemeClr val="accent1"/>
          </a:solidFill>
          <a:ln w="38100" cap="flat" cmpd="sng" algn="ctr">
            <a:solidFill>
              <a:schemeClr val="bg1"/>
            </a:solidFill>
            <a:prstDash val="solid"/>
            <a:miter lim="800000"/>
            <a:headEnd type="none" w="med" len="med"/>
            <a:tailEnd type="none" w="med" len="med"/>
          </a:ln>
          <a:effectLst/>
        </p:spPr>
        <p:style>
          <a:lnRef idx="2">
            <a:schemeClr val="accent1">
              <a:shade val="15000"/>
            </a:schemeClr>
          </a:lnRef>
          <a:fillRef idx="1">
            <a:schemeClr val="accent1"/>
          </a:fillRef>
          <a:effectRef idx="0">
            <a:schemeClr val="accent1"/>
          </a:effectRef>
          <a:fontRef idx="minor">
            <a:schemeClr val="lt1"/>
          </a:fontRef>
        </p:style>
        <p:txBody>
          <a:bodyPr vert="horz" wrap="none" lIns="122238" tIns="122238" rIns="0" bIns="122238" rtlCol="0" anchor="ctr"/>
          <a:lstStyle/>
          <a:p>
            <a:pPr>
              <a:spcBef>
                <a:spcPct val="0"/>
              </a:spcBef>
              <a:spcAft>
                <a:spcPct val="0"/>
              </a:spcAft>
            </a:pPr>
            <a:r>
              <a:rPr lang="en-GB" altLang="en-US" sz="2400" dirty="0">
                <a:solidFill>
                  <a:schemeClr val="bg1"/>
                </a:solidFill>
                <a:effectLst/>
                <a:sym typeface="Montserrat" panose="00000500000000000000" pitchFamily="2" charset="0"/>
              </a:rPr>
              <a:t>Competitive Landscape</a:t>
            </a:r>
            <a:endParaRPr lang="en-GB" sz="2400" dirty="0">
              <a:solidFill>
                <a:schemeClr val="bg1"/>
              </a:solidFill>
              <a:sym typeface="Montserrat" panose="00000500000000000000" pitchFamily="2" charset="0"/>
            </a:endParaRPr>
          </a:p>
        </p:txBody>
      </p:sp>
      <p:sp>
        <p:nvSpPr>
          <p:cNvPr id="7" name="Rectangle 6">
            <a:hlinkClick r:id="rId9" action="ppaction://hlinksldjump"/>
            <a:extLst>
              <a:ext uri="{FF2B5EF4-FFF2-40B4-BE49-F238E27FC236}">
                <a16:creationId xmlns:a16="http://schemas.microsoft.com/office/drawing/2014/main" id="{72459E5C-9FA1-00F7-F169-029A190F8948}"/>
              </a:ext>
            </a:extLst>
          </p:cNvPr>
          <p:cNvSpPr/>
          <p:nvPr>
            <p:custDataLst>
              <p:tags r:id="rId4"/>
            </p:custDataLst>
          </p:nvPr>
        </p:nvSpPr>
        <p:spPr bwMode="auto">
          <a:xfrm>
            <a:off x="4403725" y="3733801"/>
            <a:ext cx="3384550" cy="608013"/>
          </a:xfrm>
          <a:prstGeom prst="rect">
            <a:avLst/>
          </a:prstGeom>
          <a:solidFill>
            <a:schemeClr val="bg1"/>
          </a:solidFill>
          <a:ln w="38100" cap="flat" cmpd="sng" algn="ctr">
            <a:solidFill>
              <a:schemeClr val="bg1"/>
            </a:solidFill>
            <a:prstDash val="solid"/>
            <a:miter lim="800000"/>
            <a:headEnd type="none" w="med" len="med"/>
            <a:tailEnd type="none" w="med" len="med"/>
          </a:ln>
          <a:effectLst/>
        </p:spPr>
        <p:style>
          <a:lnRef idx="2">
            <a:schemeClr val="accent1">
              <a:shade val="15000"/>
            </a:schemeClr>
          </a:lnRef>
          <a:fillRef idx="1">
            <a:schemeClr val="accent1"/>
          </a:fillRef>
          <a:effectRef idx="0">
            <a:schemeClr val="accent1"/>
          </a:effectRef>
          <a:fontRef idx="minor">
            <a:schemeClr val="lt1"/>
          </a:fontRef>
        </p:style>
        <p:txBody>
          <a:bodyPr vert="horz" wrap="none" lIns="122238" tIns="122238" rIns="0" bIns="120650" rtlCol="0" anchor="ctr"/>
          <a:lstStyle/>
          <a:p>
            <a:pPr>
              <a:spcBef>
                <a:spcPct val="0"/>
              </a:spcBef>
              <a:spcAft>
                <a:spcPct val="0"/>
              </a:spcAft>
            </a:pPr>
            <a:r>
              <a:rPr lang="en-GB" sz="2400">
                <a:solidFill>
                  <a:schemeClr val="tx1"/>
                </a:solidFill>
                <a:sym typeface="Montserrat" panose="00000500000000000000" pitchFamily="2" charset="0"/>
              </a:rPr>
              <a:t>About Aqmen</a:t>
            </a:r>
            <a:endParaRPr lang="en-GB" sz="2400" dirty="0">
              <a:solidFill>
                <a:schemeClr val="tx1"/>
              </a:solidFill>
              <a:sym typeface="Montserrat" panose="00000500000000000000" pitchFamily="2" charset="0"/>
            </a:endParaRPr>
          </a:p>
        </p:txBody>
      </p:sp>
      <p:sp>
        <p:nvSpPr>
          <p:cNvPr id="2" name="Title 1">
            <a:extLst>
              <a:ext uri="{FF2B5EF4-FFF2-40B4-BE49-F238E27FC236}">
                <a16:creationId xmlns:a16="http://schemas.microsoft.com/office/drawing/2014/main" id="{D04F0961-D10A-FC31-3764-69652E2E6BA8}"/>
              </a:ext>
            </a:extLst>
          </p:cNvPr>
          <p:cNvSpPr>
            <a:spLocks noGrp="1"/>
          </p:cNvSpPr>
          <p:nvPr>
            <p:ph type="title"/>
          </p:nvPr>
        </p:nvSpPr>
        <p:spPr/>
        <p:txBody>
          <a:bodyPr vert="horz"/>
          <a:lstStyle/>
          <a:p>
            <a:fld id="{86B54606-A80A-43F7-88F7-C9FD9D126A89}" type="datetime'Agenda'">
              <a:rPr lang="en-GB" altLang="en-US" smtClean="0">
                <a:effectLst/>
              </a:rPr>
              <a:pPr/>
              <a:t>Agenda</a:t>
            </a:fld>
            <a:endParaRPr lang="en-GB" dirty="0"/>
          </a:p>
        </p:txBody>
      </p:sp>
    </p:spTree>
    <p:extLst>
      <p:ext uri="{BB962C8B-B14F-4D97-AF65-F5344CB8AC3E}">
        <p14:creationId xmlns:p14="http://schemas.microsoft.com/office/powerpoint/2010/main" val="32684918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A1C52C-22AB-EBDC-34AE-F1A66727ED0E}"/>
            </a:ext>
          </a:extLst>
        </p:cNvPr>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2F9F07D2-E6CC-921D-84F9-674441852B3C}"/>
              </a:ext>
            </a:extLst>
          </p:cNvPr>
          <p:cNvGraphicFramePr>
            <a:graphicFrameLocks noChangeAspect="1"/>
          </p:cNvGraphicFramePr>
          <p:nvPr>
            <p:custDataLst>
              <p:tags r:id="rId1"/>
            </p:custDataLst>
            <p:extLst>
              <p:ext uri="{D42A27DB-BD31-4B8C-83A1-F6EECF244321}">
                <p14:modId xmlns:p14="http://schemas.microsoft.com/office/powerpoint/2010/main" val="405102285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04" imgH="405" progId="TCLayout.ActiveDocument.1">
                  <p:embed/>
                </p:oleObj>
              </mc:Choice>
              <mc:Fallback>
                <p:oleObj name="think-cell Slide" r:id="rId3" imgW="404" imgH="405" progId="TCLayout.ActiveDocument.1">
                  <p:embed/>
                  <p:pic>
                    <p:nvPicPr>
                      <p:cNvPr id="9" name="think-cell data - do not delete" hidden="1">
                        <a:extLst>
                          <a:ext uri="{FF2B5EF4-FFF2-40B4-BE49-F238E27FC236}">
                            <a16:creationId xmlns:a16="http://schemas.microsoft.com/office/drawing/2014/main" id="{D7E1372E-5F35-CDD4-488E-4AE86883FC6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5" name="Title 4">
            <a:extLst>
              <a:ext uri="{FF2B5EF4-FFF2-40B4-BE49-F238E27FC236}">
                <a16:creationId xmlns:a16="http://schemas.microsoft.com/office/drawing/2014/main" id="{A14E5D33-4335-4B70-209F-0E84990C3180}"/>
              </a:ext>
            </a:extLst>
          </p:cNvPr>
          <p:cNvSpPr>
            <a:spLocks noGrp="1"/>
          </p:cNvSpPr>
          <p:nvPr>
            <p:ph type="title"/>
          </p:nvPr>
        </p:nvSpPr>
        <p:spPr>
          <a:xfrm>
            <a:off x="570542" y="257007"/>
            <a:ext cx="10944225" cy="757130"/>
          </a:xfrm>
        </p:spPr>
        <p:txBody>
          <a:bodyPr vert="horz"/>
          <a:lstStyle/>
          <a:p>
            <a:r>
              <a:rPr lang="en-GB" dirty="0"/>
              <a:t>xP&amp;A market players are mostly defined by the size of customers they serve and the number of services they offer</a:t>
            </a:r>
          </a:p>
        </p:txBody>
      </p:sp>
      <p:sp>
        <p:nvSpPr>
          <p:cNvPr id="8" name="Text Placeholder 7">
            <a:extLst>
              <a:ext uri="{FF2B5EF4-FFF2-40B4-BE49-F238E27FC236}">
                <a16:creationId xmlns:a16="http://schemas.microsoft.com/office/drawing/2014/main" id="{6125F1CF-FBC3-8DDE-0A2E-77FBD87A4707}"/>
              </a:ext>
            </a:extLst>
          </p:cNvPr>
          <p:cNvSpPr>
            <a:spLocks noGrp="1"/>
          </p:cNvSpPr>
          <p:nvPr>
            <p:ph type="body" idx="11"/>
          </p:nvPr>
        </p:nvSpPr>
        <p:spPr/>
        <p:txBody>
          <a:bodyPr/>
          <a:lstStyle/>
          <a:p>
            <a:fld id="{C6F252A1-AB7E-44FD-86CD-D62F5F5F8F0A}" type="slidenum">
              <a:rPr lang="en-GB" smtClean="0"/>
              <a:t>13</a:t>
            </a:fld>
            <a:endParaRPr lang="en-GB" dirty="0"/>
          </a:p>
        </p:txBody>
      </p:sp>
      <p:pic>
        <p:nvPicPr>
          <p:cNvPr id="86" name="Picture 85" descr="A white square with a black outline&#10;&#10;Description automatically generated">
            <a:extLst>
              <a:ext uri="{FF2B5EF4-FFF2-40B4-BE49-F238E27FC236}">
                <a16:creationId xmlns:a16="http://schemas.microsoft.com/office/drawing/2014/main" id="{C1D64A3B-2F7C-9A50-69C0-1157C71FDDFA}"/>
              </a:ext>
            </a:extLst>
          </p:cNvPr>
          <p:cNvPicPr>
            <a:picLocks noChangeAspect="1"/>
          </p:cNvPicPr>
          <p:nvPr/>
        </p:nvPicPr>
        <p:blipFill>
          <a:blip r:embed="rId5"/>
          <a:stretch>
            <a:fillRect/>
          </a:stretch>
        </p:blipFill>
        <p:spPr>
          <a:xfrm>
            <a:off x="11912720" y="48403"/>
            <a:ext cx="214751" cy="208604"/>
          </a:xfrm>
          <a:prstGeom prst="rect">
            <a:avLst/>
          </a:prstGeom>
        </p:spPr>
      </p:pic>
      <p:cxnSp>
        <p:nvCxnSpPr>
          <p:cNvPr id="49" name="Straight Connector 48">
            <a:extLst>
              <a:ext uri="{FF2B5EF4-FFF2-40B4-BE49-F238E27FC236}">
                <a16:creationId xmlns:a16="http://schemas.microsoft.com/office/drawing/2014/main" id="{70A4200B-84B8-E5B2-5AE9-C60D22AA6B0C}"/>
              </a:ext>
            </a:extLst>
          </p:cNvPr>
          <p:cNvCxnSpPr>
            <a:cxnSpLocks/>
          </p:cNvCxnSpPr>
          <p:nvPr/>
        </p:nvCxnSpPr>
        <p:spPr>
          <a:xfrm>
            <a:off x="623887" y="1877931"/>
            <a:ext cx="11080053" cy="0"/>
          </a:xfrm>
          <a:prstGeom prst="line">
            <a:avLst/>
          </a:prstGeom>
          <a:ln w="6350" cap="flat">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50" name="Subtitle 1">
            <a:extLst>
              <a:ext uri="{FF2B5EF4-FFF2-40B4-BE49-F238E27FC236}">
                <a16:creationId xmlns:a16="http://schemas.microsoft.com/office/drawing/2014/main" id="{8E1BD71A-0A47-8BC8-2CB7-3E377E5C7A65}"/>
              </a:ext>
            </a:extLst>
          </p:cNvPr>
          <p:cNvSpPr txBox="1">
            <a:spLocks/>
          </p:cNvSpPr>
          <p:nvPr/>
        </p:nvSpPr>
        <p:spPr>
          <a:xfrm>
            <a:off x="623888" y="1617706"/>
            <a:ext cx="6687582" cy="215444"/>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b="0" kern="1200" baseline="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r>
              <a:rPr lang="en-GB" sz="1400" b="1" dirty="0">
                <a:solidFill>
                  <a:schemeClr val="accent1"/>
                </a:solidFill>
                <a:latin typeface="Montserrat" pitchFamily="2" charset="77"/>
              </a:rPr>
              <a:t>Broadness of Service Offering       </a:t>
            </a:r>
          </a:p>
        </p:txBody>
      </p:sp>
      <p:sp>
        <p:nvSpPr>
          <p:cNvPr id="58" name="Subtitle 1">
            <a:extLst>
              <a:ext uri="{FF2B5EF4-FFF2-40B4-BE49-F238E27FC236}">
                <a16:creationId xmlns:a16="http://schemas.microsoft.com/office/drawing/2014/main" id="{3007DED2-7535-3266-FEE6-842B25B5F51E}"/>
              </a:ext>
            </a:extLst>
          </p:cNvPr>
          <p:cNvSpPr txBox="1">
            <a:spLocks/>
          </p:cNvSpPr>
          <p:nvPr/>
        </p:nvSpPr>
        <p:spPr>
          <a:xfrm>
            <a:off x="6492870" y="1617706"/>
            <a:ext cx="3129629" cy="215444"/>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b="0" kern="1200" baseline="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r>
              <a:rPr lang="en-GB" sz="1400" b="1" dirty="0">
                <a:solidFill>
                  <a:schemeClr val="accent1"/>
                </a:solidFill>
                <a:latin typeface="Montserrat" pitchFamily="2" charset="77"/>
              </a:rPr>
              <a:t>Target customer size</a:t>
            </a:r>
          </a:p>
        </p:txBody>
      </p:sp>
      <p:sp>
        <p:nvSpPr>
          <p:cNvPr id="77" name="Subtitle 1">
            <a:extLst>
              <a:ext uri="{FF2B5EF4-FFF2-40B4-BE49-F238E27FC236}">
                <a16:creationId xmlns:a16="http://schemas.microsoft.com/office/drawing/2014/main" id="{623BF901-0B1E-2BBC-29D9-202BEEF0ED07}"/>
              </a:ext>
            </a:extLst>
          </p:cNvPr>
          <p:cNvSpPr txBox="1">
            <a:spLocks/>
          </p:cNvSpPr>
          <p:nvPr/>
        </p:nvSpPr>
        <p:spPr>
          <a:xfrm>
            <a:off x="685520" y="2003818"/>
            <a:ext cx="1605995" cy="184666"/>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b="0" kern="1200" baseline="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r>
              <a:rPr lang="en-GB" sz="1200" b="1" dirty="0">
                <a:solidFill>
                  <a:schemeClr val="accent1"/>
                </a:solidFill>
                <a:latin typeface="Montserrat" pitchFamily="2" charset="77"/>
              </a:rPr>
              <a:t>Category</a:t>
            </a:r>
            <a:endParaRPr lang="en-GB" sz="1200" i="1" dirty="0">
              <a:solidFill>
                <a:schemeClr val="accent1"/>
              </a:solidFill>
              <a:latin typeface="Montserrat" pitchFamily="2" charset="77"/>
            </a:endParaRPr>
          </a:p>
        </p:txBody>
      </p:sp>
      <p:sp>
        <p:nvSpPr>
          <p:cNvPr id="84" name="Subtitle 1">
            <a:extLst>
              <a:ext uri="{FF2B5EF4-FFF2-40B4-BE49-F238E27FC236}">
                <a16:creationId xmlns:a16="http://schemas.microsoft.com/office/drawing/2014/main" id="{9B0E927D-CCC9-72A0-79B3-D396D0A102A9}"/>
              </a:ext>
            </a:extLst>
          </p:cNvPr>
          <p:cNvSpPr txBox="1">
            <a:spLocks/>
          </p:cNvSpPr>
          <p:nvPr/>
        </p:nvSpPr>
        <p:spPr>
          <a:xfrm>
            <a:off x="2346407" y="2003818"/>
            <a:ext cx="1605995" cy="184666"/>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b="0" kern="1200" baseline="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r>
              <a:rPr lang="en-GB" sz="1200" b="1" dirty="0">
                <a:solidFill>
                  <a:schemeClr val="accent1"/>
                </a:solidFill>
                <a:latin typeface="Montserrat" pitchFamily="2" charset="77"/>
              </a:rPr>
              <a:t>Description</a:t>
            </a:r>
            <a:endParaRPr lang="en-GB" sz="1200" i="1" dirty="0">
              <a:solidFill>
                <a:schemeClr val="accent1"/>
              </a:solidFill>
              <a:latin typeface="Montserrat" pitchFamily="2" charset="77"/>
            </a:endParaRPr>
          </a:p>
        </p:txBody>
      </p:sp>
      <p:cxnSp>
        <p:nvCxnSpPr>
          <p:cNvPr id="87" name="Straight Connector 86">
            <a:extLst>
              <a:ext uri="{FF2B5EF4-FFF2-40B4-BE49-F238E27FC236}">
                <a16:creationId xmlns:a16="http://schemas.microsoft.com/office/drawing/2014/main" id="{CDB213E2-FE7F-ECCE-1F5B-ED2C9CA67C9D}"/>
              </a:ext>
            </a:extLst>
          </p:cNvPr>
          <p:cNvCxnSpPr>
            <a:cxnSpLocks/>
          </p:cNvCxnSpPr>
          <p:nvPr/>
        </p:nvCxnSpPr>
        <p:spPr>
          <a:xfrm>
            <a:off x="2207800" y="2288992"/>
            <a:ext cx="0" cy="1464887"/>
          </a:xfrm>
          <a:prstGeom prst="line">
            <a:avLst/>
          </a:prstGeom>
          <a:ln w="6350" cap="flat">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88" name="Rectangle 87">
            <a:extLst>
              <a:ext uri="{FF2B5EF4-FFF2-40B4-BE49-F238E27FC236}">
                <a16:creationId xmlns:a16="http://schemas.microsoft.com/office/drawing/2014/main" id="{CECA9402-223F-49F7-5E33-B8779A0CD298}"/>
              </a:ext>
            </a:extLst>
          </p:cNvPr>
          <p:cNvSpPr/>
          <p:nvPr/>
        </p:nvSpPr>
        <p:spPr>
          <a:xfrm>
            <a:off x="623887" y="2406631"/>
            <a:ext cx="1458215" cy="565925"/>
          </a:xfrm>
          <a:prstGeom prst="rect">
            <a:avLst/>
          </a:prstGeom>
          <a:solidFill>
            <a:schemeClr val="accent3">
              <a:lumMod val="20000"/>
              <a:lumOff val="80000"/>
            </a:schemeClr>
          </a:solidFill>
          <a:ln w="12700" cap="flat">
            <a:solidFill>
              <a:schemeClr val="accent3"/>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algn="ctr" defTabSz="2438337" hangingPunct="0">
              <a:lnSpc>
                <a:spcPct val="90000"/>
              </a:lnSpc>
            </a:pPr>
            <a:r>
              <a:rPr lang="en-US" sz="1000" b="1" dirty="0">
                <a:solidFill>
                  <a:srgbClr val="000000"/>
                </a:solidFill>
                <a:latin typeface="Montserrat" panose="00000500000000000000" pitchFamily="2" charset="0"/>
                <a:ea typeface="+mj-ea"/>
                <a:cs typeface="+mj-cs"/>
                <a:sym typeface="Helvetica Neue"/>
              </a:rPr>
              <a:t>Specific</a:t>
            </a:r>
          </a:p>
        </p:txBody>
      </p:sp>
      <p:sp>
        <p:nvSpPr>
          <p:cNvPr id="89" name="Rectangle 88">
            <a:extLst>
              <a:ext uri="{FF2B5EF4-FFF2-40B4-BE49-F238E27FC236}">
                <a16:creationId xmlns:a16="http://schemas.microsoft.com/office/drawing/2014/main" id="{595282E8-349E-F157-CA63-B5CC7116B45C}"/>
              </a:ext>
            </a:extLst>
          </p:cNvPr>
          <p:cNvSpPr/>
          <p:nvPr/>
        </p:nvSpPr>
        <p:spPr>
          <a:xfrm>
            <a:off x="623887" y="3122464"/>
            <a:ext cx="1458215" cy="565925"/>
          </a:xfrm>
          <a:prstGeom prst="rect">
            <a:avLst/>
          </a:prstGeom>
          <a:solidFill>
            <a:schemeClr val="accent3">
              <a:lumMod val="20000"/>
              <a:lumOff val="80000"/>
            </a:schemeClr>
          </a:solidFill>
          <a:ln w="12700" cap="flat">
            <a:solidFill>
              <a:schemeClr val="accent3"/>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algn="ctr" defTabSz="2438337" hangingPunct="0">
              <a:lnSpc>
                <a:spcPct val="90000"/>
              </a:lnSpc>
            </a:pPr>
            <a:r>
              <a:rPr lang="en-US" sz="1000" b="1" dirty="0">
                <a:solidFill>
                  <a:srgbClr val="000000"/>
                </a:solidFill>
                <a:latin typeface="Montserrat" panose="00000500000000000000" pitchFamily="2" charset="0"/>
                <a:ea typeface="+mj-ea"/>
                <a:cs typeface="+mj-cs"/>
                <a:sym typeface="Helvetica Neue"/>
              </a:rPr>
              <a:t>Broad</a:t>
            </a:r>
          </a:p>
        </p:txBody>
      </p:sp>
      <p:sp>
        <p:nvSpPr>
          <p:cNvPr id="90" name="Google Shape;77;p13">
            <a:extLst>
              <a:ext uri="{FF2B5EF4-FFF2-40B4-BE49-F238E27FC236}">
                <a16:creationId xmlns:a16="http://schemas.microsoft.com/office/drawing/2014/main" id="{D36B8C24-94E1-49A1-804F-C7EDEDFD7B42}"/>
              </a:ext>
            </a:extLst>
          </p:cNvPr>
          <p:cNvSpPr txBox="1"/>
          <p:nvPr/>
        </p:nvSpPr>
        <p:spPr>
          <a:xfrm>
            <a:off x="2346407" y="2363354"/>
            <a:ext cx="3318475" cy="563231"/>
          </a:xfrm>
          <a:prstGeom prst="rect">
            <a:avLst/>
          </a:prstGeom>
          <a:noFill/>
          <a:ln w="12700" cap="flat" cmpd="sng">
            <a:noFill/>
            <a:prstDash val="sysDash"/>
            <a:round/>
            <a:headEnd type="none" w="sm" len="sm"/>
            <a:tailEnd type="none" w="sm" len="sm"/>
          </a:ln>
        </p:spPr>
        <p:txBody>
          <a:bodyPr spcFirstLastPara="1" vert="horz" wrap="square" lIns="9144" tIns="4572" rIns="4572" bIns="4572" anchor="t" anchorCtr="0">
            <a:spAutoFit/>
          </a:bodyPr>
          <a:lstStyle/>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900" dirty="0">
                <a:solidFill>
                  <a:prstClr val="black"/>
                </a:solidFill>
                <a:latin typeface="Montserrat" pitchFamily="2" charset="77"/>
                <a:cs typeface="Arial" panose="020B0604020202020204" pitchFamily="34" charset="0"/>
                <a:sym typeface="Basis Grotesque Pro Medium"/>
              </a:rPr>
              <a:t>Service offering including a </a:t>
            </a:r>
            <a:r>
              <a:rPr lang="en-GB" sz="900" b="1" dirty="0">
                <a:solidFill>
                  <a:prstClr val="black"/>
                </a:solidFill>
                <a:latin typeface="Montserrat" pitchFamily="2" charset="77"/>
                <a:cs typeface="Arial" panose="020B0604020202020204" pitchFamily="34" charset="0"/>
                <a:sym typeface="Basis Grotesque Pro Medium"/>
              </a:rPr>
              <a:t>limited number of solutions</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900" u="none" strike="noStrike" kern="1200" cap="none" spc="0" normalizeH="0" baseline="0" noProof="0" dirty="0">
                <a:ln>
                  <a:noFill/>
                </a:ln>
                <a:solidFill>
                  <a:prstClr val="black"/>
                </a:solidFill>
                <a:effectLst/>
                <a:uLnTx/>
                <a:uFillTx/>
                <a:latin typeface="Montserrat" pitchFamily="2" charset="77"/>
                <a:cs typeface="Arial" panose="020B0604020202020204" pitchFamily="34" charset="0"/>
                <a:sym typeface="Basis Grotesque Pro Medium"/>
              </a:rPr>
              <a:t>Often focusing on </a:t>
            </a:r>
            <a:r>
              <a:rPr kumimoji="0" lang="en-GB" sz="900" b="1" u="none" strike="noStrike" kern="1200" cap="none" spc="0" normalizeH="0" baseline="0" noProof="0" dirty="0">
                <a:ln>
                  <a:noFill/>
                </a:ln>
                <a:solidFill>
                  <a:prstClr val="black"/>
                </a:solidFill>
                <a:effectLst/>
                <a:uLnTx/>
                <a:uFillTx/>
                <a:latin typeface="Montserrat" pitchFamily="2" charset="77"/>
                <a:cs typeface="Arial" panose="020B0604020202020204" pitchFamily="34" charset="0"/>
                <a:sym typeface="Basis Grotesque Pro Medium"/>
              </a:rPr>
              <a:t>FP&amp;A and OP&amp;</a:t>
            </a:r>
            <a:r>
              <a:rPr kumimoji="0" lang="en-GB" sz="900" u="none" strike="noStrike" kern="1200" cap="none" spc="0" normalizeH="0" baseline="0" noProof="0" dirty="0">
                <a:ln>
                  <a:noFill/>
                </a:ln>
                <a:solidFill>
                  <a:prstClr val="black"/>
                </a:solidFill>
                <a:effectLst/>
                <a:uLnTx/>
                <a:uFillTx/>
                <a:latin typeface="Montserrat" pitchFamily="2" charset="77"/>
                <a:cs typeface="Arial" panose="020B0604020202020204" pitchFamily="34" charset="0"/>
                <a:sym typeface="Basis Grotesque Pro Medium"/>
              </a:rPr>
              <a:t>A (Operations Planning and Analyses)</a:t>
            </a:r>
            <a:endParaRPr kumimoji="0" lang="en-US" sz="900" u="none" strike="noStrike" kern="1200" cap="none" spc="0" normalizeH="0" baseline="0" noProof="0" dirty="0">
              <a:ln>
                <a:noFill/>
              </a:ln>
              <a:solidFill>
                <a:prstClr val="black"/>
              </a:solidFill>
              <a:effectLst/>
              <a:uLnTx/>
              <a:uFillTx/>
              <a:latin typeface="Montserrat" pitchFamily="2" charset="77"/>
              <a:cs typeface="Arial" panose="020B0604020202020204" pitchFamily="34" charset="0"/>
              <a:sym typeface="Basis Grotesque Pro Medium"/>
            </a:endParaRPr>
          </a:p>
        </p:txBody>
      </p:sp>
      <p:sp>
        <p:nvSpPr>
          <p:cNvPr id="91" name="Google Shape;77;p13">
            <a:extLst>
              <a:ext uri="{FF2B5EF4-FFF2-40B4-BE49-F238E27FC236}">
                <a16:creationId xmlns:a16="http://schemas.microsoft.com/office/drawing/2014/main" id="{CAD20EA8-6062-FAF7-04FA-F6E4D7329959}"/>
              </a:ext>
            </a:extLst>
          </p:cNvPr>
          <p:cNvSpPr txBox="1"/>
          <p:nvPr/>
        </p:nvSpPr>
        <p:spPr>
          <a:xfrm>
            <a:off x="2346407" y="3128464"/>
            <a:ext cx="3318475" cy="424732"/>
          </a:xfrm>
          <a:prstGeom prst="rect">
            <a:avLst/>
          </a:prstGeom>
          <a:noFill/>
          <a:ln w="12700" cap="flat" cmpd="sng">
            <a:noFill/>
            <a:prstDash val="sysDash"/>
            <a:round/>
            <a:headEnd type="none" w="sm" len="sm"/>
            <a:tailEnd type="none" w="sm" len="sm"/>
          </a:ln>
        </p:spPr>
        <p:txBody>
          <a:bodyPr spcFirstLastPara="1" vert="horz" wrap="square" lIns="9144" tIns="4572" rIns="4572" bIns="4572" anchor="t" anchorCtr="0">
            <a:spAutoFit/>
          </a:bodyPr>
          <a:lstStyle/>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900" b="1" dirty="0">
                <a:solidFill>
                  <a:prstClr val="black"/>
                </a:solidFill>
                <a:latin typeface="Montserrat" pitchFamily="2" charset="77"/>
                <a:cs typeface="Arial" panose="020B0604020202020204" pitchFamily="34" charset="0"/>
                <a:sym typeface="Basis Grotesque Pro Medium"/>
              </a:rPr>
              <a:t>Integrated solution </a:t>
            </a:r>
            <a:r>
              <a:rPr lang="en-GB" sz="900" dirty="0">
                <a:solidFill>
                  <a:prstClr val="black"/>
                </a:solidFill>
                <a:latin typeface="Montserrat" pitchFamily="2" charset="77"/>
                <a:cs typeface="Arial" panose="020B0604020202020204" pitchFamily="34" charset="0"/>
                <a:sym typeface="Basis Grotesque Pro Medium"/>
              </a:rPr>
              <a:t>offering </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900" b="1" dirty="0">
                <a:solidFill>
                  <a:prstClr val="black"/>
                </a:solidFill>
                <a:latin typeface="Montserrat" pitchFamily="2" charset="77"/>
                <a:cs typeface="Arial" panose="020B0604020202020204" pitchFamily="34" charset="0"/>
                <a:sym typeface="Basis Grotesque Pro Medium"/>
              </a:rPr>
              <a:t>Includes modules for various functions within an organisation</a:t>
            </a:r>
            <a:r>
              <a:rPr lang="en-GB" sz="900" dirty="0">
                <a:solidFill>
                  <a:prstClr val="black"/>
                </a:solidFill>
                <a:latin typeface="Montserrat" pitchFamily="2" charset="77"/>
                <a:cs typeface="Arial" panose="020B0604020202020204" pitchFamily="34" charset="0"/>
                <a:sym typeface="Basis Grotesque Pro Medium"/>
              </a:rPr>
              <a:t> (e.g. HR, Sales Planning, etc.)</a:t>
            </a:r>
          </a:p>
        </p:txBody>
      </p:sp>
      <p:cxnSp>
        <p:nvCxnSpPr>
          <p:cNvPr id="92" name="Straight Connector 91">
            <a:extLst>
              <a:ext uri="{FF2B5EF4-FFF2-40B4-BE49-F238E27FC236}">
                <a16:creationId xmlns:a16="http://schemas.microsoft.com/office/drawing/2014/main" id="{05BB13E9-7F26-C465-EA72-59AF653F88D2}"/>
              </a:ext>
            </a:extLst>
          </p:cNvPr>
          <p:cNvCxnSpPr>
            <a:cxnSpLocks/>
          </p:cNvCxnSpPr>
          <p:nvPr/>
        </p:nvCxnSpPr>
        <p:spPr>
          <a:xfrm>
            <a:off x="616840" y="3038046"/>
            <a:ext cx="5308392" cy="0"/>
          </a:xfrm>
          <a:prstGeom prst="line">
            <a:avLst/>
          </a:prstGeom>
          <a:noFill/>
          <a:ln w="9525" cap="flat">
            <a:solidFill>
              <a:schemeClr val="tx2">
                <a:lumMod val="75000"/>
              </a:schemeClr>
            </a:solidFill>
            <a:prstDash val="dash"/>
            <a:round/>
          </a:ln>
          <a:effectLst/>
          <a:sp3d/>
        </p:spPr>
        <p:style>
          <a:lnRef idx="0">
            <a:scrgbClr r="0" g="0" b="0"/>
          </a:lnRef>
          <a:fillRef idx="0">
            <a:scrgbClr r="0" g="0" b="0"/>
          </a:fillRef>
          <a:effectRef idx="0">
            <a:scrgbClr r="0" g="0" b="0"/>
          </a:effectRef>
          <a:fontRef idx="none"/>
        </p:style>
      </p:cxnSp>
      <p:cxnSp>
        <p:nvCxnSpPr>
          <p:cNvPr id="96" name="Straight Connector 95">
            <a:extLst>
              <a:ext uri="{FF2B5EF4-FFF2-40B4-BE49-F238E27FC236}">
                <a16:creationId xmlns:a16="http://schemas.microsoft.com/office/drawing/2014/main" id="{AF0CEE15-ABCD-69C2-FDB2-297414856914}"/>
              </a:ext>
            </a:extLst>
          </p:cNvPr>
          <p:cNvCxnSpPr>
            <a:cxnSpLocks/>
          </p:cNvCxnSpPr>
          <p:nvPr/>
        </p:nvCxnSpPr>
        <p:spPr>
          <a:xfrm>
            <a:off x="616840" y="3753879"/>
            <a:ext cx="5308392" cy="0"/>
          </a:xfrm>
          <a:prstGeom prst="line">
            <a:avLst/>
          </a:prstGeom>
          <a:noFill/>
          <a:ln w="9525" cap="flat">
            <a:solidFill>
              <a:schemeClr val="tx2">
                <a:lumMod val="75000"/>
              </a:schemeClr>
            </a:solidFill>
            <a:prstDash val="dash"/>
            <a:round/>
          </a:ln>
          <a:effectLst/>
          <a:sp3d/>
        </p:spPr>
        <p:style>
          <a:lnRef idx="0">
            <a:scrgbClr r="0" g="0" b="0"/>
          </a:lnRef>
          <a:fillRef idx="0">
            <a:scrgbClr r="0" g="0" b="0"/>
          </a:fillRef>
          <a:effectRef idx="0">
            <a:scrgbClr r="0" g="0" b="0"/>
          </a:effectRef>
          <a:fontRef idx="none"/>
        </p:style>
      </p:cxnSp>
      <p:grpSp>
        <p:nvGrpSpPr>
          <p:cNvPr id="97" name="Group 96">
            <a:extLst>
              <a:ext uri="{FF2B5EF4-FFF2-40B4-BE49-F238E27FC236}">
                <a16:creationId xmlns:a16="http://schemas.microsoft.com/office/drawing/2014/main" id="{B6A91786-406C-5CB1-8ACC-5F687EBD2115}"/>
              </a:ext>
            </a:extLst>
          </p:cNvPr>
          <p:cNvGrpSpPr/>
          <p:nvPr/>
        </p:nvGrpSpPr>
        <p:grpSpPr>
          <a:xfrm>
            <a:off x="5959157" y="1683599"/>
            <a:ext cx="372638" cy="4550897"/>
            <a:chOff x="8066473" y="1799103"/>
            <a:chExt cx="372638" cy="4550897"/>
          </a:xfrm>
        </p:grpSpPr>
        <p:sp>
          <p:nvSpPr>
            <p:cNvPr id="98" name="Oval 97">
              <a:extLst>
                <a:ext uri="{FF2B5EF4-FFF2-40B4-BE49-F238E27FC236}">
                  <a16:creationId xmlns:a16="http://schemas.microsoft.com/office/drawing/2014/main" id="{A761B19B-1284-576D-EDD9-492069FA93E3}"/>
                </a:ext>
              </a:extLst>
            </p:cNvPr>
            <p:cNvSpPr/>
            <p:nvPr/>
          </p:nvSpPr>
          <p:spPr>
            <a:xfrm>
              <a:off x="8066473" y="1799103"/>
              <a:ext cx="372638" cy="372638"/>
            </a:xfrm>
            <a:prstGeom prst="ellipse">
              <a:avLst/>
            </a:prstGeom>
            <a:solidFill>
              <a:schemeClr val="bg1"/>
            </a:solidFill>
            <a:ln w="6350"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GB" sz="1600" dirty="0" err="1">
                <a:solidFill>
                  <a:schemeClr val="bg1"/>
                </a:solidFill>
              </a:endParaRPr>
            </a:p>
          </p:txBody>
        </p:sp>
        <p:sp>
          <p:nvSpPr>
            <p:cNvPr id="99" name="Isosceles Triangle 98">
              <a:extLst>
                <a:ext uri="{FF2B5EF4-FFF2-40B4-BE49-F238E27FC236}">
                  <a16:creationId xmlns:a16="http://schemas.microsoft.com/office/drawing/2014/main" id="{3168C9BE-C546-5D6D-2238-795E19E64AA9}"/>
                </a:ext>
              </a:extLst>
            </p:cNvPr>
            <p:cNvSpPr/>
            <p:nvPr/>
          </p:nvSpPr>
          <p:spPr>
            <a:xfrm rot="5400000">
              <a:off x="8169220" y="1881281"/>
              <a:ext cx="248959" cy="214620"/>
            </a:xfrm>
            <a:prstGeom prst="triangle">
              <a:avLst/>
            </a:prstGeom>
            <a:solidFill>
              <a:schemeClr val="accent1"/>
            </a:solidFill>
            <a:ln w="6350"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GB" sz="1600" dirty="0" err="1">
                <a:solidFill>
                  <a:schemeClr val="bg1"/>
                </a:solidFill>
              </a:endParaRPr>
            </a:p>
          </p:txBody>
        </p:sp>
        <p:sp>
          <p:nvSpPr>
            <p:cNvPr id="100" name="Isosceles Triangle 99">
              <a:extLst>
                <a:ext uri="{FF2B5EF4-FFF2-40B4-BE49-F238E27FC236}">
                  <a16:creationId xmlns:a16="http://schemas.microsoft.com/office/drawing/2014/main" id="{95E23B7A-E883-3F00-089D-B7CE4CEA9877}"/>
                </a:ext>
              </a:extLst>
            </p:cNvPr>
            <p:cNvSpPr/>
            <p:nvPr/>
          </p:nvSpPr>
          <p:spPr>
            <a:xfrm rot="5400000">
              <a:off x="8134284" y="1914242"/>
              <a:ext cx="161364" cy="139107"/>
            </a:xfrm>
            <a:prstGeom prst="triangle">
              <a:avLst/>
            </a:prstGeom>
            <a:solidFill>
              <a:schemeClr val="accent1">
                <a:lumMod val="20000"/>
                <a:lumOff val="80000"/>
              </a:schemeClr>
            </a:solidFill>
            <a:ln w="6350"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GB" sz="1600" dirty="0" err="1">
                <a:solidFill>
                  <a:schemeClr val="bg1"/>
                </a:solidFill>
              </a:endParaRPr>
            </a:p>
          </p:txBody>
        </p:sp>
        <p:cxnSp>
          <p:nvCxnSpPr>
            <p:cNvPr id="107" name="Straight Connector 106">
              <a:extLst>
                <a:ext uri="{FF2B5EF4-FFF2-40B4-BE49-F238E27FC236}">
                  <a16:creationId xmlns:a16="http://schemas.microsoft.com/office/drawing/2014/main" id="{3813797C-81CF-C07F-553B-9A6358569771}"/>
                </a:ext>
              </a:extLst>
            </p:cNvPr>
            <p:cNvCxnSpPr>
              <a:cxnSpLocks/>
              <a:stCxn id="98" idx="4"/>
            </p:cNvCxnSpPr>
            <p:nvPr/>
          </p:nvCxnSpPr>
          <p:spPr>
            <a:xfrm>
              <a:off x="8252792" y="2171741"/>
              <a:ext cx="16960" cy="4178259"/>
            </a:xfrm>
            <a:prstGeom prst="line">
              <a:avLst/>
            </a:prstGeom>
            <a:ln w="6350" cap="flat">
              <a:solidFill>
                <a:schemeClr val="tx1"/>
              </a:solidFill>
              <a:prstDash val="dash"/>
              <a:miter lim="800000"/>
              <a:tailEnd type="none"/>
            </a:ln>
          </p:spPr>
          <p:style>
            <a:lnRef idx="1">
              <a:schemeClr val="accent1"/>
            </a:lnRef>
            <a:fillRef idx="0">
              <a:schemeClr val="accent1"/>
            </a:fillRef>
            <a:effectRef idx="0">
              <a:schemeClr val="accent1"/>
            </a:effectRef>
            <a:fontRef idx="minor">
              <a:schemeClr val="tx1"/>
            </a:fontRef>
          </p:style>
        </p:cxnSp>
      </p:grpSp>
      <p:cxnSp>
        <p:nvCxnSpPr>
          <p:cNvPr id="108" name="Straight Connector 107">
            <a:extLst>
              <a:ext uri="{FF2B5EF4-FFF2-40B4-BE49-F238E27FC236}">
                <a16:creationId xmlns:a16="http://schemas.microsoft.com/office/drawing/2014/main" id="{4709BBFF-AC44-7A55-9126-C4B11C454B7F}"/>
              </a:ext>
            </a:extLst>
          </p:cNvPr>
          <p:cNvCxnSpPr>
            <a:cxnSpLocks/>
          </p:cNvCxnSpPr>
          <p:nvPr/>
        </p:nvCxnSpPr>
        <p:spPr>
          <a:xfrm>
            <a:off x="616840" y="2286847"/>
            <a:ext cx="5308392" cy="0"/>
          </a:xfrm>
          <a:prstGeom prst="line">
            <a:avLst/>
          </a:prstGeom>
          <a:ln w="6350" cap="flat">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09" name="Subtitle 1">
            <a:extLst>
              <a:ext uri="{FF2B5EF4-FFF2-40B4-BE49-F238E27FC236}">
                <a16:creationId xmlns:a16="http://schemas.microsoft.com/office/drawing/2014/main" id="{0AAF6B75-DF72-6DC1-0E9F-5C93FD066AC8}"/>
              </a:ext>
            </a:extLst>
          </p:cNvPr>
          <p:cNvSpPr txBox="1">
            <a:spLocks/>
          </p:cNvSpPr>
          <p:nvPr/>
        </p:nvSpPr>
        <p:spPr>
          <a:xfrm>
            <a:off x="6535405" y="2003818"/>
            <a:ext cx="1605995" cy="184666"/>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b="0" kern="1200" baseline="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r>
              <a:rPr lang="en-GB" sz="1200" b="1" dirty="0">
                <a:solidFill>
                  <a:schemeClr val="accent1"/>
                </a:solidFill>
                <a:latin typeface="Montserrat" pitchFamily="2" charset="77"/>
              </a:rPr>
              <a:t>Category</a:t>
            </a:r>
            <a:endParaRPr lang="en-GB" sz="1200" i="1" dirty="0">
              <a:solidFill>
                <a:schemeClr val="accent1"/>
              </a:solidFill>
              <a:latin typeface="Montserrat" pitchFamily="2" charset="77"/>
            </a:endParaRPr>
          </a:p>
        </p:txBody>
      </p:sp>
      <p:sp>
        <p:nvSpPr>
          <p:cNvPr id="110" name="Subtitle 1">
            <a:extLst>
              <a:ext uri="{FF2B5EF4-FFF2-40B4-BE49-F238E27FC236}">
                <a16:creationId xmlns:a16="http://schemas.microsoft.com/office/drawing/2014/main" id="{7CE6AAC0-3F9C-A2F2-BC94-CF7B35AA56C4}"/>
              </a:ext>
            </a:extLst>
          </p:cNvPr>
          <p:cNvSpPr txBox="1">
            <a:spLocks/>
          </p:cNvSpPr>
          <p:nvPr/>
        </p:nvSpPr>
        <p:spPr>
          <a:xfrm>
            <a:off x="8196292" y="2003818"/>
            <a:ext cx="1605995" cy="184666"/>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b="0" kern="1200" baseline="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r>
              <a:rPr lang="en-GB" sz="1200" b="1" dirty="0">
                <a:solidFill>
                  <a:schemeClr val="accent1"/>
                </a:solidFill>
                <a:latin typeface="Montserrat" pitchFamily="2" charset="77"/>
              </a:rPr>
              <a:t>Description</a:t>
            </a:r>
            <a:endParaRPr lang="en-GB" sz="1200" i="1" dirty="0">
              <a:solidFill>
                <a:schemeClr val="accent1"/>
              </a:solidFill>
              <a:latin typeface="Montserrat" pitchFamily="2" charset="77"/>
            </a:endParaRPr>
          </a:p>
        </p:txBody>
      </p:sp>
      <p:cxnSp>
        <p:nvCxnSpPr>
          <p:cNvPr id="111" name="Straight Connector 110">
            <a:extLst>
              <a:ext uri="{FF2B5EF4-FFF2-40B4-BE49-F238E27FC236}">
                <a16:creationId xmlns:a16="http://schemas.microsoft.com/office/drawing/2014/main" id="{C6786DAA-5B06-F2D7-B4AF-8EB14458D96D}"/>
              </a:ext>
            </a:extLst>
          </p:cNvPr>
          <p:cNvCxnSpPr>
            <a:cxnSpLocks/>
          </p:cNvCxnSpPr>
          <p:nvPr/>
        </p:nvCxnSpPr>
        <p:spPr>
          <a:xfrm>
            <a:off x="8057685" y="2288992"/>
            <a:ext cx="0" cy="3612385"/>
          </a:xfrm>
          <a:prstGeom prst="line">
            <a:avLst/>
          </a:prstGeom>
          <a:ln w="6350" cap="flat">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12" name="Rectangle 111">
            <a:extLst>
              <a:ext uri="{FF2B5EF4-FFF2-40B4-BE49-F238E27FC236}">
                <a16:creationId xmlns:a16="http://schemas.microsoft.com/office/drawing/2014/main" id="{018D8FED-84C2-C42E-D895-84609162876D}"/>
              </a:ext>
            </a:extLst>
          </p:cNvPr>
          <p:cNvSpPr/>
          <p:nvPr/>
        </p:nvSpPr>
        <p:spPr>
          <a:xfrm>
            <a:off x="6473772" y="2406631"/>
            <a:ext cx="1458215" cy="565925"/>
          </a:xfrm>
          <a:prstGeom prst="rect">
            <a:avLst/>
          </a:prstGeom>
          <a:solidFill>
            <a:schemeClr val="accent3">
              <a:lumMod val="20000"/>
              <a:lumOff val="80000"/>
            </a:schemeClr>
          </a:solidFill>
          <a:ln w="12700" cap="flat">
            <a:solidFill>
              <a:schemeClr val="accent3"/>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algn="ctr" defTabSz="2438337" hangingPunct="0">
              <a:lnSpc>
                <a:spcPct val="90000"/>
              </a:lnSpc>
            </a:pPr>
            <a:r>
              <a:rPr lang="en-US" sz="1000" b="1" dirty="0">
                <a:solidFill>
                  <a:srgbClr val="000000"/>
                </a:solidFill>
                <a:latin typeface="Montserrat" panose="00000500000000000000" pitchFamily="2" charset="0"/>
                <a:ea typeface="+mj-ea"/>
                <a:cs typeface="+mj-cs"/>
                <a:sym typeface="Helvetica Neue"/>
              </a:rPr>
              <a:t>Personal</a:t>
            </a:r>
          </a:p>
        </p:txBody>
      </p:sp>
      <p:sp>
        <p:nvSpPr>
          <p:cNvPr id="113" name="Rectangle 112">
            <a:extLst>
              <a:ext uri="{FF2B5EF4-FFF2-40B4-BE49-F238E27FC236}">
                <a16:creationId xmlns:a16="http://schemas.microsoft.com/office/drawing/2014/main" id="{7CD22B28-7C83-C2D3-CE3B-B3657C13BC58}"/>
              </a:ext>
            </a:extLst>
          </p:cNvPr>
          <p:cNvSpPr/>
          <p:nvPr/>
        </p:nvSpPr>
        <p:spPr>
          <a:xfrm>
            <a:off x="6473772" y="3122464"/>
            <a:ext cx="1458215" cy="565925"/>
          </a:xfrm>
          <a:prstGeom prst="rect">
            <a:avLst/>
          </a:prstGeom>
          <a:solidFill>
            <a:schemeClr val="accent3">
              <a:lumMod val="20000"/>
              <a:lumOff val="80000"/>
            </a:schemeClr>
          </a:solidFill>
          <a:ln w="12700" cap="flat">
            <a:solidFill>
              <a:schemeClr val="accent3"/>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algn="ctr" defTabSz="2438337" hangingPunct="0">
              <a:lnSpc>
                <a:spcPct val="90000"/>
              </a:lnSpc>
            </a:pPr>
            <a:r>
              <a:rPr lang="en-US" sz="1000" b="1" dirty="0">
                <a:solidFill>
                  <a:srgbClr val="000000"/>
                </a:solidFill>
                <a:latin typeface="Montserrat" panose="00000500000000000000" pitchFamily="2" charset="0"/>
                <a:ea typeface="+mj-ea"/>
                <a:cs typeface="+mj-cs"/>
                <a:sym typeface="Helvetica Neue"/>
              </a:rPr>
              <a:t>Small</a:t>
            </a:r>
          </a:p>
        </p:txBody>
      </p:sp>
      <p:sp>
        <p:nvSpPr>
          <p:cNvPr id="114" name="Rectangle 113">
            <a:extLst>
              <a:ext uri="{FF2B5EF4-FFF2-40B4-BE49-F238E27FC236}">
                <a16:creationId xmlns:a16="http://schemas.microsoft.com/office/drawing/2014/main" id="{03BD6405-980B-060A-7C24-6A5C8E390EBC}"/>
              </a:ext>
            </a:extLst>
          </p:cNvPr>
          <p:cNvSpPr/>
          <p:nvPr/>
        </p:nvSpPr>
        <p:spPr>
          <a:xfrm>
            <a:off x="6473772" y="3838297"/>
            <a:ext cx="1458215" cy="565925"/>
          </a:xfrm>
          <a:prstGeom prst="rect">
            <a:avLst/>
          </a:prstGeom>
          <a:solidFill>
            <a:schemeClr val="accent3">
              <a:lumMod val="20000"/>
              <a:lumOff val="80000"/>
            </a:schemeClr>
          </a:solidFill>
          <a:ln w="12700" cap="flat">
            <a:solidFill>
              <a:schemeClr val="accent3"/>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algn="ctr" defTabSz="2438337" hangingPunct="0">
              <a:lnSpc>
                <a:spcPct val="90000"/>
              </a:lnSpc>
            </a:pPr>
            <a:r>
              <a:rPr lang="en-US" sz="1000" b="1" dirty="0">
                <a:solidFill>
                  <a:srgbClr val="000000"/>
                </a:solidFill>
                <a:latin typeface="Montserrat" panose="00000500000000000000" pitchFamily="2" charset="0"/>
                <a:ea typeface="+mj-ea"/>
                <a:cs typeface="+mj-cs"/>
                <a:sym typeface="Helvetica Neue"/>
              </a:rPr>
              <a:t>Medium</a:t>
            </a:r>
          </a:p>
        </p:txBody>
      </p:sp>
      <p:sp>
        <p:nvSpPr>
          <p:cNvPr id="115" name="Rectangle 114">
            <a:extLst>
              <a:ext uri="{FF2B5EF4-FFF2-40B4-BE49-F238E27FC236}">
                <a16:creationId xmlns:a16="http://schemas.microsoft.com/office/drawing/2014/main" id="{5DA3A350-7E0A-7E54-29E4-90CB6DF73594}"/>
              </a:ext>
            </a:extLst>
          </p:cNvPr>
          <p:cNvSpPr/>
          <p:nvPr/>
        </p:nvSpPr>
        <p:spPr>
          <a:xfrm>
            <a:off x="6473772" y="4554130"/>
            <a:ext cx="1458215" cy="565925"/>
          </a:xfrm>
          <a:prstGeom prst="rect">
            <a:avLst/>
          </a:prstGeom>
          <a:solidFill>
            <a:schemeClr val="accent3">
              <a:lumMod val="20000"/>
              <a:lumOff val="80000"/>
            </a:schemeClr>
          </a:solidFill>
          <a:ln w="12700" cap="flat">
            <a:solidFill>
              <a:schemeClr val="accent3"/>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algn="ctr" defTabSz="2438337" hangingPunct="0">
              <a:lnSpc>
                <a:spcPct val="90000"/>
              </a:lnSpc>
            </a:pPr>
            <a:r>
              <a:rPr lang="en-US" sz="1000" b="1" dirty="0">
                <a:solidFill>
                  <a:srgbClr val="000000"/>
                </a:solidFill>
                <a:latin typeface="Montserrat" panose="00000500000000000000" pitchFamily="2" charset="0"/>
                <a:ea typeface="+mj-ea"/>
                <a:cs typeface="+mj-cs"/>
                <a:sym typeface="Helvetica Neue"/>
              </a:rPr>
              <a:t>Large</a:t>
            </a:r>
          </a:p>
        </p:txBody>
      </p:sp>
      <p:sp>
        <p:nvSpPr>
          <p:cNvPr id="116" name="Rectangle 115">
            <a:extLst>
              <a:ext uri="{FF2B5EF4-FFF2-40B4-BE49-F238E27FC236}">
                <a16:creationId xmlns:a16="http://schemas.microsoft.com/office/drawing/2014/main" id="{B30006E9-053F-CF8E-E9F6-C3B79E6AC678}"/>
              </a:ext>
            </a:extLst>
          </p:cNvPr>
          <p:cNvSpPr/>
          <p:nvPr/>
        </p:nvSpPr>
        <p:spPr>
          <a:xfrm>
            <a:off x="6473772" y="5269962"/>
            <a:ext cx="1458215" cy="565925"/>
          </a:xfrm>
          <a:prstGeom prst="rect">
            <a:avLst/>
          </a:prstGeom>
          <a:solidFill>
            <a:schemeClr val="accent3">
              <a:lumMod val="20000"/>
              <a:lumOff val="80000"/>
            </a:schemeClr>
          </a:solidFill>
          <a:ln w="12700" cap="flat">
            <a:solidFill>
              <a:schemeClr val="accent3"/>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algn="ctr" defTabSz="2438337" hangingPunct="0">
              <a:lnSpc>
                <a:spcPct val="90000"/>
              </a:lnSpc>
            </a:pPr>
            <a:r>
              <a:rPr lang="en-US" sz="1000" b="1" dirty="0">
                <a:solidFill>
                  <a:srgbClr val="000000"/>
                </a:solidFill>
                <a:latin typeface="Montserrat" panose="00000500000000000000" pitchFamily="2" charset="0"/>
                <a:ea typeface="+mj-ea"/>
                <a:cs typeface="+mj-cs"/>
                <a:sym typeface="Helvetica Neue"/>
              </a:rPr>
              <a:t>Global</a:t>
            </a:r>
          </a:p>
        </p:txBody>
      </p:sp>
      <p:sp>
        <p:nvSpPr>
          <p:cNvPr id="117" name="Google Shape;77;p13">
            <a:extLst>
              <a:ext uri="{FF2B5EF4-FFF2-40B4-BE49-F238E27FC236}">
                <a16:creationId xmlns:a16="http://schemas.microsoft.com/office/drawing/2014/main" id="{B8258CAD-29C3-B653-F57E-CF792B3A9398}"/>
              </a:ext>
            </a:extLst>
          </p:cNvPr>
          <p:cNvSpPr txBox="1"/>
          <p:nvPr/>
        </p:nvSpPr>
        <p:spPr>
          <a:xfrm>
            <a:off x="8196292" y="2412631"/>
            <a:ext cx="3318475" cy="286232"/>
          </a:xfrm>
          <a:prstGeom prst="rect">
            <a:avLst/>
          </a:prstGeom>
          <a:noFill/>
          <a:ln w="12700" cap="flat" cmpd="sng">
            <a:noFill/>
            <a:prstDash val="sysDash"/>
            <a:round/>
            <a:headEnd type="none" w="sm" len="sm"/>
            <a:tailEnd type="none" w="sm" len="sm"/>
          </a:ln>
        </p:spPr>
        <p:txBody>
          <a:bodyPr spcFirstLastPara="1" vert="horz" wrap="square" lIns="9144" tIns="4572" rIns="4572" bIns="4572" anchor="t" anchorCtr="0">
            <a:spAutoFit/>
          </a:bodyPr>
          <a:lstStyle/>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900" dirty="0">
                <a:solidFill>
                  <a:prstClr val="black"/>
                </a:solidFill>
                <a:latin typeface="Montserrat" pitchFamily="2" charset="77"/>
                <a:cs typeface="Arial" panose="020B0604020202020204" pitchFamily="34" charset="0"/>
                <a:sym typeface="Basis Grotesque Pro Medium"/>
              </a:rPr>
              <a:t>Individuals</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900" u="none" strike="noStrike" kern="1200" cap="none" spc="0" normalizeH="0" baseline="0" noProof="0" dirty="0">
                <a:ln>
                  <a:noFill/>
                </a:ln>
                <a:solidFill>
                  <a:prstClr val="black"/>
                </a:solidFill>
                <a:effectLst/>
                <a:uLnTx/>
                <a:uFillTx/>
                <a:latin typeface="Montserrat" pitchFamily="2" charset="77"/>
                <a:cs typeface="Arial" panose="020B0604020202020204" pitchFamily="34" charset="0"/>
                <a:sym typeface="Basis Grotesque Pro Medium"/>
              </a:rPr>
              <a:t>Personal or household / small cohort uses </a:t>
            </a:r>
            <a:endParaRPr kumimoji="0" lang="en-US" sz="900" u="none" strike="noStrike" kern="1200" cap="none" spc="0" normalizeH="0" baseline="0" noProof="0" dirty="0">
              <a:ln>
                <a:noFill/>
              </a:ln>
              <a:solidFill>
                <a:prstClr val="black"/>
              </a:solidFill>
              <a:effectLst/>
              <a:uLnTx/>
              <a:uFillTx/>
              <a:latin typeface="Montserrat" pitchFamily="2" charset="77"/>
              <a:cs typeface="Arial" panose="020B0604020202020204" pitchFamily="34" charset="0"/>
              <a:sym typeface="Basis Grotesque Pro Medium"/>
            </a:endParaRPr>
          </a:p>
        </p:txBody>
      </p:sp>
      <p:sp>
        <p:nvSpPr>
          <p:cNvPr id="118" name="Google Shape;77;p13">
            <a:extLst>
              <a:ext uri="{FF2B5EF4-FFF2-40B4-BE49-F238E27FC236}">
                <a16:creationId xmlns:a16="http://schemas.microsoft.com/office/drawing/2014/main" id="{89E55810-E294-DACB-BEB5-3F432E6295DF}"/>
              </a:ext>
            </a:extLst>
          </p:cNvPr>
          <p:cNvSpPr txBox="1"/>
          <p:nvPr/>
        </p:nvSpPr>
        <p:spPr>
          <a:xfrm>
            <a:off x="8196292" y="3128464"/>
            <a:ext cx="3318475" cy="286232"/>
          </a:xfrm>
          <a:prstGeom prst="rect">
            <a:avLst/>
          </a:prstGeom>
          <a:noFill/>
          <a:ln w="12700" cap="flat" cmpd="sng">
            <a:noFill/>
            <a:prstDash val="sysDash"/>
            <a:round/>
            <a:headEnd type="none" w="sm" len="sm"/>
            <a:tailEnd type="none" w="sm" len="sm"/>
          </a:ln>
        </p:spPr>
        <p:txBody>
          <a:bodyPr spcFirstLastPara="1" vert="horz" wrap="square" lIns="9144" tIns="4572" rIns="4572" bIns="4572" anchor="t" anchorCtr="0">
            <a:spAutoFit/>
          </a:bodyPr>
          <a:lstStyle/>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900" dirty="0">
                <a:solidFill>
                  <a:prstClr val="black"/>
                </a:solidFill>
                <a:latin typeface="Montserrat" pitchFamily="2" charset="77"/>
                <a:cs typeface="Arial" panose="020B0604020202020204" pitchFamily="34" charset="0"/>
                <a:sym typeface="Basis Grotesque Pro Medium"/>
              </a:rPr>
              <a:t>Annual revenues with less than $50m</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900" dirty="0">
                <a:solidFill>
                  <a:prstClr val="black"/>
                </a:solidFill>
                <a:latin typeface="Montserrat" pitchFamily="2" charset="77"/>
                <a:cs typeface="Arial" panose="020B0604020202020204" pitchFamily="34" charset="0"/>
                <a:sym typeface="Basis Grotesque Pro Medium"/>
              </a:rPr>
              <a:t>Number of employees with less than 100</a:t>
            </a:r>
            <a:endParaRPr kumimoji="0" lang="en-US" sz="900" u="none" strike="noStrike" kern="1200" cap="none" spc="0" normalizeH="0" baseline="0" noProof="0" dirty="0">
              <a:ln>
                <a:noFill/>
              </a:ln>
              <a:solidFill>
                <a:prstClr val="black"/>
              </a:solidFill>
              <a:effectLst/>
              <a:uLnTx/>
              <a:uFillTx/>
              <a:latin typeface="Montserrat" pitchFamily="2" charset="77"/>
              <a:cs typeface="Arial" panose="020B0604020202020204" pitchFamily="34" charset="0"/>
              <a:sym typeface="Basis Grotesque Pro Medium"/>
            </a:endParaRPr>
          </a:p>
        </p:txBody>
      </p:sp>
      <p:sp>
        <p:nvSpPr>
          <p:cNvPr id="119" name="Google Shape;77;p13">
            <a:extLst>
              <a:ext uri="{FF2B5EF4-FFF2-40B4-BE49-F238E27FC236}">
                <a16:creationId xmlns:a16="http://schemas.microsoft.com/office/drawing/2014/main" id="{B704443D-6DC6-2A9B-C8F9-8B1401B22BFD}"/>
              </a:ext>
            </a:extLst>
          </p:cNvPr>
          <p:cNvSpPr txBox="1"/>
          <p:nvPr/>
        </p:nvSpPr>
        <p:spPr>
          <a:xfrm>
            <a:off x="8196292" y="3844297"/>
            <a:ext cx="3318475" cy="286232"/>
          </a:xfrm>
          <a:prstGeom prst="rect">
            <a:avLst/>
          </a:prstGeom>
          <a:noFill/>
          <a:ln w="12700" cap="flat" cmpd="sng">
            <a:noFill/>
            <a:prstDash val="sysDash"/>
            <a:round/>
            <a:headEnd type="none" w="sm" len="sm"/>
            <a:tailEnd type="none" w="sm" len="sm"/>
          </a:ln>
        </p:spPr>
        <p:txBody>
          <a:bodyPr spcFirstLastPara="1" vert="horz" wrap="square" lIns="9144" tIns="4572" rIns="4572" bIns="4572" anchor="t" anchorCtr="0">
            <a:spAutoFit/>
          </a:bodyPr>
          <a:lstStyle/>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900" dirty="0">
                <a:solidFill>
                  <a:prstClr val="black"/>
                </a:solidFill>
                <a:latin typeface="Montserrat" pitchFamily="2" charset="77"/>
                <a:cs typeface="Arial" panose="020B0604020202020204" pitchFamily="34" charset="0"/>
                <a:sym typeface="Basis Grotesque Pro Medium"/>
              </a:rPr>
              <a:t>Annual revenues between $50m and $1bn</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900" dirty="0">
                <a:solidFill>
                  <a:prstClr val="black"/>
                </a:solidFill>
                <a:latin typeface="Montserrat" pitchFamily="2" charset="77"/>
                <a:cs typeface="Arial" panose="020B0604020202020204" pitchFamily="34" charset="0"/>
                <a:sym typeface="Basis Grotesque Pro Medium"/>
              </a:rPr>
              <a:t>Number of employees between 100 and 999 </a:t>
            </a:r>
            <a:endParaRPr kumimoji="0" lang="en-US" sz="900" u="none" strike="noStrike" kern="1200" cap="none" spc="0" normalizeH="0" baseline="0" noProof="0" dirty="0">
              <a:ln>
                <a:noFill/>
              </a:ln>
              <a:solidFill>
                <a:prstClr val="black"/>
              </a:solidFill>
              <a:effectLst/>
              <a:uLnTx/>
              <a:uFillTx/>
              <a:latin typeface="Montserrat" pitchFamily="2" charset="77"/>
              <a:cs typeface="Arial" panose="020B0604020202020204" pitchFamily="34" charset="0"/>
              <a:sym typeface="Basis Grotesque Pro Medium"/>
            </a:endParaRPr>
          </a:p>
        </p:txBody>
      </p:sp>
      <p:sp>
        <p:nvSpPr>
          <p:cNvPr id="120" name="Google Shape;77;p13">
            <a:extLst>
              <a:ext uri="{FF2B5EF4-FFF2-40B4-BE49-F238E27FC236}">
                <a16:creationId xmlns:a16="http://schemas.microsoft.com/office/drawing/2014/main" id="{59E862D2-50D4-07F8-2F79-86D50FE801BD}"/>
              </a:ext>
            </a:extLst>
          </p:cNvPr>
          <p:cNvSpPr txBox="1"/>
          <p:nvPr/>
        </p:nvSpPr>
        <p:spPr>
          <a:xfrm>
            <a:off x="8196292" y="4560130"/>
            <a:ext cx="3318475" cy="286232"/>
          </a:xfrm>
          <a:prstGeom prst="rect">
            <a:avLst/>
          </a:prstGeom>
          <a:noFill/>
          <a:ln w="12700" cap="flat" cmpd="sng">
            <a:noFill/>
            <a:prstDash val="sysDash"/>
            <a:round/>
            <a:headEnd type="none" w="sm" len="sm"/>
            <a:tailEnd type="none" w="sm" len="sm"/>
          </a:ln>
        </p:spPr>
        <p:txBody>
          <a:bodyPr spcFirstLastPara="1" vert="horz" wrap="square" lIns="9144" tIns="4572" rIns="4572" bIns="4572" anchor="t" anchorCtr="0">
            <a:spAutoFit/>
          </a:bodyPr>
          <a:lstStyle/>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900" dirty="0">
                <a:solidFill>
                  <a:prstClr val="black"/>
                </a:solidFill>
                <a:latin typeface="Montserrat" pitchFamily="2" charset="77"/>
                <a:cs typeface="Arial" panose="020B0604020202020204" pitchFamily="34" charset="0"/>
                <a:sym typeface="Basis Grotesque Pro Medium"/>
              </a:rPr>
              <a:t>Annual revenues between $1bn and $5bn</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900" dirty="0">
                <a:solidFill>
                  <a:prstClr val="black"/>
                </a:solidFill>
                <a:latin typeface="Montserrat" pitchFamily="2" charset="77"/>
                <a:cs typeface="Arial" panose="020B0604020202020204" pitchFamily="34" charset="0"/>
                <a:sym typeface="Basis Grotesque Pro Medium"/>
              </a:rPr>
              <a:t>Number of employees between 1,000 and 10,000</a:t>
            </a:r>
            <a:endParaRPr kumimoji="0" lang="en-US" sz="900" u="none" strike="noStrike" kern="1200" cap="none" spc="0" normalizeH="0" baseline="0" noProof="0" dirty="0">
              <a:ln>
                <a:noFill/>
              </a:ln>
              <a:solidFill>
                <a:prstClr val="black"/>
              </a:solidFill>
              <a:effectLst/>
              <a:uLnTx/>
              <a:uFillTx/>
              <a:latin typeface="Montserrat" pitchFamily="2" charset="77"/>
              <a:cs typeface="Arial" panose="020B0604020202020204" pitchFamily="34" charset="0"/>
              <a:sym typeface="Basis Grotesque Pro Medium"/>
            </a:endParaRPr>
          </a:p>
        </p:txBody>
      </p:sp>
      <p:sp>
        <p:nvSpPr>
          <p:cNvPr id="121" name="Google Shape;77;p13">
            <a:extLst>
              <a:ext uri="{FF2B5EF4-FFF2-40B4-BE49-F238E27FC236}">
                <a16:creationId xmlns:a16="http://schemas.microsoft.com/office/drawing/2014/main" id="{05BBE86D-ECE7-D26E-6AE4-D98A1E53DE35}"/>
              </a:ext>
            </a:extLst>
          </p:cNvPr>
          <p:cNvSpPr txBox="1"/>
          <p:nvPr/>
        </p:nvSpPr>
        <p:spPr>
          <a:xfrm>
            <a:off x="8196292" y="5275962"/>
            <a:ext cx="3318475" cy="286232"/>
          </a:xfrm>
          <a:prstGeom prst="rect">
            <a:avLst/>
          </a:prstGeom>
          <a:noFill/>
          <a:ln w="12700" cap="flat" cmpd="sng">
            <a:noFill/>
            <a:prstDash val="sysDash"/>
            <a:round/>
            <a:headEnd type="none" w="sm" len="sm"/>
            <a:tailEnd type="none" w="sm" len="sm"/>
          </a:ln>
        </p:spPr>
        <p:txBody>
          <a:bodyPr spcFirstLastPara="1" vert="horz" wrap="square" lIns="9144" tIns="4572" rIns="4572" bIns="4572" anchor="t" anchorCtr="0">
            <a:spAutoFit/>
          </a:bodyPr>
          <a:lstStyle/>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900" dirty="0">
                <a:solidFill>
                  <a:prstClr val="black"/>
                </a:solidFill>
                <a:latin typeface="Montserrat" pitchFamily="2" charset="77"/>
                <a:cs typeface="Arial" panose="020B0604020202020204" pitchFamily="34" charset="0"/>
                <a:sym typeface="Basis Grotesque Pro Medium"/>
              </a:rPr>
              <a:t>Annual revenues with more than $5bn</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900" dirty="0">
                <a:solidFill>
                  <a:prstClr val="black"/>
                </a:solidFill>
                <a:latin typeface="Montserrat" pitchFamily="2" charset="77"/>
                <a:cs typeface="Arial" panose="020B0604020202020204" pitchFamily="34" charset="0"/>
                <a:sym typeface="Basis Grotesque Pro Medium"/>
              </a:rPr>
              <a:t>Number of employees more than 10,000</a:t>
            </a:r>
            <a:endParaRPr kumimoji="0" lang="en-US" sz="900" u="none" strike="noStrike" kern="1200" cap="none" spc="0" normalizeH="0" baseline="0" noProof="0" dirty="0">
              <a:ln>
                <a:noFill/>
              </a:ln>
              <a:solidFill>
                <a:prstClr val="black"/>
              </a:solidFill>
              <a:effectLst/>
              <a:uLnTx/>
              <a:uFillTx/>
              <a:latin typeface="Montserrat" pitchFamily="2" charset="77"/>
              <a:cs typeface="Arial" panose="020B0604020202020204" pitchFamily="34" charset="0"/>
              <a:sym typeface="Basis Grotesque Pro Medium"/>
            </a:endParaRPr>
          </a:p>
        </p:txBody>
      </p:sp>
      <p:cxnSp>
        <p:nvCxnSpPr>
          <p:cNvPr id="122" name="Straight Connector 121">
            <a:extLst>
              <a:ext uri="{FF2B5EF4-FFF2-40B4-BE49-F238E27FC236}">
                <a16:creationId xmlns:a16="http://schemas.microsoft.com/office/drawing/2014/main" id="{3B2A1FB9-1AC3-29FC-572E-1D2A4E663198}"/>
              </a:ext>
            </a:extLst>
          </p:cNvPr>
          <p:cNvCxnSpPr>
            <a:cxnSpLocks/>
          </p:cNvCxnSpPr>
          <p:nvPr/>
        </p:nvCxnSpPr>
        <p:spPr>
          <a:xfrm>
            <a:off x="6466725" y="3038046"/>
            <a:ext cx="5308392" cy="0"/>
          </a:xfrm>
          <a:prstGeom prst="line">
            <a:avLst/>
          </a:prstGeom>
          <a:noFill/>
          <a:ln w="9525" cap="flat">
            <a:solidFill>
              <a:schemeClr val="tx2">
                <a:lumMod val="75000"/>
              </a:schemeClr>
            </a:solidFill>
            <a:prstDash val="dash"/>
            <a:round/>
          </a:ln>
          <a:effectLst/>
          <a:sp3d/>
        </p:spPr>
        <p:style>
          <a:lnRef idx="0">
            <a:scrgbClr r="0" g="0" b="0"/>
          </a:lnRef>
          <a:fillRef idx="0">
            <a:scrgbClr r="0" g="0" b="0"/>
          </a:fillRef>
          <a:effectRef idx="0">
            <a:scrgbClr r="0" g="0" b="0"/>
          </a:effectRef>
          <a:fontRef idx="none"/>
        </p:style>
      </p:cxnSp>
      <p:cxnSp>
        <p:nvCxnSpPr>
          <p:cNvPr id="123" name="Straight Connector 122">
            <a:extLst>
              <a:ext uri="{FF2B5EF4-FFF2-40B4-BE49-F238E27FC236}">
                <a16:creationId xmlns:a16="http://schemas.microsoft.com/office/drawing/2014/main" id="{ED66A7A9-30F5-3038-8C1E-F791F1C77418}"/>
              </a:ext>
            </a:extLst>
          </p:cNvPr>
          <p:cNvCxnSpPr>
            <a:cxnSpLocks/>
          </p:cNvCxnSpPr>
          <p:nvPr/>
        </p:nvCxnSpPr>
        <p:spPr>
          <a:xfrm>
            <a:off x="6466725" y="3753879"/>
            <a:ext cx="5308392" cy="0"/>
          </a:xfrm>
          <a:prstGeom prst="line">
            <a:avLst/>
          </a:prstGeom>
          <a:noFill/>
          <a:ln w="9525" cap="flat">
            <a:solidFill>
              <a:schemeClr val="tx2">
                <a:lumMod val="75000"/>
              </a:schemeClr>
            </a:solidFill>
            <a:prstDash val="dash"/>
            <a:round/>
          </a:ln>
          <a:effectLst/>
          <a:sp3d/>
        </p:spPr>
        <p:style>
          <a:lnRef idx="0">
            <a:scrgbClr r="0" g="0" b="0"/>
          </a:lnRef>
          <a:fillRef idx="0">
            <a:scrgbClr r="0" g="0" b="0"/>
          </a:fillRef>
          <a:effectRef idx="0">
            <a:scrgbClr r="0" g="0" b="0"/>
          </a:effectRef>
          <a:fontRef idx="none"/>
        </p:style>
      </p:cxnSp>
      <p:cxnSp>
        <p:nvCxnSpPr>
          <p:cNvPr id="124" name="Straight Connector 123">
            <a:extLst>
              <a:ext uri="{FF2B5EF4-FFF2-40B4-BE49-F238E27FC236}">
                <a16:creationId xmlns:a16="http://schemas.microsoft.com/office/drawing/2014/main" id="{036C486C-3D44-888D-F72B-7060DF33E388}"/>
              </a:ext>
            </a:extLst>
          </p:cNvPr>
          <p:cNvCxnSpPr>
            <a:cxnSpLocks/>
          </p:cNvCxnSpPr>
          <p:nvPr/>
        </p:nvCxnSpPr>
        <p:spPr>
          <a:xfrm>
            <a:off x="6466725" y="4469712"/>
            <a:ext cx="5308392" cy="0"/>
          </a:xfrm>
          <a:prstGeom prst="line">
            <a:avLst/>
          </a:prstGeom>
          <a:noFill/>
          <a:ln w="9525" cap="flat">
            <a:solidFill>
              <a:schemeClr val="tx2">
                <a:lumMod val="75000"/>
              </a:schemeClr>
            </a:solidFill>
            <a:prstDash val="dash"/>
            <a:round/>
          </a:ln>
          <a:effectLst/>
          <a:sp3d/>
        </p:spPr>
        <p:style>
          <a:lnRef idx="0">
            <a:scrgbClr r="0" g="0" b="0"/>
          </a:lnRef>
          <a:fillRef idx="0">
            <a:scrgbClr r="0" g="0" b="0"/>
          </a:fillRef>
          <a:effectRef idx="0">
            <a:scrgbClr r="0" g="0" b="0"/>
          </a:effectRef>
          <a:fontRef idx="none"/>
        </p:style>
      </p:cxnSp>
      <p:cxnSp>
        <p:nvCxnSpPr>
          <p:cNvPr id="125" name="Straight Connector 124">
            <a:extLst>
              <a:ext uri="{FF2B5EF4-FFF2-40B4-BE49-F238E27FC236}">
                <a16:creationId xmlns:a16="http://schemas.microsoft.com/office/drawing/2014/main" id="{B2B3572F-F3F2-8F81-CEEC-B77E1F9F3748}"/>
              </a:ext>
            </a:extLst>
          </p:cNvPr>
          <p:cNvCxnSpPr>
            <a:cxnSpLocks/>
          </p:cNvCxnSpPr>
          <p:nvPr/>
        </p:nvCxnSpPr>
        <p:spPr>
          <a:xfrm>
            <a:off x="6466725" y="5185545"/>
            <a:ext cx="5308392" cy="0"/>
          </a:xfrm>
          <a:prstGeom prst="line">
            <a:avLst/>
          </a:prstGeom>
          <a:noFill/>
          <a:ln w="9525" cap="flat">
            <a:solidFill>
              <a:schemeClr val="tx2">
                <a:lumMod val="75000"/>
              </a:schemeClr>
            </a:solidFill>
            <a:prstDash val="dash"/>
            <a:round/>
          </a:ln>
          <a:effectLst/>
          <a:sp3d/>
        </p:spPr>
        <p:style>
          <a:lnRef idx="0">
            <a:scrgbClr r="0" g="0" b="0"/>
          </a:lnRef>
          <a:fillRef idx="0">
            <a:scrgbClr r="0" g="0" b="0"/>
          </a:fillRef>
          <a:effectRef idx="0">
            <a:scrgbClr r="0" g="0" b="0"/>
          </a:effectRef>
          <a:fontRef idx="none"/>
        </p:style>
      </p:cxnSp>
      <p:cxnSp>
        <p:nvCxnSpPr>
          <p:cNvPr id="126" name="Straight Connector 125">
            <a:extLst>
              <a:ext uri="{FF2B5EF4-FFF2-40B4-BE49-F238E27FC236}">
                <a16:creationId xmlns:a16="http://schemas.microsoft.com/office/drawing/2014/main" id="{52F91A2C-43B9-664B-B864-B83104FA2D3A}"/>
              </a:ext>
            </a:extLst>
          </p:cNvPr>
          <p:cNvCxnSpPr>
            <a:cxnSpLocks/>
          </p:cNvCxnSpPr>
          <p:nvPr/>
        </p:nvCxnSpPr>
        <p:spPr>
          <a:xfrm>
            <a:off x="6466725" y="5901377"/>
            <a:ext cx="5308392" cy="0"/>
          </a:xfrm>
          <a:prstGeom prst="line">
            <a:avLst/>
          </a:prstGeom>
          <a:noFill/>
          <a:ln w="9525" cap="flat">
            <a:solidFill>
              <a:schemeClr val="tx2">
                <a:lumMod val="75000"/>
              </a:schemeClr>
            </a:solidFill>
            <a:prstDash val="dash"/>
            <a:round/>
          </a:ln>
          <a:effectLst/>
          <a:sp3d/>
        </p:spPr>
        <p:style>
          <a:lnRef idx="0">
            <a:scrgbClr r="0" g="0" b="0"/>
          </a:lnRef>
          <a:fillRef idx="0">
            <a:scrgbClr r="0" g="0" b="0"/>
          </a:fillRef>
          <a:effectRef idx="0">
            <a:scrgbClr r="0" g="0" b="0"/>
          </a:effectRef>
          <a:fontRef idx="none"/>
        </p:style>
      </p:cxnSp>
      <p:cxnSp>
        <p:nvCxnSpPr>
          <p:cNvPr id="136" name="Straight Connector 135">
            <a:extLst>
              <a:ext uri="{FF2B5EF4-FFF2-40B4-BE49-F238E27FC236}">
                <a16:creationId xmlns:a16="http://schemas.microsoft.com/office/drawing/2014/main" id="{EAC93903-E027-6638-1639-407707A239E0}"/>
              </a:ext>
            </a:extLst>
          </p:cNvPr>
          <p:cNvCxnSpPr>
            <a:cxnSpLocks/>
          </p:cNvCxnSpPr>
          <p:nvPr/>
        </p:nvCxnSpPr>
        <p:spPr>
          <a:xfrm>
            <a:off x="6466725" y="2286847"/>
            <a:ext cx="5308392" cy="0"/>
          </a:xfrm>
          <a:prstGeom prst="line">
            <a:avLst/>
          </a:prstGeom>
          <a:ln w="6350" cap="flat">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28535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76A14B-313C-CC20-2607-8A1C010E8CFE}"/>
            </a:ext>
          </a:extLst>
        </p:cNvPr>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C514B315-FD6B-C73B-B59D-0A172755A96A}"/>
              </a:ext>
            </a:extLst>
          </p:cNvPr>
          <p:cNvGraphicFramePr>
            <a:graphicFrameLocks noChangeAspect="1"/>
          </p:cNvGraphicFramePr>
          <p:nvPr>
            <p:custDataLst>
              <p:tags r:id="rId1"/>
            </p:custDataLst>
            <p:extLst>
              <p:ext uri="{D42A27DB-BD31-4B8C-83A1-F6EECF244321}">
                <p14:modId xmlns:p14="http://schemas.microsoft.com/office/powerpoint/2010/main" val="70315693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04" imgH="405" progId="TCLayout.ActiveDocument.1">
                  <p:embed/>
                </p:oleObj>
              </mc:Choice>
              <mc:Fallback>
                <p:oleObj name="think-cell Slide" r:id="rId3" imgW="404" imgH="405" progId="TCLayout.ActiveDocument.1">
                  <p:embed/>
                  <p:pic>
                    <p:nvPicPr>
                      <p:cNvPr id="9" name="think-cell data - do not delete" hidden="1">
                        <a:extLst>
                          <a:ext uri="{FF2B5EF4-FFF2-40B4-BE49-F238E27FC236}">
                            <a16:creationId xmlns:a16="http://schemas.microsoft.com/office/drawing/2014/main" id="{2F9F07D2-E6CC-921D-84F9-674441852B3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5" name="Title 4">
            <a:extLst>
              <a:ext uri="{FF2B5EF4-FFF2-40B4-BE49-F238E27FC236}">
                <a16:creationId xmlns:a16="http://schemas.microsoft.com/office/drawing/2014/main" id="{DB95B2D1-E089-1A98-3ABB-8856156BECAC}"/>
              </a:ext>
            </a:extLst>
          </p:cNvPr>
          <p:cNvSpPr>
            <a:spLocks noGrp="1"/>
          </p:cNvSpPr>
          <p:nvPr>
            <p:ph type="title"/>
          </p:nvPr>
        </p:nvSpPr>
        <p:spPr>
          <a:xfrm>
            <a:off x="570542" y="589405"/>
            <a:ext cx="10944225" cy="424732"/>
          </a:xfrm>
        </p:spPr>
        <p:txBody>
          <a:bodyPr vert="horz"/>
          <a:lstStyle/>
          <a:p>
            <a:r>
              <a:rPr lang="en-GB" dirty="0"/>
              <a:t>xP&amp;A market players can be allocated to 5 main archetypes</a:t>
            </a:r>
          </a:p>
        </p:txBody>
      </p:sp>
      <p:sp>
        <p:nvSpPr>
          <p:cNvPr id="8" name="Text Placeholder 7">
            <a:extLst>
              <a:ext uri="{FF2B5EF4-FFF2-40B4-BE49-F238E27FC236}">
                <a16:creationId xmlns:a16="http://schemas.microsoft.com/office/drawing/2014/main" id="{22AFE145-3AEF-9CFA-D201-658590CCA6A9}"/>
              </a:ext>
            </a:extLst>
          </p:cNvPr>
          <p:cNvSpPr>
            <a:spLocks noGrp="1"/>
          </p:cNvSpPr>
          <p:nvPr>
            <p:ph type="body" idx="11"/>
          </p:nvPr>
        </p:nvSpPr>
        <p:spPr/>
        <p:txBody>
          <a:bodyPr/>
          <a:lstStyle/>
          <a:p>
            <a:fld id="{C6F252A1-AB7E-44FD-86CD-D62F5F5F8F0A}" type="slidenum">
              <a:rPr lang="en-GB" smtClean="0"/>
              <a:t>14</a:t>
            </a:fld>
            <a:endParaRPr lang="en-GB" dirty="0"/>
          </a:p>
        </p:txBody>
      </p:sp>
      <p:pic>
        <p:nvPicPr>
          <p:cNvPr id="86" name="Picture 85" descr="A white square with a black outline&#10;&#10;Description automatically generated">
            <a:extLst>
              <a:ext uri="{FF2B5EF4-FFF2-40B4-BE49-F238E27FC236}">
                <a16:creationId xmlns:a16="http://schemas.microsoft.com/office/drawing/2014/main" id="{4D655D55-B600-8B78-69C8-D8B1E7F9F1FA}"/>
              </a:ext>
            </a:extLst>
          </p:cNvPr>
          <p:cNvPicPr>
            <a:picLocks noChangeAspect="1"/>
          </p:cNvPicPr>
          <p:nvPr/>
        </p:nvPicPr>
        <p:blipFill>
          <a:blip r:embed="rId5"/>
          <a:stretch>
            <a:fillRect/>
          </a:stretch>
        </p:blipFill>
        <p:spPr>
          <a:xfrm>
            <a:off x="11912720" y="48403"/>
            <a:ext cx="214751" cy="208604"/>
          </a:xfrm>
          <a:prstGeom prst="rect">
            <a:avLst/>
          </a:prstGeom>
        </p:spPr>
      </p:pic>
      <p:cxnSp>
        <p:nvCxnSpPr>
          <p:cNvPr id="2" name="Straight Connector 1">
            <a:extLst>
              <a:ext uri="{FF2B5EF4-FFF2-40B4-BE49-F238E27FC236}">
                <a16:creationId xmlns:a16="http://schemas.microsoft.com/office/drawing/2014/main" id="{81C724E5-2F89-44E4-4271-A03A2C4060A4}"/>
              </a:ext>
            </a:extLst>
          </p:cNvPr>
          <p:cNvCxnSpPr>
            <a:cxnSpLocks/>
          </p:cNvCxnSpPr>
          <p:nvPr/>
        </p:nvCxnSpPr>
        <p:spPr>
          <a:xfrm>
            <a:off x="1796455" y="4230932"/>
            <a:ext cx="3486151" cy="0"/>
          </a:xfrm>
          <a:prstGeom prst="line">
            <a:avLst/>
          </a:prstGeom>
          <a:ln w="6350" cap="flat">
            <a:solidFill>
              <a:schemeClr val="tx1"/>
            </a:solidFill>
            <a:prstDash val="dash"/>
            <a:miter lim="800000"/>
            <a:tailEnd type="none"/>
          </a:ln>
        </p:spPr>
        <p:style>
          <a:lnRef idx="1">
            <a:schemeClr val="accent1"/>
          </a:lnRef>
          <a:fillRef idx="0">
            <a:schemeClr val="accent1"/>
          </a:fillRef>
          <a:effectRef idx="0">
            <a:schemeClr val="accent1"/>
          </a:effectRef>
          <a:fontRef idx="minor">
            <a:schemeClr val="tx1"/>
          </a:fontRef>
        </p:style>
      </p:cxnSp>
      <p:cxnSp>
        <p:nvCxnSpPr>
          <p:cNvPr id="3" name="Straight Connector 2">
            <a:extLst>
              <a:ext uri="{FF2B5EF4-FFF2-40B4-BE49-F238E27FC236}">
                <a16:creationId xmlns:a16="http://schemas.microsoft.com/office/drawing/2014/main" id="{7AD0018D-2CD5-3A85-3A09-61355FDD3A50}"/>
              </a:ext>
            </a:extLst>
          </p:cNvPr>
          <p:cNvCxnSpPr>
            <a:cxnSpLocks/>
          </p:cNvCxnSpPr>
          <p:nvPr/>
        </p:nvCxnSpPr>
        <p:spPr>
          <a:xfrm>
            <a:off x="1790699" y="4915290"/>
            <a:ext cx="3486151" cy="0"/>
          </a:xfrm>
          <a:prstGeom prst="line">
            <a:avLst/>
          </a:prstGeom>
          <a:ln w="6350" cap="flat">
            <a:solidFill>
              <a:schemeClr val="tx1"/>
            </a:solidFill>
            <a:prstDash val="dash"/>
            <a:miter lim="800000"/>
            <a:tailEnd type="none"/>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22AB060D-1876-F770-9D6A-942CE1A0D274}"/>
              </a:ext>
            </a:extLst>
          </p:cNvPr>
          <p:cNvCxnSpPr>
            <a:cxnSpLocks/>
          </p:cNvCxnSpPr>
          <p:nvPr/>
        </p:nvCxnSpPr>
        <p:spPr>
          <a:xfrm>
            <a:off x="1790699" y="3734228"/>
            <a:ext cx="3486151" cy="0"/>
          </a:xfrm>
          <a:prstGeom prst="line">
            <a:avLst/>
          </a:prstGeom>
          <a:ln w="6350" cap="flat">
            <a:solidFill>
              <a:schemeClr val="tx1"/>
            </a:solidFill>
            <a:prstDash val="dash"/>
            <a:miter lim="800000"/>
            <a:tailEnd type="none"/>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0C86ABE3-120F-549E-EE01-364937DCFCE6}"/>
              </a:ext>
            </a:extLst>
          </p:cNvPr>
          <p:cNvCxnSpPr>
            <a:cxnSpLocks/>
          </p:cNvCxnSpPr>
          <p:nvPr/>
        </p:nvCxnSpPr>
        <p:spPr>
          <a:xfrm>
            <a:off x="1790699" y="3143697"/>
            <a:ext cx="3486151" cy="0"/>
          </a:xfrm>
          <a:prstGeom prst="line">
            <a:avLst/>
          </a:prstGeom>
          <a:ln w="6350" cap="flat">
            <a:solidFill>
              <a:schemeClr val="tx1"/>
            </a:solidFill>
            <a:prstDash val="dash"/>
            <a:miter lim="800000"/>
            <a:tailEnd type="none"/>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CB6A019A-D25D-8D32-E676-AB46EBB1671A}"/>
              </a:ext>
            </a:extLst>
          </p:cNvPr>
          <p:cNvCxnSpPr>
            <a:cxnSpLocks/>
          </p:cNvCxnSpPr>
          <p:nvPr/>
        </p:nvCxnSpPr>
        <p:spPr>
          <a:xfrm flipV="1">
            <a:off x="3533775" y="2553166"/>
            <a:ext cx="0" cy="2952656"/>
          </a:xfrm>
          <a:prstGeom prst="line">
            <a:avLst/>
          </a:prstGeom>
          <a:ln w="6350" cap="flat">
            <a:solidFill>
              <a:schemeClr val="tx1"/>
            </a:solidFill>
            <a:prstDash val="dash"/>
            <a:miter lim="800000"/>
            <a:tailEnd type="none"/>
          </a:ln>
        </p:spPr>
        <p:style>
          <a:lnRef idx="1">
            <a:schemeClr val="accent1"/>
          </a:lnRef>
          <a:fillRef idx="0">
            <a:schemeClr val="accent1"/>
          </a:fillRef>
          <a:effectRef idx="0">
            <a:schemeClr val="accent1"/>
          </a:effectRef>
          <a:fontRef idx="minor">
            <a:schemeClr val="tx1"/>
          </a:fontRef>
        </p:style>
      </p:cxnSp>
      <p:sp>
        <p:nvSpPr>
          <p:cNvPr id="10" name="Rectangle: Rounded Corners 9">
            <a:extLst>
              <a:ext uri="{FF2B5EF4-FFF2-40B4-BE49-F238E27FC236}">
                <a16:creationId xmlns:a16="http://schemas.microsoft.com/office/drawing/2014/main" id="{62F62B8E-9445-1FB0-244E-463520542D26}"/>
              </a:ext>
            </a:extLst>
          </p:cNvPr>
          <p:cNvSpPr/>
          <p:nvPr/>
        </p:nvSpPr>
        <p:spPr>
          <a:xfrm>
            <a:off x="1859347" y="2606388"/>
            <a:ext cx="836106" cy="1422401"/>
          </a:xfrm>
          <a:prstGeom prst="roundRect">
            <a:avLst/>
          </a:prstGeom>
          <a:solidFill>
            <a:schemeClr val="accent4">
              <a:lumMod val="20000"/>
              <a:lumOff val="80000"/>
            </a:schemeClr>
          </a:solidFill>
          <a:ln w="6350" cap="sq">
            <a:solidFill>
              <a:schemeClr val="accent4">
                <a:lumMod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GB" sz="1400" dirty="0" err="1">
              <a:solidFill>
                <a:schemeClr val="bg1"/>
              </a:solidFill>
              <a:latin typeface="Montserrat" pitchFamily="2" charset="77"/>
            </a:endParaRPr>
          </a:p>
        </p:txBody>
      </p:sp>
      <p:sp>
        <p:nvSpPr>
          <p:cNvPr id="11" name="Rectangle: Rounded Corners 10">
            <a:extLst>
              <a:ext uri="{FF2B5EF4-FFF2-40B4-BE49-F238E27FC236}">
                <a16:creationId xmlns:a16="http://schemas.microsoft.com/office/drawing/2014/main" id="{0107F77A-EDF7-BCDB-E86A-515BF6DEB23C}"/>
              </a:ext>
            </a:extLst>
          </p:cNvPr>
          <p:cNvSpPr/>
          <p:nvPr/>
        </p:nvSpPr>
        <p:spPr>
          <a:xfrm>
            <a:off x="2747301" y="2606387"/>
            <a:ext cx="1370233" cy="1423106"/>
          </a:xfrm>
          <a:prstGeom prst="roundRect">
            <a:avLst/>
          </a:prstGeom>
          <a:solidFill>
            <a:schemeClr val="accent5">
              <a:lumMod val="20000"/>
              <a:lumOff val="80000"/>
            </a:schemeClr>
          </a:solidFill>
          <a:ln w="6350" cap="sq">
            <a:solidFill>
              <a:schemeClr val="accent5"/>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GB" sz="1400" dirty="0" err="1">
              <a:solidFill>
                <a:schemeClr val="bg1"/>
              </a:solidFill>
              <a:latin typeface="Montserrat" pitchFamily="2" charset="77"/>
            </a:endParaRPr>
          </a:p>
        </p:txBody>
      </p:sp>
      <p:sp>
        <p:nvSpPr>
          <p:cNvPr id="12" name="Rectangle: Rounded Corners 11">
            <a:extLst>
              <a:ext uri="{FF2B5EF4-FFF2-40B4-BE49-F238E27FC236}">
                <a16:creationId xmlns:a16="http://schemas.microsoft.com/office/drawing/2014/main" id="{5B2F6D63-3DC6-FC63-AAE1-2892691FCC29}"/>
              </a:ext>
            </a:extLst>
          </p:cNvPr>
          <p:cNvSpPr/>
          <p:nvPr/>
        </p:nvSpPr>
        <p:spPr>
          <a:xfrm>
            <a:off x="4200294" y="2606387"/>
            <a:ext cx="1032884" cy="1288041"/>
          </a:xfrm>
          <a:prstGeom prst="roundRect">
            <a:avLst/>
          </a:prstGeom>
          <a:solidFill>
            <a:schemeClr val="accent6">
              <a:lumMod val="10000"/>
              <a:lumOff val="90000"/>
            </a:schemeClr>
          </a:solidFill>
          <a:ln w="6350" cap="sq">
            <a:solidFill>
              <a:schemeClr val="accent6"/>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GB" sz="1400" dirty="0" err="1">
              <a:solidFill>
                <a:schemeClr val="bg1"/>
              </a:solidFill>
              <a:latin typeface="Montserrat" pitchFamily="2" charset="77"/>
            </a:endParaRPr>
          </a:p>
        </p:txBody>
      </p:sp>
      <p:sp>
        <p:nvSpPr>
          <p:cNvPr id="13" name="Rectangle: Rounded Corners 12">
            <a:extLst>
              <a:ext uri="{FF2B5EF4-FFF2-40B4-BE49-F238E27FC236}">
                <a16:creationId xmlns:a16="http://schemas.microsoft.com/office/drawing/2014/main" id="{6AF48DC8-7399-6724-FA60-8548916B973B}"/>
              </a:ext>
            </a:extLst>
          </p:cNvPr>
          <p:cNvSpPr/>
          <p:nvPr/>
        </p:nvSpPr>
        <p:spPr>
          <a:xfrm>
            <a:off x="1859346" y="5130989"/>
            <a:ext cx="1605775" cy="303071"/>
          </a:xfrm>
          <a:prstGeom prst="roundRect">
            <a:avLst/>
          </a:prstGeom>
          <a:solidFill>
            <a:schemeClr val="accent1">
              <a:lumMod val="10000"/>
              <a:lumOff val="90000"/>
            </a:schemeClr>
          </a:solidFill>
          <a:ln w="6350" cap="sq">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GB" sz="1400" dirty="0" err="1">
              <a:solidFill>
                <a:schemeClr val="bg1"/>
              </a:solidFill>
              <a:latin typeface="Montserrat" pitchFamily="2" charset="77"/>
            </a:endParaRPr>
          </a:p>
        </p:txBody>
      </p:sp>
      <p:sp>
        <p:nvSpPr>
          <p:cNvPr id="14" name="Rectangle: Rounded Corners 13">
            <a:extLst>
              <a:ext uri="{FF2B5EF4-FFF2-40B4-BE49-F238E27FC236}">
                <a16:creationId xmlns:a16="http://schemas.microsoft.com/office/drawing/2014/main" id="{4F69F9A2-50F4-F28F-11CB-A2945FFCA3E2}"/>
              </a:ext>
            </a:extLst>
          </p:cNvPr>
          <p:cNvSpPr/>
          <p:nvPr/>
        </p:nvSpPr>
        <p:spPr>
          <a:xfrm>
            <a:off x="1859346" y="4100551"/>
            <a:ext cx="2861030" cy="971549"/>
          </a:xfrm>
          <a:prstGeom prst="roundRect">
            <a:avLst/>
          </a:prstGeom>
          <a:solidFill>
            <a:schemeClr val="accent3">
              <a:lumMod val="20000"/>
              <a:lumOff val="80000"/>
            </a:schemeClr>
          </a:solidFill>
          <a:ln w="6350" cap="sq">
            <a:solidFill>
              <a:schemeClr val="accent3"/>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GB" sz="1400" dirty="0" err="1">
              <a:solidFill>
                <a:schemeClr val="bg1"/>
              </a:solidFill>
              <a:latin typeface="Montserrat" pitchFamily="2" charset="77"/>
            </a:endParaRPr>
          </a:p>
        </p:txBody>
      </p:sp>
      <p:cxnSp>
        <p:nvCxnSpPr>
          <p:cNvPr id="15" name="Straight Connector 14">
            <a:extLst>
              <a:ext uri="{FF2B5EF4-FFF2-40B4-BE49-F238E27FC236}">
                <a16:creationId xmlns:a16="http://schemas.microsoft.com/office/drawing/2014/main" id="{135099DB-E85B-B3C5-EA70-B81FCD27F88E}"/>
              </a:ext>
            </a:extLst>
          </p:cNvPr>
          <p:cNvCxnSpPr>
            <a:cxnSpLocks/>
          </p:cNvCxnSpPr>
          <p:nvPr/>
        </p:nvCxnSpPr>
        <p:spPr>
          <a:xfrm>
            <a:off x="554735" y="1879270"/>
            <a:ext cx="11080053" cy="0"/>
          </a:xfrm>
          <a:prstGeom prst="line">
            <a:avLst/>
          </a:prstGeom>
          <a:ln w="6350" cap="flat">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A79C765B-D054-4C79-69A5-1EFD0338509F}"/>
              </a:ext>
            </a:extLst>
          </p:cNvPr>
          <p:cNvSpPr txBox="1"/>
          <p:nvPr/>
        </p:nvSpPr>
        <p:spPr>
          <a:xfrm>
            <a:off x="2242867" y="6514761"/>
            <a:ext cx="9126747" cy="163902"/>
          </a:xfrm>
          <a:prstGeom prst="rect">
            <a:avLst/>
          </a:prstGeom>
          <a:ln w="6350">
            <a:noFill/>
            <a:miter lim="800000"/>
          </a:ln>
        </p:spPr>
        <p:txBody>
          <a:bodyPr vert="horz" wrap="square" lIns="0" tIns="0" rIns="0" bIns="0" rtlCol="0">
            <a:noAutofit/>
          </a:bodyPr>
          <a:lstStyle>
            <a:defPPr>
              <a:defRPr lang="en-US"/>
            </a:defPPr>
            <a:lvl1pPr>
              <a:spcBef>
                <a:spcPts val="0"/>
              </a:spcBef>
              <a:spcAft>
                <a:spcPts val="0"/>
              </a:spcAft>
              <a:buNone/>
              <a:defRPr sz="700">
                <a:solidFill>
                  <a:schemeClr val="accent6">
                    <a:lumMod val="75000"/>
                    <a:lumOff val="25000"/>
                  </a:schemeClr>
                </a:solidFill>
                <a:latin typeface="Montserrat" pitchFamily="2" charset="77"/>
              </a:defRPr>
            </a:lvl1pPr>
          </a:lstStyle>
          <a:p>
            <a:r>
              <a:rPr lang="en-GB" dirty="0"/>
              <a:t>Source: AQMEN</a:t>
            </a:r>
          </a:p>
        </p:txBody>
      </p:sp>
      <p:grpSp>
        <p:nvGrpSpPr>
          <p:cNvPr id="17" name="Group 16">
            <a:extLst>
              <a:ext uri="{FF2B5EF4-FFF2-40B4-BE49-F238E27FC236}">
                <a16:creationId xmlns:a16="http://schemas.microsoft.com/office/drawing/2014/main" id="{6DEAFC01-13E0-1805-6A11-C89DF1ECCCC1}"/>
              </a:ext>
            </a:extLst>
          </p:cNvPr>
          <p:cNvGrpSpPr/>
          <p:nvPr/>
        </p:nvGrpSpPr>
        <p:grpSpPr>
          <a:xfrm>
            <a:off x="5907473" y="1684938"/>
            <a:ext cx="372638" cy="4550897"/>
            <a:chOff x="8066473" y="1799103"/>
            <a:chExt cx="372638" cy="4550897"/>
          </a:xfrm>
        </p:grpSpPr>
        <p:grpSp>
          <p:nvGrpSpPr>
            <p:cNvPr id="18" name="Group 17">
              <a:extLst>
                <a:ext uri="{FF2B5EF4-FFF2-40B4-BE49-F238E27FC236}">
                  <a16:creationId xmlns:a16="http://schemas.microsoft.com/office/drawing/2014/main" id="{68B62E5C-D31D-6819-9047-7D0D94631D8F}"/>
                </a:ext>
              </a:extLst>
            </p:cNvPr>
            <p:cNvGrpSpPr/>
            <p:nvPr/>
          </p:nvGrpSpPr>
          <p:grpSpPr>
            <a:xfrm>
              <a:off x="8066473" y="1799103"/>
              <a:ext cx="372638" cy="372638"/>
              <a:chOff x="8066473" y="1799103"/>
              <a:chExt cx="372638" cy="372638"/>
            </a:xfrm>
          </p:grpSpPr>
          <p:sp>
            <p:nvSpPr>
              <p:cNvPr id="20" name="Oval 19">
                <a:extLst>
                  <a:ext uri="{FF2B5EF4-FFF2-40B4-BE49-F238E27FC236}">
                    <a16:creationId xmlns:a16="http://schemas.microsoft.com/office/drawing/2014/main" id="{7AD5830A-5ED2-5D9B-2501-F03A574D9041}"/>
                  </a:ext>
                </a:extLst>
              </p:cNvPr>
              <p:cNvSpPr/>
              <p:nvPr/>
            </p:nvSpPr>
            <p:spPr>
              <a:xfrm>
                <a:off x="8066473" y="1799103"/>
                <a:ext cx="372638" cy="372638"/>
              </a:xfrm>
              <a:prstGeom prst="ellipse">
                <a:avLst/>
              </a:prstGeom>
              <a:solidFill>
                <a:schemeClr val="bg1"/>
              </a:solidFill>
              <a:ln w="6350"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GB" sz="1400" dirty="0" err="1">
                  <a:solidFill>
                    <a:schemeClr val="bg1"/>
                  </a:solidFill>
                  <a:latin typeface="Montserrat" pitchFamily="2" charset="77"/>
                </a:endParaRPr>
              </a:p>
            </p:txBody>
          </p:sp>
          <p:sp>
            <p:nvSpPr>
              <p:cNvPr id="21" name="Isosceles Triangle 20">
                <a:extLst>
                  <a:ext uri="{FF2B5EF4-FFF2-40B4-BE49-F238E27FC236}">
                    <a16:creationId xmlns:a16="http://schemas.microsoft.com/office/drawing/2014/main" id="{663ADB71-7F70-43C0-7B31-63D38B8DD595}"/>
                  </a:ext>
                </a:extLst>
              </p:cNvPr>
              <p:cNvSpPr/>
              <p:nvPr/>
            </p:nvSpPr>
            <p:spPr>
              <a:xfrm rot="5400000">
                <a:off x="8169220" y="1881281"/>
                <a:ext cx="248959" cy="214620"/>
              </a:xfrm>
              <a:prstGeom prst="triangle">
                <a:avLst/>
              </a:prstGeom>
              <a:solidFill>
                <a:schemeClr val="accent1"/>
              </a:solidFill>
              <a:ln w="6350"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GB" sz="1400" dirty="0" err="1">
                  <a:solidFill>
                    <a:schemeClr val="bg1"/>
                  </a:solidFill>
                  <a:latin typeface="Montserrat" pitchFamily="2" charset="77"/>
                </a:endParaRPr>
              </a:p>
            </p:txBody>
          </p:sp>
          <p:sp>
            <p:nvSpPr>
              <p:cNvPr id="22" name="Isosceles Triangle 21">
                <a:extLst>
                  <a:ext uri="{FF2B5EF4-FFF2-40B4-BE49-F238E27FC236}">
                    <a16:creationId xmlns:a16="http://schemas.microsoft.com/office/drawing/2014/main" id="{CA9DC410-8251-E435-9143-52DF23F4ACF5}"/>
                  </a:ext>
                </a:extLst>
              </p:cNvPr>
              <p:cNvSpPr/>
              <p:nvPr/>
            </p:nvSpPr>
            <p:spPr>
              <a:xfrm rot="5400000">
                <a:off x="8134284" y="1914242"/>
                <a:ext cx="161364" cy="139107"/>
              </a:xfrm>
              <a:prstGeom prst="triangle">
                <a:avLst/>
              </a:prstGeom>
              <a:solidFill>
                <a:schemeClr val="accent1">
                  <a:lumMod val="20000"/>
                  <a:lumOff val="80000"/>
                </a:schemeClr>
              </a:solidFill>
              <a:ln w="6350"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GB" sz="1400" dirty="0" err="1">
                  <a:solidFill>
                    <a:schemeClr val="bg1"/>
                  </a:solidFill>
                  <a:latin typeface="Montserrat" pitchFamily="2" charset="77"/>
                </a:endParaRPr>
              </a:p>
            </p:txBody>
          </p:sp>
        </p:grpSp>
        <p:cxnSp>
          <p:nvCxnSpPr>
            <p:cNvPr id="19" name="Straight Connector 18">
              <a:extLst>
                <a:ext uri="{FF2B5EF4-FFF2-40B4-BE49-F238E27FC236}">
                  <a16:creationId xmlns:a16="http://schemas.microsoft.com/office/drawing/2014/main" id="{766E93A1-3405-BC48-62DF-00408B434962}"/>
                </a:ext>
              </a:extLst>
            </p:cNvPr>
            <p:cNvCxnSpPr>
              <a:cxnSpLocks/>
              <a:stCxn id="20" idx="4"/>
            </p:cNvCxnSpPr>
            <p:nvPr/>
          </p:nvCxnSpPr>
          <p:spPr>
            <a:xfrm>
              <a:off x="8252792" y="2171741"/>
              <a:ext cx="16960" cy="4178259"/>
            </a:xfrm>
            <a:prstGeom prst="line">
              <a:avLst/>
            </a:prstGeom>
            <a:ln w="6350" cap="flat">
              <a:solidFill>
                <a:schemeClr val="tx1"/>
              </a:solidFill>
              <a:prstDash val="dash"/>
              <a:miter lim="800000"/>
              <a:tailEnd type="none"/>
            </a:ln>
          </p:spPr>
          <p:style>
            <a:lnRef idx="1">
              <a:schemeClr val="accent1"/>
            </a:lnRef>
            <a:fillRef idx="0">
              <a:schemeClr val="accent1"/>
            </a:fillRef>
            <a:effectRef idx="0">
              <a:schemeClr val="accent1"/>
            </a:effectRef>
            <a:fontRef idx="minor">
              <a:schemeClr val="tx1"/>
            </a:fontRef>
          </p:style>
        </p:cxnSp>
      </p:grpSp>
      <p:sp>
        <p:nvSpPr>
          <p:cNvPr id="23" name="Subtitle 1">
            <a:extLst>
              <a:ext uri="{FF2B5EF4-FFF2-40B4-BE49-F238E27FC236}">
                <a16:creationId xmlns:a16="http://schemas.microsoft.com/office/drawing/2014/main" id="{10CCAF24-6F0B-F5E6-F188-DBC9D01E1FAE}"/>
              </a:ext>
            </a:extLst>
          </p:cNvPr>
          <p:cNvSpPr txBox="1">
            <a:spLocks/>
          </p:cNvSpPr>
          <p:nvPr/>
        </p:nvSpPr>
        <p:spPr>
          <a:xfrm>
            <a:off x="554736" y="1619045"/>
            <a:ext cx="6687582" cy="215444"/>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b="0" kern="1200" baseline="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r>
              <a:rPr lang="en-GB" sz="1400" b="1" dirty="0" err="1">
                <a:solidFill>
                  <a:schemeClr val="accent1"/>
                </a:solidFill>
                <a:latin typeface="Montserrat" pitchFamily="2" charset="77"/>
              </a:rPr>
              <a:t>xP&amp;A</a:t>
            </a:r>
            <a:r>
              <a:rPr lang="en-GB" sz="1400" b="1" dirty="0">
                <a:solidFill>
                  <a:schemeClr val="accent1"/>
                </a:solidFill>
                <a:latin typeface="Montserrat" pitchFamily="2" charset="77"/>
              </a:rPr>
              <a:t> market matrix, </a:t>
            </a:r>
            <a:r>
              <a:rPr lang="en-GB" sz="1400" i="1" dirty="0">
                <a:solidFill>
                  <a:schemeClr val="accent1"/>
                </a:solidFill>
                <a:latin typeface="Montserrat" pitchFamily="2" charset="77"/>
              </a:rPr>
              <a:t>service offering vs customer size</a:t>
            </a:r>
            <a:r>
              <a:rPr lang="en-GB" sz="1400" b="1" dirty="0">
                <a:solidFill>
                  <a:schemeClr val="accent1"/>
                </a:solidFill>
                <a:latin typeface="Montserrat" pitchFamily="2" charset="77"/>
              </a:rPr>
              <a:t> </a:t>
            </a:r>
          </a:p>
        </p:txBody>
      </p:sp>
      <p:sp>
        <p:nvSpPr>
          <p:cNvPr id="24" name="Subtitle 1">
            <a:extLst>
              <a:ext uri="{FF2B5EF4-FFF2-40B4-BE49-F238E27FC236}">
                <a16:creationId xmlns:a16="http://schemas.microsoft.com/office/drawing/2014/main" id="{3FD7BFE2-6023-1C36-FA14-5429B6FD29FD}"/>
              </a:ext>
            </a:extLst>
          </p:cNvPr>
          <p:cNvSpPr txBox="1">
            <a:spLocks/>
          </p:cNvSpPr>
          <p:nvPr/>
        </p:nvSpPr>
        <p:spPr>
          <a:xfrm>
            <a:off x="6543588" y="1619045"/>
            <a:ext cx="3129629" cy="215444"/>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b="0" kern="1200" baseline="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r>
              <a:rPr lang="en-GB" sz="1400" b="1" dirty="0">
                <a:solidFill>
                  <a:schemeClr val="accent1"/>
                </a:solidFill>
                <a:latin typeface="Montserrat" pitchFamily="2" charset="77"/>
              </a:rPr>
              <a:t>Archetype definition</a:t>
            </a:r>
          </a:p>
        </p:txBody>
      </p:sp>
      <p:cxnSp>
        <p:nvCxnSpPr>
          <p:cNvPr id="25" name="Straight Arrow Connector 24">
            <a:extLst>
              <a:ext uri="{FF2B5EF4-FFF2-40B4-BE49-F238E27FC236}">
                <a16:creationId xmlns:a16="http://schemas.microsoft.com/office/drawing/2014/main" id="{1ACEEF50-1C02-40CC-644A-E0C20EA232F0}"/>
              </a:ext>
            </a:extLst>
          </p:cNvPr>
          <p:cNvCxnSpPr>
            <a:cxnSpLocks/>
          </p:cNvCxnSpPr>
          <p:nvPr/>
        </p:nvCxnSpPr>
        <p:spPr>
          <a:xfrm>
            <a:off x="1790700" y="5505822"/>
            <a:ext cx="3625733" cy="0"/>
          </a:xfrm>
          <a:prstGeom prst="straightConnector1">
            <a:avLst/>
          </a:prstGeom>
          <a:ln w="6350" cap="flat">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21A9532C-EF14-85C8-719C-7E1F5C8091C6}"/>
              </a:ext>
            </a:extLst>
          </p:cNvPr>
          <p:cNvCxnSpPr>
            <a:cxnSpLocks/>
          </p:cNvCxnSpPr>
          <p:nvPr/>
        </p:nvCxnSpPr>
        <p:spPr>
          <a:xfrm flipV="1">
            <a:off x="1790700" y="2404517"/>
            <a:ext cx="0" cy="3101305"/>
          </a:xfrm>
          <a:prstGeom prst="straightConnector1">
            <a:avLst/>
          </a:prstGeom>
          <a:ln w="6350" cap="flat">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DC961BA6-678E-61AE-F081-F6CF7C3B9B9B}"/>
              </a:ext>
            </a:extLst>
          </p:cNvPr>
          <p:cNvCxnSpPr>
            <a:cxnSpLocks/>
          </p:cNvCxnSpPr>
          <p:nvPr/>
        </p:nvCxnSpPr>
        <p:spPr>
          <a:xfrm>
            <a:off x="1790699" y="2553166"/>
            <a:ext cx="3486151" cy="0"/>
          </a:xfrm>
          <a:prstGeom prst="line">
            <a:avLst/>
          </a:prstGeom>
          <a:ln w="6350" cap="flat">
            <a:solidFill>
              <a:schemeClr val="tx1"/>
            </a:solidFill>
            <a:prstDash val="dash"/>
            <a:miter lim="800000"/>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D36714A6-A38F-F598-9A76-F4952DC9E58D}"/>
              </a:ext>
            </a:extLst>
          </p:cNvPr>
          <p:cNvCxnSpPr>
            <a:cxnSpLocks/>
          </p:cNvCxnSpPr>
          <p:nvPr/>
        </p:nvCxnSpPr>
        <p:spPr>
          <a:xfrm flipV="1">
            <a:off x="5276850" y="2553166"/>
            <a:ext cx="0" cy="2952656"/>
          </a:xfrm>
          <a:prstGeom prst="line">
            <a:avLst/>
          </a:prstGeom>
          <a:ln w="6350" cap="flat">
            <a:solidFill>
              <a:schemeClr val="tx1"/>
            </a:solidFill>
            <a:prstDash val="dash"/>
            <a:miter lim="800000"/>
            <a:tailEnd type="none"/>
          </a:ln>
        </p:spPr>
        <p:style>
          <a:lnRef idx="1">
            <a:schemeClr val="accent1"/>
          </a:lnRef>
          <a:fillRef idx="0">
            <a:schemeClr val="accent1"/>
          </a:fillRef>
          <a:effectRef idx="0">
            <a:schemeClr val="accent1"/>
          </a:effectRef>
          <a:fontRef idx="minor">
            <a:schemeClr val="tx1"/>
          </a:fontRef>
        </p:style>
      </p:cxnSp>
      <p:sp>
        <p:nvSpPr>
          <p:cNvPr id="29" name="Subtitle 1">
            <a:extLst>
              <a:ext uri="{FF2B5EF4-FFF2-40B4-BE49-F238E27FC236}">
                <a16:creationId xmlns:a16="http://schemas.microsoft.com/office/drawing/2014/main" id="{44360DA2-A9A5-D934-7967-CE5B533D5B1D}"/>
              </a:ext>
            </a:extLst>
          </p:cNvPr>
          <p:cNvSpPr txBox="1">
            <a:spLocks/>
          </p:cNvSpPr>
          <p:nvPr/>
        </p:nvSpPr>
        <p:spPr>
          <a:xfrm>
            <a:off x="4545221" y="5783116"/>
            <a:ext cx="1455412" cy="338554"/>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b="0" kern="1200" baseline="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lgn="ctr"/>
            <a:r>
              <a:rPr lang="en-GB" sz="1100" b="1" dirty="0">
                <a:solidFill>
                  <a:schemeClr val="accent1"/>
                </a:solidFill>
                <a:latin typeface="Montserrat" pitchFamily="2" charset="77"/>
              </a:rPr>
              <a:t>Broadness of Service Offering</a:t>
            </a:r>
          </a:p>
        </p:txBody>
      </p:sp>
      <p:sp>
        <p:nvSpPr>
          <p:cNvPr id="30" name="Subtitle 1">
            <a:extLst>
              <a:ext uri="{FF2B5EF4-FFF2-40B4-BE49-F238E27FC236}">
                <a16:creationId xmlns:a16="http://schemas.microsoft.com/office/drawing/2014/main" id="{36AC0189-2B4B-547F-AFAF-494C5F6CF3B6}"/>
              </a:ext>
            </a:extLst>
          </p:cNvPr>
          <p:cNvSpPr txBox="1">
            <a:spLocks/>
          </p:cNvSpPr>
          <p:nvPr/>
        </p:nvSpPr>
        <p:spPr>
          <a:xfrm>
            <a:off x="654315" y="2017593"/>
            <a:ext cx="1096915" cy="338554"/>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b="0" kern="1200" baseline="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lgn="ctr"/>
            <a:r>
              <a:rPr lang="en-GB" sz="1100" b="1" dirty="0">
                <a:solidFill>
                  <a:schemeClr val="accent1"/>
                </a:solidFill>
                <a:latin typeface="Montserrat" pitchFamily="2" charset="77"/>
              </a:rPr>
              <a:t>Target customer size</a:t>
            </a:r>
          </a:p>
        </p:txBody>
      </p:sp>
      <p:sp>
        <p:nvSpPr>
          <p:cNvPr id="31" name="Rectangle 30">
            <a:extLst>
              <a:ext uri="{FF2B5EF4-FFF2-40B4-BE49-F238E27FC236}">
                <a16:creationId xmlns:a16="http://schemas.microsoft.com/office/drawing/2014/main" id="{FF8F9B72-B63E-0EB1-40B2-E2A11220441D}"/>
              </a:ext>
            </a:extLst>
          </p:cNvPr>
          <p:cNvSpPr/>
          <p:nvPr/>
        </p:nvSpPr>
        <p:spPr>
          <a:xfrm>
            <a:off x="1668552" y="5481637"/>
            <a:ext cx="748295" cy="319450"/>
          </a:xfrm>
          <a:prstGeom prst="rect">
            <a:avLst/>
          </a:prstGeom>
          <a:noFill/>
          <a:ln w="127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algn="ctr" defTabSz="2438337" hangingPunct="0">
              <a:lnSpc>
                <a:spcPct val="90000"/>
              </a:lnSpc>
            </a:pPr>
            <a:r>
              <a:rPr lang="en-US" sz="1100" dirty="0">
                <a:solidFill>
                  <a:srgbClr val="000000"/>
                </a:solidFill>
                <a:latin typeface="Montserrat" pitchFamily="2" charset="77"/>
                <a:ea typeface="+mj-ea"/>
                <a:cs typeface="+mj-cs"/>
                <a:sym typeface="Helvetica Neue"/>
              </a:rPr>
              <a:t>Specific</a:t>
            </a:r>
          </a:p>
        </p:txBody>
      </p:sp>
      <p:sp>
        <p:nvSpPr>
          <p:cNvPr id="32" name="Rectangle 31">
            <a:extLst>
              <a:ext uri="{FF2B5EF4-FFF2-40B4-BE49-F238E27FC236}">
                <a16:creationId xmlns:a16="http://schemas.microsoft.com/office/drawing/2014/main" id="{92E98D99-39B2-5B29-0437-1E0638F6A3BF}"/>
              </a:ext>
            </a:extLst>
          </p:cNvPr>
          <p:cNvSpPr/>
          <p:nvPr/>
        </p:nvSpPr>
        <p:spPr>
          <a:xfrm>
            <a:off x="4668138" y="5531116"/>
            <a:ext cx="748295" cy="319450"/>
          </a:xfrm>
          <a:prstGeom prst="rect">
            <a:avLst/>
          </a:prstGeom>
          <a:noFill/>
          <a:ln w="127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algn="ctr" defTabSz="2438337" hangingPunct="0">
              <a:lnSpc>
                <a:spcPct val="90000"/>
              </a:lnSpc>
            </a:pPr>
            <a:r>
              <a:rPr lang="en-US" sz="1100" dirty="0">
                <a:solidFill>
                  <a:srgbClr val="000000"/>
                </a:solidFill>
                <a:latin typeface="Montserrat" pitchFamily="2" charset="77"/>
                <a:ea typeface="+mj-ea"/>
                <a:cs typeface="+mj-cs"/>
                <a:sym typeface="Helvetica Neue"/>
              </a:rPr>
              <a:t>Broad</a:t>
            </a:r>
          </a:p>
        </p:txBody>
      </p:sp>
      <p:sp>
        <p:nvSpPr>
          <p:cNvPr id="33" name="Rectangle 32">
            <a:extLst>
              <a:ext uri="{FF2B5EF4-FFF2-40B4-BE49-F238E27FC236}">
                <a16:creationId xmlns:a16="http://schemas.microsoft.com/office/drawing/2014/main" id="{25ABFEA3-E397-A5B2-45E3-F1FF5FC49E71}"/>
              </a:ext>
            </a:extLst>
          </p:cNvPr>
          <p:cNvSpPr/>
          <p:nvPr/>
        </p:nvSpPr>
        <p:spPr>
          <a:xfrm>
            <a:off x="973759" y="5038739"/>
            <a:ext cx="748295" cy="319450"/>
          </a:xfrm>
          <a:prstGeom prst="rect">
            <a:avLst/>
          </a:prstGeom>
          <a:noFill/>
          <a:ln w="127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algn="r" defTabSz="2438337" hangingPunct="0">
              <a:lnSpc>
                <a:spcPct val="90000"/>
              </a:lnSpc>
            </a:pPr>
            <a:r>
              <a:rPr lang="en-US" sz="1100" dirty="0">
                <a:solidFill>
                  <a:srgbClr val="000000"/>
                </a:solidFill>
                <a:latin typeface="Montserrat" pitchFamily="2" charset="77"/>
                <a:ea typeface="+mj-ea"/>
                <a:cs typeface="+mj-cs"/>
                <a:sym typeface="Helvetica Neue"/>
              </a:rPr>
              <a:t>Personal</a:t>
            </a:r>
          </a:p>
        </p:txBody>
      </p:sp>
      <p:sp>
        <p:nvSpPr>
          <p:cNvPr id="34" name="Rectangle 33">
            <a:extLst>
              <a:ext uri="{FF2B5EF4-FFF2-40B4-BE49-F238E27FC236}">
                <a16:creationId xmlns:a16="http://schemas.microsoft.com/office/drawing/2014/main" id="{9F4AA2F5-5BB7-C7AF-CEF7-A36107679953}"/>
              </a:ext>
            </a:extLst>
          </p:cNvPr>
          <p:cNvSpPr/>
          <p:nvPr/>
        </p:nvSpPr>
        <p:spPr>
          <a:xfrm>
            <a:off x="973759" y="4445068"/>
            <a:ext cx="748295" cy="319450"/>
          </a:xfrm>
          <a:prstGeom prst="rect">
            <a:avLst/>
          </a:prstGeom>
          <a:noFill/>
          <a:ln w="127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algn="r" defTabSz="2438337" hangingPunct="0">
              <a:lnSpc>
                <a:spcPct val="90000"/>
              </a:lnSpc>
            </a:pPr>
            <a:r>
              <a:rPr lang="en-US" sz="1100" dirty="0">
                <a:solidFill>
                  <a:srgbClr val="000000"/>
                </a:solidFill>
                <a:latin typeface="Montserrat" pitchFamily="2" charset="77"/>
                <a:ea typeface="+mj-ea"/>
                <a:cs typeface="+mj-cs"/>
                <a:sym typeface="Helvetica Neue"/>
              </a:rPr>
              <a:t>Small</a:t>
            </a:r>
          </a:p>
        </p:txBody>
      </p:sp>
      <p:sp>
        <p:nvSpPr>
          <p:cNvPr id="35" name="Rectangle 34">
            <a:extLst>
              <a:ext uri="{FF2B5EF4-FFF2-40B4-BE49-F238E27FC236}">
                <a16:creationId xmlns:a16="http://schemas.microsoft.com/office/drawing/2014/main" id="{6C1A6ECE-1F7A-71E2-72D5-B6A55DDC8E0F}"/>
              </a:ext>
            </a:extLst>
          </p:cNvPr>
          <p:cNvSpPr/>
          <p:nvPr/>
        </p:nvSpPr>
        <p:spPr>
          <a:xfrm>
            <a:off x="973759" y="3851396"/>
            <a:ext cx="748295" cy="319450"/>
          </a:xfrm>
          <a:prstGeom prst="rect">
            <a:avLst/>
          </a:prstGeom>
          <a:noFill/>
          <a:ln w="127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algn="r" defTabSz="2438337" hangingPunct="0">
              <a:lnSpc>
                <a:spcPct val="90000"/>
              </a:lnSpc>
            </a:pPr>
            <a:r>
              <a:rPr lang="en-US" sz="1100" dirty="0">
                <a:solidFill>
                  <a:srgbClr val="000000"/>
                </a:solidFill>
                <a:latin typeface="Montserrat" pitchFamily="2" charset="77"/>
                <a:ea typeface="+mj-ea"/>
                <a:cs typeface="+mj-cs"/>
                <a:sym typeface="Helvetica Neue"/>
              </a:rPr>
              <a:t>Medium</a:t>
            </a:r>
          </a:p>
        </p:txBody>
      </p:sp>
      <p:sp>
        <p:nvSpPr>
          <p:cNvPr id="36" name="Rectangle 35">
            <a:extLst>
              <a:ext uri="{FF2B5EF4-FFF2-40B4-BE49-F238E27FC236}">
                <a16:creationId xmlns:a16="http://schemas.microsoft.com/office/drawing/2014/main" id="{64BAE302-6CFF-3686-DE10-7415836A0E41}"/>
              </a:ext>
            </a:extLst>
          </p:cNvPr>
          <p:cNvSpPr/>
          <p:nvPr/>
        </p:nvSpPr>
        <p:spPr>
          <a:xfrm>
            <a:off x="973759" y="3257724"/>
            <a:ext cx="748295" cy="319450"/>
          </a:xfrm>
          <a:prstGeom prst="rect">
            <a:avLst/>
          </a:prstGeom>
          <a:noFill/>
          <a:ln w="127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algn="r" defTabSz="2438337" hangingPunct="0">
              <a:lnSpc>
                <a:spcPct val="90000"/>
              </a:lnSpc>
            </a:pPr>
            <a:r>
              <a:rPr lang="en-US" sz="1100" dirty="0">
                <a:solidFill>
                  <a:srgbClr val="000000"/>
                </a:solidFill>
                <a:latin typeface="Montserrat" pitchFamily="2" charset="77"/>
                <a:ea typeface="+mj-ea"/>
                <a:cs typeface="+mj-cs"/>
                <a:sym typeface="Helvetica Neue"/>
              </a:rPr>
              <a:t>Large</a:t>
            </a:r>
          </a:p>
        </p:txBody>
      </p:sp>
      <p:sp>
        <p:nvSpPr>
          <p:cNvPr id="37" name="Rectangle 36">
            <a:extLst>
              <a:ext uri="{FF2B5EF4-FFF2-40B4-BE49-F238E27FC236}">
                <a16:creationId xmlns:a16="http://schemas.microsoft.com/office/drawing/2014/main" id="{D4118D29-25D0-2ADA-E360-585AD898765C}"/>
              </a:ext>
            </a:extLst>
          </p:cNvPr>
          <p:cNvSpPr/>
          <p:nvPr/>
        </p:nvSpPr>
        <p:spPr>
          <a:xfrm>
            <a:off x="973759" y="2664052"/>
            <a:ext cx="748295" cy="319450"/>
          </a:xfrm>
          <a:prstGeom prst="rect">
            <a:avLst/>
          </a:prstGeom>
          <a:noFill/>
          <a:ln w="127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algn="r" defTabSz="2438337" hangingPunct="0">
              <a:lnSpc>
                <a:spcPct val="90000"/>
              </a:lnSpc>
            </a:pPr>
            <a:r>
              <a:rPr lang="en-US" sz="1100" dirty="0">
                <a:solidFill>
                  <a:srgbClr val="000000"/>
                </a:solidFill>
                <a:latin typeface="Montserrat" pitchFamily="2" charset="77"/>
                <a:ea typeface="+mj-ea"/>
                <a:cs typeface="+mj-cs"/>
                <a:sym typeface="Helvetica Neue"/>
              </a:rPr>
              <a:t>Global</a:t>
            </a:r>
          </a:p>
        </p:txBody>
      </p:sp>
      <p:cxnSp>
        <p:nvCxnSpPr>
          <p:cNvPr id="38" name="Straight Arrow Connector 37">
            <a:extLst>
              <a:ext uri="{FF2B5EF4-FFF2-40B4-BE49-F238E27FC236}">
                <a16:creationId xmlns:a16="http://schemas.microsoft.com/office/drawing/2014/main" id="{B65FA995-EDE5-8035-B426-A4D6AB54DB43}"/>
              </a:ext>
            </a:extLst>
          </p:cNvPr>
          <p:cNvCxnSpPr>
            <a:cxnSpLocks/>
          </p:cNvCxnSpPr>
          <p:nvPr/>
        </p:nvCxnSpPr>
        <p:spPr>
          <a:xfrm>
            <a:off x="3139241" y="5708531"/>
            <a:ext cx="789065" cy="0"/>
          </a:xfrm>
          <a:prstGeom prst="straightConnector1">
            <a:avLst/>
          </a:prstGeom>
          <a:ln w="6350" cap="flat">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7F645CC4-EB27-08F9-60C3-D176361F9E6B}"/>
              </a:ext>
            </a:extLst>
          </p:cNvPr>
          <p:cNvCxnSpPr>
            <a:cxnSpLocks/>
          </p:cNvCxnSpPr>
          <p:nvPr/>
        </p:nvCxnSpPr>
        <p:spPr>
          <a:xfrm flipV="1">
            <a:off x="791201" y="3217440"/>
            <a:ext cx="0" cy="1304058"/>
          </a:xfrm>
          <a:prstGeom prst="straightConnector1">
            <a:avLst/>
          </a:prstGeom>
          <a:ln w="6350" cap="flat">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40" name="Oval 39">
            <a:extLst>
              <a:ext uri="{FF2B5EF4-FFF2-40B4-BE49-F238E27FC236}">
                <a16:creationId xmlns:a16="http://schemas.microsoft.com/office/drawing/2014/main" id="{F867449F-C5B2-F53C-3792-3AA049D64C00}"/>
              </a:ext>
            </a:extLst>
          </p:cNvPr>
          <p:cNvSpPr/>
          <p:nvPr/>
        </p:nvSpPr>
        <p:spPr>
          <a:xfrm>
            <a:off x="683890" y="4663489"/>
            <a:ext cx="202058" cy="202058"/>
          </a:xfrm>
          <a:prstGeom prst="ellipse">
            <a:avLst/>
          </a:prstGeom>
          <a:solidFill>
            <a:schemeClr val="bg1"/>
          </a:solidFill>
          <a:ln w="6350"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GB" sz="1400" dirty="0">
                <a:solidFill>
                  <a:sysClr val="windowText" lastClr="000000"/>
                </a:solidFill>
                <a:latin typeface="Montserrat" pitchFamily="2" charset="77"/>
              </a:rPr>
              <a:t>-</a:t>
            </a:r>
          </a:p>
        </p:txBody>
      </p:sp>
      <p:sp>
        <p:nvSpPr>
          <p:cNvPr id="41" name="Oval 40">
            <a:extLst>
              <a:ext uri="{FF2B5EF4-FFF2-40B4-BE49-F238E27FC236}">
                <a16:creationId xmlns:a16="http://schemas.microsoft.com/office/drawing/2014/main" id="{0B012F92-7ADF-3122-0E57-5FD70626CE98}"/>
              </a:ext>
            </a:extLst>
          </p:cNvPr>
          <p:cNvSpPr/>
          <p:nvPr/>
        </p:nvSpPr>
        <p:spPr>
          <a:xfrm>
            <a:off x="698957" y="2929915"/>
            <a:ext cx="202058" cy="202058"/>
          </a:xfrm>
          <a:prstGeom prst="ellipse">
            <a:avLst/>
          </a:prstGeom>
          <a:solidFill>
            <a:schemeClr val="bg1"/>
          </a:solidFill>
          <a:ln w="6350"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GB" sz="1400" dirty="0">
                <a:solidFill>
                  <a:sysClr val="windowText" lastClr="000000"/>
                </a:solidFill>
                <a:latin typeface="Montserrat" pitchFamily="2" charset="77"/>
              </a:rPr>
              <a:t>+</a:t>
            </a:r>
          </a:p>
        </p:txBody>
      </p:sp>
      <p:sp>
        <p:nvSpPr>
          <p:cNvPr id="42" name="Oval 41">
            <a:extLst>
              <a:ext uri="{FF2B5EF4-FFF2-40B4-BE49-F238E27FC236}">
                <a16:creationId xmlns:a16="http://schemas.microsoft.com/office/drawing/2014/main" id="{2C10F0F1-A71F-2E6C-C2BB-AE25C1F9073D}"/>
              </a:ext>
            </a:extLst>
          </p:cNvPr>
          <p:cNvSpPr/>
          <p:nvPr/>
        </p:nvSpPr>
        <p:spPr>
          <a:xfrm>
            <a:off x="2880371" y="5589482"/>
            <a:ext cx="202058" cy="202058"/>
          </a:xfrm>
          <a:prstGeom prst="ellipse">
            <a:avLst/>
          </a:prstGeom>
          <a:solidFill>
            <a:schemeClr val="bg1"/>
          </a:solidFill>
          <a:ln w="6350"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GB" sz="1400" dirty="0">
                <a:solidFill>
                  <a:sysClr val="windowText" lastClr="000000"/>
                </a:solidFill>
                <a:latin typeface="Montserrat" pitchFamily="2" charset="77"/>
              </a:rPr>
              <a:t>-</a:t>
            </a:r>
          </a:p>
        </p:txBody>
      </p:sp>
      <p:sp>
        <p:nvSpPr>
          <p:cNvPr id="43" name="Oval 42">
            <a:extLst>
              <a:ext uri="{FF2B5EF4-FFF2-40B4-BE49-F238E27FC236}">
                <a16:creationId xmlns:a16="http://schemas.microsoft.com/office/drawing/2014/main" id="{0222A5EA-8AB9-FE23-170C-A2D0B715304B}"/>
              </a:ext>
            </a:extLst>
          </p:cNvPr>
          <p:cNvSpPr/>
          <p:nvPr/>
        </p:nvSpPr>
        <p:spPr>
          <a:xfrm>
            <a:off x="4304313" y="2699996"/>
            <a:ext cx="151809" cy="151809"/>
          </a:xfrm>
          <a:prstGeom prst="ellipse">
            <a:avLst/>
          </a:prstGeom>
          <a:solidFill>
            <a:schemeClr val="bg1"/>
          </a:solidFill>
          <a:ln w="6350" cap="sq">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GB" sz="1000" dirty="0">
                <a:solidFill>
                  <a:schemeClr val="tx2"/>
                </a:solidFill>
                <a:latin typeface="Montserrat" pitchFamily="2" charset="77"/>
              </a:rPr>
              <a:t>1</a:t>
            </a:r>
          </a:p>
        </p:txBody>
      </p:sp>
      <p:sp>
        <p:nvSpPr>
          <p:cNvPr id="44" name="Oval 43">
            <a:extLst>
              <a:ext uri="{FF2B5EF4-FFF2-40B4-BE49-F238E27FC236}">
                <a16:creationId xmlns:a16="http://schemas.microsoft.com/office/drawing/2014/main" id="{3D378B23-95A5-5ACA-0FC2-9B9C74CFDD8A}"/>
              </a:ext>
            </a:extLst>
          </p:cNvPr>
          <p:cNvSpPr/>
          <p:nvPr/>
        </p:nvSpPr>
        <p:spPr>
          <a:xfrm>
            <a:off x="2876210" y="2699996"/>
            <a:ext cx="151809" cy="151809"/>
          </a:xfrm>
          <a:prstGeom prst="ellipse">
            <a:avLst/>
          </a:prstGeom>
          <a:solidFill>
            <a:schemeClr val="bg1"/>
          </a:solidFill>
          <a:ln w="6350" cap="sq">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GB" sz="1000" dirty="0">
                <a:solidFill>
                  <a:schemeClr val="tx2"/>
                </a:solidFill>
                <a:latin typeface="Montserrat" pitchFamily="2" charset="77"/>
              </a:rPr>
              <a:t>2</a:t>
            </a:r>
          </a:p>
        </p:txBody>
      </p:sp>
      <p:sp>
        <p:nvSpPr>
          <p:cNvPr id="45" name="Oval 44">
            <a:extLst>
              <a:ext uri="{FF2B5EF4-FFF2-40B4-BE49-F238E27FC236}">
                <a16:creationId xmlns:a16="http://schemas.microsoft.com/office/drawing/2014/main" id="{2B3DA45F-19D6-0E99-4A0D-D5CF06BF907C}"/>
              </a:ext>
            </a:extLst>
          </p:cNvPr>
          <p:cNvSpPr/>
          <p:nvPr/>
        </p:nvSpPr>
        <p:spPr>
          <a:xfrm>
            <a:off x="1939930" y="2699996"/>
            <a:ext cx="151809" cy="151809"/>
          </a:xfrm>
          <a:prstGeom prst="ellipse">
            <a:avLst/>
          </a:prstGeom>
          <a:solidFill>
            <a:schemeClr val="bg1"/>
          </a:solidFill>
          <a:ln w="6350" cap="sq">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GB" sz="1000" dirty="0">
                <a:solidFill>
                  <a:schemeClr val="tx2"/>
                </a:solidFill>
                <a:latin typeface="Montserrat" pitchFamily="2" charset="77"/>
              </a:rPr>
              <a:t>3</a:t>
            </a:r>
          </a:p>
        </p:txBody>
      </p:sp>
      <p:sp>
        <p:nvSpPr>
          <p:cNvPr id="46" name="Oval 45">
            <a:extLst>
              <a:ext uri="{FF2B5EF4-FFF2-40B4-BE49-F238E27FC236}">
                <a16:creationId xmlns:a16="http://schemas.microsoft.com/office/drawing/2014/main" id="{01F98C32-A852-3172-DCA2-DBFA85C08B1E}"/>
              </a:ext>
            </a:extLst>
          </p:cNvPr>
          <p:cNvSpPr/>
          <p:nvPr/>
        </p:nvSpPr>
        <p:spPr>
          <a:xfrm>
            <a:off x="1939930" y="4172950"/>
            <a:ext cx="151809" cy="151809"/>
          </a:xfrm>
          <a:prstGeom prst="ellipse">
            <a:avLst/>
          </a:prstGeom>
          <a:solidFill>
            <a:schemeClr val="bg1"/>
          </a:solidFill>
          <a:ln w="6350" cap="sq">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GB" sz="1000" dirty="0">
                <a:solidFill>
                  <a:schemeClr val="tx2"/>
                </a:solidFill>
                <a:latin typeface="Montserrat" pitchFamily="2" charset="77"/>
              </a:rPr>
              <a:t>4</a:t>
            </a:r>
          </a:p>
        </p:txBody>
      </p:sp>
      <p:sp>
        <p:nvSpPr>
          <p:cNvPr id="47" name="Oval 46">
            <a:extLst>
              <a:ext uri="{FF2B5EF4-FFF2-40B4-BE49-F238E27FC236}">
                <a16:creationId xmlns:a16="http://schemas.microsoft.com/office/drawing/2014/main" id="{E8FB62B4-8E5E-901D-9752-3BC400A7A83B}"/>
              </a:ext>
            </a:extLst>
          </p:cNvPr>
          <p:cNvSpPr/>
          <p:nvPr/>
        </p:nvSpPr>
        <p:spPr>
          <a:xfrm>
            <a:off x="1939930" y="5210924"/>
            <a:ext cx="151809" cy="151809"/>
          </a:xfrm>
          <a:prstGeom prst="ellipse">
            <a:avLst/>
          </a:prstGeom>
          <a:solidFill>
            <a:schemeClr val="bg1"/>
          </a:solidFill>
          <a:ln w="6350" cap="sq">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GB" sz="1000" dirty="0">
                <a:solidFill>
                  <a:schemeClr val="tx2"/>
                </a:solidFill>
                <a:latin typeface="Montserrat" pitchFamily="2" charset="77"/>
              </a:rPr>
              <a:t>5</a:t>
            </a:r>
          </a:p>
        </p:txBody>
      </p:sp>
      <p:sp>
        <p:nvSpPr>
          <p:cNvPr id="48" name="Subtitle 1">
            <a:extLst>
              <a:ext uri="{FF2B5EF4-FFF2-40B4-BE49-F238E27FC236}">
                <a16:creationId xmlns:a16="http://schemas.microsoft.com/office/drawing/2014/main" id="{8C850E00-7B3D-02C4-863B-8ABAF2EC2B58}"/>
              </a:ext>
            </a:extLst>
          </p:cNvPr>
          <p:cNvSpPr txBox="1">
            <a:spLocks/>
          </p:cNvSpPr>
          <p:nvPr/>
        </p:nvSpPr>
        <p:spPr>
          <a:xfrm>
            <a:off x="4291675" y="2901140"/>
            <a:ext cx="883856" cy="415498"/>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b="0" kern="1200" baseline="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r>
              <a:rPr lang="en-GB" sz="900" b="1" dirty="0">
                <a:solidFill>
                  <a:schemeClr val="tx2"/>
                </a:solidFill>
                <a:latin typeface="Montserrat" pitchFamily="2" charset="77"/>
              </a:rPr>
              <a:t>Traditional IT Service companies</a:t>
            </a:r>
          </a:p>
        </p:txBody>
      </p:sp>
      <p:sp>
        <p:nvSpPr>
          <p:cNvPr id="51" name="Subtitle 1">
            <a:extLst>
              <a:ext uri="{FF2B5EF4-FFF2-40B4-BE49-F238E27FC236}">
                <a16:creationId xmlns:a16="http://schemas.microsoft.com/office/drawing/2014/main" id="{19775CE6-DC18-92BC-53D5-AF8F45E323C8}"/>
              </a:ext>
            </a:extLst>
          </p:cNvPr>
          <p:cNvSpPr txBox="1">
            <a:spLocks/>
          </p:cNvSpPr>
          <p:nvPr/>
        </p:nvSpPr>
        <p:spPr>
          <a:xfrm>
            <a:off x="2907967" y="2901140"/>
            <a:ext cx="883856" cy="415498"/>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b="0" kern="1200" baseline="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r>
              <a:rPr lang="en-GB" sz="900" b="1" dirty="0">
                <a:solidFill>
                  <a:schemeClr val="tx2"/>
                </a:solidFill>
                <a:latin typeface="Montserrat" pitchFamily="2" charset="77"/>
              </a:rPr>
              <a:t>New Incumbents / Disruptors</a:t>
            </a:r>
          </a:p>
        </p:txBody>
      </p:sp>
      <p:sp>
        <p:nvSpPr>
          <p:cNvPr id="52" name="Subtitle 1">
            <a:extLst>
              <a:ext uri="{FF2B5EF4-FFF2-40B4-BE49-F238E27FC236}">
                <a16:creationId xmlns:a16="http://schemas.microsoft.com/office/drawing/2014/main" id="{36788BFF-2C59-5F06-EA95-531BEC31BEA3}"/>
              </a:ext>
            </a:extLst>
          </p:cNvPr>
          <p:cNvSpPr txBox="1">
            <a:spLocks/>
          </p:cNvSpPr>
          <p:nvPr/>
        </p:nvSpPr>
        <p:spPr>
          <a:xfrm>
            <a:off x="1902408" y="2901140"/>
            <a:ext cx="723923" cy="415498"/>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b="0" kern="1200" baseline="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r>
              <a:rPr lang="en-GB" sz="900" b="1" dirty="0">
                <a:solidFill>
                  <a:schemeClr val="tx2"/>
                </a:solidFill>
                <a:latin typeface="Montserrat" pitchFamily="2" charset="77"/>
              </a:rPr>
              <a:t>Best-of-Breed niche players</a:t>
            </a:r>
          </a:p>
        </p:txBody>
      </p:sp>
      <p:sp>
        <p:nvSpPr>
          <p:cNvPr id="53" name="Subtitle 1">
            <a:extLst>
              <a:ext uri="{FF2B5EF4-FFF2-40B4-BE49-F238E27FC236}">
                <a16:creationId xmlns:a16="http://schemas.microsoft.com/office/drawing/2014/main" id="{859EF757-151C-28F0-D9E9-FD0DA021D562}"/>
              </a:ext>
            </a:extLst>
          </p:cNvPr>
          <p:cNvSpPr txBox="1">
            <a:spLocks/>
          </p:cNvSpPr>
          <p:nvPr/>
        </p:nvSpPr>
        <p:spPr>
          <a:xfrm>
            <a:off x="2126712" y="4344314"/>
            <a:ext cx="1313904" cy="276999"/>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b="0" kern="1200" baseline="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r>
              <a:rPr lang="en-GB" sz="900" b="1" dirty="0">
                <a:solidFill>
                  <a:schemeClr val="tx2"/>
                </a:solidFill>
                <a:latin typeface="Montserrat" pitchFamily="2" charset="77"/>
              </a:rPr>
              <a:t>SME focused solutions</a:t>
            </a:r>
          </a:p>
        </p:txBody>
      </p:sp>
      <p:sp>
        <p:nvSpPr>
          <p:cNvPr id="54" name="Subtitle 1">
            <a:extLst>
              <a:ext uri="{FF2B5EF4-FFF2-40B4-BE49-F238E27FC236}">
                <a16:creationId xmlns:a16="http://schemas.microsoft.com/office/drawing/2014/main" id="{E4FE5F5A-9648-3637-9FFC-C8CDFA661156}"/>
              </a:ext>
            </a:extLst>
          </p:cNvPr>
          <p:cNvSpPr txBox="1">
            <a:spLocks/>
          </p:cNvSpPr>
          <p:nvPr/>
        </p:nvSpPr>
        <p:spPr>
          <a:xfrm>
            <a:off x="2126712" y="5138598"/>
            <a:ext cx="1559288" cy="276999"/>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b="0" kern="1200" baseline="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r>
              <a:rPr lang="en-GB" sz="900" b="1" dirty="0">
                <a:solidFill>
                  <a:schemeClr val="tx2"/>
                </a:solidFill>
                <a:latin typeface="Montserrat" pitchFamily="2" charset="77"/>
              </a:rPr>
              <a:t>Personal focused solutions</a:t>
            </a:r>
          </a:p>
        </p:txBody>
      </p:sp>
      <p:sp>
        <p:nvSpPr>
          <p:cNvPr id="55" name="Subtitle 1">
            <a:extLst>
              <a:ext uri="{FF2B5EF4-FFF2-40B4-BE49-F238E27FC236}">
                <a16:creationId xmlns:a16="http://schemas.microsoft.com/office/drawing/2014/main" id="{C86BD750-0C78-C1EC-F188-2B6536FACF85}"/>
              </a:ext>
            </a:extLst>
          </p:cNvPr>
          <p:cNvSpPr txBox="1">
            <a:spLocks/>
          </p:cNvSpPr>
          <p:nvPr/>
        </p:nvSpPr>
        <p:spPr>
          <a:xfrm>
            <a:off x="6466253" y="2005157"/>
            <a:ext cx="1605995" cy="184666"/>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b="0" kern="1200" baseline="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r>
              <a:rPr lang="en-GB" sz="1200" b="1" dirty="0">
                <a:solidFill>
                  <a:schemeClr val="accent1"/>
                </a:solidFill>
                <a:latin typeface="Montserrat" pitchFamily="2" charset="77"/>
              </a:rPr>
              <a:t>Category</a:t>
            </a:r>
            <a:endParaRPr lang="en-GB" sz="1200" i="1" dirty="0">
              <a:solidFill>
                <a:schemeClr val="accent1"/>
              </a:solidFill>
              <a:latin typeface="Montserrat" pitchFamily="2" charset="77"/>
            </a:endParaRPr>
          </a:p>
        </p:txBody>
      </p:sp>
      <p:sp>
        <p:nvSpPr>
          <p:cNvPr id="56" name="Subtitle 1">
            <a:extLst>
              <a:ext uri="{FF2B5EF4-FFF2-40B4-BE49-F238E27FC236}">
                <a16:creationId xmlns:a16="http://schemas.microsoft.com/office/drawing/2014/main" id="{844163FE-D295-037E-6C10-47FE9048F77C}"/>
              </a:ext>
            </a:extLst>
          </p:cNvPr>
          <p:cNvSpPr txBox="1">
            <a:spLocks/>
          </p:cNvSpPr>
          <p:nvPr/>
        </p:nvSpPr>
        <p:spPr>
          <a:xfrm>
            <a:off x="8127140" y="2005157"/>
            <a:ext cx="1605995" cy="184666"/>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b="0" kern="1200" baseline="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r>
              <a:rPr lang="en-GB" sz="1200" b="1" dirty="0">
                <a:solidFill>
                  <a:schemeClr val="accent1"/>
                </a:solidFill>
                <a:latin typeface="Montserrat" pitchFamily="2" charset="77"/>
              </a:rPr>
              <a:t>Description</a:t>
            </a:r>
            <a:endParaRPr lang="en-GB" sz="1200" i="1" dirty="0">
              <a:solidFill>
                <a:schemeClr val="accent1"/>
              </a:solidFill>
              <a:latin typeface="Montserrat" pitchFamily="2" charset="77"/>
            </a:endParaRPr>
          </a:p>
        </p:txBody>
      </p:sp>
      <p:cxnSp>
        <p:nvCxnSpPr>
          <p:cNvPr id="57" name="Straight Connector 56">
            <a:extLst>
              <a:ext uri="{FF2B5EF4-FFF2-40B4-BE49-F238E27FC236}">
                <a16:creationId xmlns:a16="http://schemas.microsoft.com/office/drawing/2014/main" id="{5DF43D1E-7E8E-755B-CAE8-9CB3BAC07C60}"/>
              </a:ext>
            </a:extLst>
          </p:cNvPr>
          <p:cNvCxnSpPr>
            <a:cxnSpLocks/>
          </p:cNvCxnSpPr>
          <p:nvPr/>
        </p:nvCxnSpPr>
        <p:spPr>
          <a:xfrm>
            <a:off x="7988533" y="2290331"/>
            <a:ext cx="0" cy="3277505"/>
          </a:xfrm>
          <a:prstGeom prst="line">
            <a:avLst/>
          </a:prstGeom>
          <a:ln w="6350" cap="flat">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59" name="Rectangle 58">
            <a:extLst>
              <a:ext uri="{FF2B5EF4-FFF2-40B4-BE49-F238E27FC236}">
                <a16:creationId xmlns:a16="http://schemas.microsoft.com/office/drawing/2014/main" id="{EEE3261C-94B7-3ACE-A6B4-5A4486489320}"/>
              </a:ext>
            </a:extLst>
          </p:cNvPr>
          <p:cNvSpPr/>
          <p:nvPr/>
        </p:nvSpPr>
        <p:spPr>
          <a:xfrm>
            <a:off x="6404620" y="2363844"/>
            <a:ext cx="1458215" cy="514477"/>
          </a:xfrm>
          <a:prstGeom prst="rect">
            <a:avLst/>
          </a:prstGeom>
          <a:solidFill>
            <a:schemeClr val="accent6">
              <a:lumMod val="10000"/>
              <a:lumOff val="90000"/>
            </a:schemeClr>
          </a:solidFill>
          <a:ln w="6350" cap="sq">
            <a:solidFill>
              <a:schemeClr val="accent6"/>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GB" sz="1000" b="1" dirty="0">
                <a:solidFill>
                  <a:schemeClr val="tx2"/>
                </a:solidFill>
                <a:latin typeface="Montserrat" pitchFamily="2" charset="77"/>
              </a:rPr>
              <a:t>Traditional IT Service companies</a:t>
            </a:r>
          </a:p>
        </p:txBody>
      </p:sp>
      <p:sp>
        <p:nvSpPr>
          <p:cNvPr id="60" name="Rectangle 59">
            <a:extLst>
              <a:ext uri="{FF2B5EF4-FFF2-40B4-BE49-F238E27FC236}">
                <a16:creationId xmlns:a16="http://schemas.microsoft.com/office/drawing/2014/main" id="{0D004C16-DF25-4D0D-3AF6-AE365BFDD48A}"/>
              </a:ext>
            </a:extLst>
          </p:cNvPr>
          <p:cNvSpPr/>
          <p:nvPr/>
        </p:nvSpPr>
        <p:spPr>
          <a:xfrm>
            <a:off x="6404620" y="3018543"/>
            <a:ext cx="1458215" cy="514477"/>
          </a:xfrm>
          <a:prstGeom prst="rect">
            <a:avLst/>
          </a:prstGeom>
          <a:solidFill>
            <a:schemeClr val="accent5">
              <a:lumMod val="20000"/>
              <a:lumOff val="80000"/>
            </a:schemeClr>
          </a:solidFill>
          <a:ln w="6350" cap="sq">
            <a:solidFill>
              <a:schemeClr val="accent5"/>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GB" sz="1000" b="1" dirty="0">
                <a:solidFill>
                  <a:schemeClr val="tx2"/>
                </a:solidFill>
                <a:latin typeface="Montserrat" pitchFamily="2" charset="77"/>
              </a:rPr>
              <a:t>New Incumbents / Disruptors</a:t>
            </a:r>
          </a:p>
        </p:txBody>
      </p:sp>
      <p:sp>
        <p:nvSpPr>
          <p:cNvPr id="61" name="Rectangle 60">
            <a:extLst>
              <a:ext uri="{FF2B5EF4-FFF2-40B4-BE49-F238E27FC236}">
                <a16:creationId xmlns:a16="http://schemas.microsoft.com/office/drawing/2014/main" id="{DA9FB9DB-D11C-1F6D-2535-E420A47C8248}"/>
              </a:ext>
            </a:extLst>
          </p:cNvPr>
          <p:cNvSpPr/>
          <p:nvPr/>
        </p:nvSpPr>
        <p:spPr>
          <a:xfrm>
            <a:off x="6404620" y="3673242"/>
            <a:ext cx="1458215" cy="514477"/>
          </a:xfrm>
          <a:prstGeom prst="rect">
            <a:avLst/>
          </a:prstGeom>
          <a:solidFill>
            <a:schemeClr val="accent4">
              <a:lumMod val="20000"/>
              <a:lumOff val="80000"/>
            </a:schemeClr>
          </a:solidFill>
          <a:ln w="6350" cap="sq">
            <a:solidFill>
              <a:schemeClr val="accent4">
                <a:lumMod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GB" sz="1000" b="1" dirty="0">
                <a:solidFill>
                  <a:schemeClr val="tx2"/>
                </a:solidFill>
                <a:latin typeface="Montserrat" pitchFamily="2" charset="77"/>
              </a:rPr>
              <a:t>Best-of-Breed niche players</a:t>
            </a:r>
          </a:p>
        </p:txBody>
      </p:sp>
      <p:sp>
        <p:nvSpPr>
          <p:cNvPr id="62" name="Rectangle 61">
            <a:extLst>
              <a:ext uri="{FF2B5EF4-FFF2-40B4-BE49-F238E27FC236}">
                <a16:creationId xmlns:a16="http://schemas.microsoft.com/office/drawing/2014/main" id="{9485018E-3CEF-FBD2-0BD7-A077A004FD75}"/>
              </a:ext>
            </a:extLst>
          </p:cNvPr>
          <p:cNvSpPr/>
          <p:nvPr/>
        </p:nvSpPr>
        <p:spPr>
          <a:xfrm>
            <a:off x="6404620" y="4327941"/>
            <a:ext cx="1458215" cy="514477"/>
          </a:xfrm>
          <a:prstGeom prst="rect">
            <a:avLst/>
          </a:prstGeom>
          <a:solidFill>
            <a:schemeClr val="accent3">
              <a:lumMod val="20000"/>
              <a:lumOff val="80000"/>
            </a:schemeClr>
          </a:solidFill>
          <a:ln w="6350" cap="sq">
            <a:solidFill>
              <a:schemeClr val="accent3"/>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GB" sz="1000" b="1" dirty="0">
                <a:solidFill>
                  <a:schemeClr val="tx2"/>
                </a:solidFill>
                <a:latin typeface="Montserrat" pitchFamily="2" charset="77"/>
              </a:rPr>
              <a:t>SME focused solutions</a:t>
            </a:r>
          </a:p>
        </p:txBody>
      </p:sp>
      <p:sp>
        <p:nvSpPr>
          <p:cNvPr id="63" name="Google Shape;77;p13">
            <a:extLst>
              <a:ext uri="{FF2B5EF4-FFF2-40B4-BE49-F238E27FC236}">
                <a16:creationId xmlns:a16="http://schemas.microsoft.com/office/drawing/2014/main" id="{EE5B4787-AFB8-6315-1492-8F1FE2EA3FC2}"/>
              </a:ext>
            </a:extLst>
          </p:cNvPr>
          <p:cNvSpPr txBox="1"/>
          <p:nvPr/>
        </p:nvSpPr>
        <p:spPr>
          <a:xfrm>
            <a:off x="8127140" y="2413970"/>
            <a:ext cx="3522074" cy="424732"/>
          </a:xfrm>
          <a:prstGeom prst="rect">
            <a:avLst/>
          </a:prstGeom>
          <a:noFill/>
          <a:ln w="12700" cap="flat" cmpd="sng">
            <a:noFill/>
            <a:prstDash val="sysDash"/>
            <a:round/>
            <a:headEnd type="none" w="sm" len="sm"/>
            <a:tailEnd type="none" w="sm" len="sm"/>
          </a:ln>
        </p:spPr>
        <p:txBody>
          <a:bodyPr spcFirstLastPara="1" vert="horz" wrap="square" lIns="9144" tIns="4572" rIns="4572" bIns="4572" anchor="t" anchorCtr="0">
            <a:spAutoFit/>
          </a:bodyPr>
          <a:lstStyle/>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900" dirty="0">
                <a:solidFill>
                  <a:prstClr val="black"/>
                </a:solidFill>
                <a:latin typeface="Montserrat" pitchFamily="2" charset="77"/>
                <a:cs typeface="Arial" panose="020B0604020202020204" pitchFamily="34" charset="0"/>
                <a:sym typeface="Basis Grotesque Pro Medium"/>
              </a:rPr>
              <a:t>Traditional companies which started either doing ERP, Software or Hardware solutions and expanded into service solutions </a:t>
            </a:r>
            <a:endParaRPr kumimoji="0" lang="en-US" sz="900" u="none" strike="noStrike" kern="1200" cap="none" spc="0" normalizeH="0" baseline="0" noProof="0" dirty="0">
              <a:ln>
                <a:noFill/>
              </a:ln>
              <a:solidFill>
                <a:prstClr val="black"/>
              </a:solidFill>
              <a:effectLst/>
              <a:uLnTx/>
              <a:uFillTx/>
              <a:latin typeface="Montserrat" pitchFamily="2" charset="77"/>
              <a:cs typeface="Arial" panose="020B0604020202020204" pitchFamily="34" charset="0"/>
              <a:sym typeface="Basis Grotesque Pro Medium"/>
            </a:endParaRPr>
          </a:p>
        </p:txBody>
      </p:sp>
      <p:sp>
        <p:nvSpPr>
          <p:cNvPr id="64" name="Google Shape;77;p13">
            <a:extLst>
              <a:ext uri="{FF2B5EF4-FFF2-40B4-BE49-F238E27FC236}">
                <a16:creationId xmlns:a16="http://schemas.microsoft.com/office/drawing/2014/main" id="{DA5C1701-DB98-E068-F38F-3C4465033658}"/>
              </a:ext>
            </a:extLst>
          </p:cNvPr>
          <p:cNvSpPr txBox="1"/>
          <p:nvPr/>
        </p:nvSpPr>
        <p:spPr>
          <a:xfrm>
            <a:off x="8127140" y="3039340"/>
            <a:ext cx="3318475" cy="424732"/>
          </a:xfrm>
          <a:prstGeom prst="rect">
            <a:avLst/>
          </a:prstGeom>
          <a:noFill/>
          <a:ln w="12700" cap="flat" cmpd="sng">
            <a:noFill/>
            <a:prstDash val="sysDash"/>
            <a:round/>
            <a:headEnd type="none" w="sm" len="sm"/>
            <a:tailEnd type="none" w="sm" len="sm"/>
          </a:ln>
        </p:spPr>
        <p:txBody>
          <a:bodyPr spcFirstLastPara="1" vert="horz" wrap="square" lIns="9144" tIns="4572" rIns="4572" bIns="4572" anchor="t" anchorCtr="0">
            <a:spAutoFit/>
          </a:bodyPr>
          <a:lstStyle/>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900" dirty="0">
                <a:solidFill>
                  <a:prstClr val="black"/>
                </a:solidFill>
                <a:latin typeface="Montserrat" pitchFamily="2" charset="77"/>
                <a:cs typeface="Arial" panose="020B0604020202020204" pitchFamily="34" charset="0"/>
                <a:sym typeface="Basis Grotesque Pro Medium"/>
              </a:rPr>
              <a:t>Companies recently created (born in the cloud), that have identified an opportunity to disturb the market by offering solutions leveraging latest trends</a:t>
            </a:r>
            <a:endParaRPr kumimoji="0" lang="en-US" sz="900" u="none" strike="noStrike" kern="1200" cap="none" spc="0" normalizeH="0" baseline="0" noProof="0" dirty="0">
              <a:ln>
                <a:noFill/>
              </a:ln>
              <a:solidFill>
                <a:prstClr val="black"/>
              </a:solidFill>
              <a:effectLst/>
              <a:uLnTx/>
              <a:uFillTx/>
              <a:latin typeface="Montserrat" pitchFamily="2" charset="77"/>
              <a:cs typeface="Arial" panose="020B0604020202020204" pitchFamily="34" charset="0"/>
              <a:sym typeface="Basis Grotesque Pro Medium"/>
            </a:endParaRPr>
          </a:p>
        </p:txBody>
      </p:sp>
      <p:sp>
        <p:nvSpPr>
          <p:cNvPr id="65" name="Google Shape;77;p13">
            <a:extLst>
              <a:ext uri="{FF2B5EF4-FFF2-40B4-BE49-F238E27FC236}">
                <a16:creationId xmlns:a16="http://schemas.microsoft.com/office/drawing/2014/main" id="{41D74986-9582-DF2E-5365-33C7C8540AA7}"/>
              </a:ext>
            </a:extLst>
          </p:cNvPr>
          <p:cNvSpPr txBox="1"/>
          <p:nvPr/>
        </p:nvSpPr>
        <p:spPr>
          <a:xfrm>
            <a:off x="8127140" y="3708514"/>
            <a:ext cx="3318475" cy="286232"/>
          </a:xfrm>
          <a:prstGeom prst="rect">
            <a:avLst/>
          </a:prstGeom>
          <a:noFill/>
          <a:ln w="12700" cap="flat" cmpd="sng">
            <a:noFill/>
            <a:prstDash val="sysDash"/>
            <a:round/>
            <a:headEnd type="none" w="sm" len="sm"/>
            <a:tailEnd type="none" w="sm" len="sm"/>
          </a:ln>
        </p:spPr>
        <p:txBody>
          <a:bodyPr spcFirstLastPara="1" vert="horz" wrap="square" lIns="9144" tIns="4572" rIns="4572" bIns="4572" anchor="t" anchorCtr="0">
            <a:spAutoFit/>
          </a:bodyPr>
          <a:lstStyle/>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900" dirty="0">
                <a:solidFill>
                  <a:prstClr val="black"/>
                </a:solidFill>
                <a:latin typeface="Montserrat" pitchFamily="2" charset="77"/>
                <a:cs typeface="Arial" panose="020B0604020202020204" pitchFamily="34" charset="0"/>
                <a:sym typeface="Basis Grotesque Pro Medium"/>
              </a:rPr>
              <a:t>Companies focusing either on industry verticals (e.g. Retail) and / or solution specific (FP&amp;A)</a:t>
            </a:r>
            <a:endParaRPr kumimoji="0" lang="en-US" sz="900" u="none" strike="noStrike" kern="1200" cap="none" spc="0" normalizeH="0" baseline="0" noProof="0" dirty="0">
              <a:ln>
                <a:noFill/>
              </a:ln>
              <a:solidFill>
                <a:prstClr val="black"/>
              </a:solidFill>
              <a:effectLst/>
              <a:uLnTx/>
              <a:uFillTx/>
              <a:latin typeface="Montserrat" pitchFamily="2" charset="77"/>
              <a:cs typeface="Arial" panose="020B0604020202020204" pitchFamily="34" charset="0"/>
              <a:sym typeface="Basis Grotesque Pro Medium"/>
            </a:endParaRPr>
          </a:p>
        </p:txBody>
      </p:sp>
      <p:sp>
        <p:nvSpPr>
          <p:cNvPr id="66" name="Google Shape;77;p13">
            <a:extLst>
              <a:ext uri="{FF2B5EF4-FFF2-40B4-BE49-F238E27FC236}">
                <a16:creationId xmlns:a16="http://schemas.microsoft.com/office/drawing/2014/main" id="{1B70EA67-516D-6948-7F26-57B880CCC259}"/>
              </a:ext>
            </a:extLst>
          </p:cNvPr>
          <p:cNvSpPr txBox="1"/>
          <p:nvPr/>
        </p:nvSpPr>
        <p:spPr>
          <a:xfrm>
            <a:off x="8127140" y="4355786"/>
            <a:ext cx="3318475" cy="286232"/>
          </a:xfrm>
          <a:prstGeom prst="rect">
            <a:avLst/>
          </a:prstGeom>
          <a:noFill/>
          <a:ln w="12700" cap="flat" cmpd="sng">
            <a:noFill/>
            <a:prstDash val="sysDash"/>
            <a:round/>
            <a:headEnd type="none" w="sm" len="sm"/>
            <a:tailEnd type="none" w="sm" len="sm"/>
          </a:ln>
        </p:spPr>
        <p:txBody>
          <a:bodyPr spcFirstLastPara="1" vert="horz" wrap="square" lIns="9144" tIns="4572" rIns="4572" bIns="4572" anchor="t" anchorCtr="0">
            <a:spAutoFit/>
          </a:bodyPr>
          <a:lstStyle/>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900" dirty="0">
                <a:solidFill>
                  <a:prstClr val="black"/>
                </a:solidFill>
                <a:latin typeface="Montserrat" pitchFamily="2" charset="77"/>
                <a:cs typeface="Arial" panose="020B0604020202020204" pitchFamily="34" charset="0"/>
                <a:sym typeface="Basis Grotesque Pro Medium"/>
              </a:rPr>
              <a:t>Companies targeting mostly SMEs through a limited-service offering, often around FP&amp;A and OP&amp;A</a:t>
            </a:r>
            <a:endParaRPr kumimoji="0" lang="en-US" sz="900" u="none" strike="noStrike" kern="1200" cap="none" spc="0" normalizeH="0" baseline="0" noProof="0" dirty="0">
              <a:ln>
                <a:noFill/>
              </a:ln>
              <a:solidFill>
                <a:prstClr val="black"/>
              </a:solidFill>
              <a:effectLst/>
              <a:uLnTx/>
              <a:uFillTx/>
              <a:latin typeface="Montserrat" pitchFamily="2" charset="77"/>
              <a:cs typeface="Arial" panose="020B0604020202020204" pitchFamily="34" charset="0"/>
              <a:sym typeface="Basis Grotesque Pro Medium"/>
            </a:endParaRPr>
          </a:p>
        </p:txBody>
      </p:sp>
      <p:cxnSp>
        <p:nvCxnSpPr>
          <p:cNvPr id="67" name="Straight Connector 66">
            <a:extLst>
              <a:ext uri="{FF2B5EF4-FFF2-40B4-BE49-F238E27FC236}">
                <a16:creationId xmlns:a16="http://schemas.microsoft.com/office/drawing/2014/main" id="{4E000B11-DB7B-E83E-C509-CB640D1F24C2}"/>
              </a:ext>
            </a:extLst>
          </p:cNvPr>
          <p:cNvCxnSpPr>
            <a:cxnSpLocks/>
          </p:cNvCxnSpPr>
          <p:nvPr/>
        </p:nvCxnSpPr>
        <p:spPr>
          <a:xfrm>
            <a:off x="6397573" y="2957254"/>
            <a:ext cx="5308392" cy="0"/>
          </a:xfrm>
          <a:prstGeom prst="line">
            <a:avLst/>
          </a:prstGeom>
          <a:noFill/>
          <a:ln w="9525" cap="flat">
            <a:solidFill>
              <a:schemeClr val="tx2">
                <a:lumMod val="75000"/>
              </a:schemeClr>
            </a:solidFill>
            <a:prstDash val="dash"/>
            <a:round/>
          </a:ln>
          <a:effectLst/>
          <a:sp3d/>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FE1A7614-1DF2-7D29-BFFE-0D18EEF8B749}"/>
              </a:ext>
            </a:extLst>
          </p:cNvPr>
          <p:cNvCxnSpPr>
            <a:cxnSpLocks/>
          </p:cNvCxnSpPr>
          <p:nvPr/>
        </p:nvCxnSpPr>
        <p:spPr>
          <a:xfrm>
            <a:off x="6397573" y="3604426"/>
            <a:ext cx="5308392" cy="0"/>
          </a:xfrm>
          <a:prstGeom prst="line">
            <a:avLst/>
          </a:prstGeom>
          <a:noFill/>
          <a:ln w="9525" cap="flat">
            <a:solidFill>
              <a:schemeClr val="tx2">
                <a:lumMod val="75000"/>
              </a:schemeClr>
            </a:solidFill>
            <a:prstDash val="dash"/>
            <a:round/>
          </a:ln>
          <a:effectLst/>
          <a:sp3d/>
        </p:spPr>
        <p:style>
          <a:lnRef idx="0">
            <a:scrgbClr r="0" g="0" b="0"/>
          </a:lnRef>
          <a:fillRef idx="0">
            <a:scrgbClr r="0" g="0" b="0"/>
          </a:fillRef>
          <a:effectRef idx="0">
            <a:scrgbClr r="0" g="0" b="0"/>
          </a:effectRef>
          <a:fontRef idx="none"/>
        </p:style>
      </p:cxnSp>
      <p:cxnSp>
        <p:nvCxnSpPr>
          <p:cNvPr id="69" name="Straight Connector 68">
            <a:extLst>
              <a:ext uri="{FF2B5EF4-FFF2-40B4-BE49-F238E27FC236}">
                <a16:creationId xmlns:a16="http://schemas.microsoft.com/office/drawing/2014/main" id="{8CCE596D-C218-3429-7F0F-0D9B3BE70B06}"/>
              </a:ext>
            </a:extLst>
          </p:cNvPr>
          <p:cNvCxnSpPr>
            <a:cxnSpLocks/>
          </p:cNvCxnSpPr>
          <p:nvPr/>
        </p:nvCxnSpPr>
        <p:spPr>
          <a:xfrm>
            <a:off x="6397573" y="4251592"/>
            <a:ext cx="5308392" cy="0"/>
          </a:xfrm>
          <a:prstGeom prst="line">
            <a:avLst/>
          </a:prstGeom>
          <a:noFill/>
          <a:ln w="9525" cap="flat">
            <a:solidFill>
              <a:schemeClr val="tx2">
                <a:lumMod val="75000"/>
              </a:schemeClr>
            </a:solidFill>
            <a:prstDash val="dash"/>
            <a:round/>
          </a:ln>
          <a:effectLst/>
          <a:sp3d/>
        </p:spPr>
        <p:style>
          <a:lnRef idx="0">
            <a:scrgbClr r="0" g="0" b="0"/>
          </a:lnRef>
          <a:fillRef idx="0">
            <a:scrgbClr r="0" g="0" b="0"/>
          </a:fillRef>
          <a:effectRef idx="0">
            <a:scrgbClr r="0" g="0" b="0"/>
          </a:effectRef>
          <a:fontRef idx="none"/>
        </p:style>
      </p:cxnSp>
      <p:cxnSp>
        <p:nvCxnSpPr>
          <p:cNvPr id="70" name="Straight Connector 69">
            <a:extLst>
              <a:ext uri="{FF2B5EF4-FFF2-40B4-BE49-F238E27FC236}">
                <a16:creationId xmlns:a16="http://schemas.microsoft.com/office/drawing/2014/main" id="{D15227DB-5C64-D113-72F0-EAD8401BBF98}"/>
              </a:ext>
            </a:extLst>
          </p:cNvPr>
          <p:cNvCxnSpPr>
            <a:cxnSpLocks/>
          </p:cNvCxnSpPr>
          <p:nvPr/>
        </p:nvCxnSpPr>
        <p:spPr>
          <a:xfrm>
            <a:off x="6397573" y="4909715"/>
            <a:ext cx="5308392" cy="0"/>
          </a:xfrm>
          <a:prstGeom prst="line">
            <a:avLst/>
          </a:prstGeom>
          <a:noFill/>
          <a:ln w="9525" cap="flat">
            <a:solidFill>
              <a:schemeClr val="tx2">
                <a:lumMod val="75000"/>
              </a:schemeClr>
            </a:solidFill>
            <a:prstDash val="dash"/>
            <a:round/>
          </a:ln>
          <a:effectLst/>
          <a:sp3d/>
        </p:spPr>
        <p:style>
          <a:lnRef idx="0">
            <a:scrgbClr r="0" g="0" b="0"/>
          </a:lnRef>
          <a:fillRef idx="0">
            <a:scrgbClr r="0" g="0" b="0"/>
          </a:fillRef>
          <a:effectRef idx="0">
            <a:scrgbClr r="0" g="0" b="0"/>
          </a:effectRef>
          <a:fontRef idx="none"/>
        </p:style>
      </p:cxnSp>
      <p:cxnSp>
        <p:nvCxnSpPr>
          <p:cNvPr id="71" name="Straight Connector 70">
            <a:extLst>
              <a:ext uri="{FF2B5EF4-FFF2-40B4-BE49-F238E27FC236}">
                <a16:creationId xmlns:a16="http://schemas.microsoft.com/office/drawing/2014/main" id="{C7609960-E5B4-4AB5-2BC4-3D41B192EDD3}"/>
              </a:ext>
            </a:extLst>
          </p:cNvPr>
          <p:cNvCxnSpPr>
            <a:cxnSpLocks/>
          </p:cNvCxnSpPr>
          <p:nvPr/>
        </p:nvCxnSpPr>
        <p:spPr>
          <a:xfrm>
            <a:off x="6397573" y="5567836"/>
            <a:ext cx="5308392" cy="0"/>
          </a:xfrm>
          <a:prstGeom prst="line">
            <a:avLst/>
          </a:prstGeom>
          <a:noFill/>
          <a:ln w="9525" cap="flat">
            <a:solidFill>
              <a:schemeClr val="tx2">
                <a:lumMod val="75000"/>
              </a:schemeClr>
            </a:solidFill>
            <a:prstDash val="dash"/>
            <a:round/>
          </a:ln>
          <a:effectLst/>
          <a:sp3d/>
        </p:spPr>
        <p:style>
          <a:lnRef idx="0">
            <a:scrgbClr r="0" g="0" b="0"/>
          </a:lnRef>
          <a:fillRef idx="0">
            <a:scrgbClr r="0" g="0" b="0"/>
          </a:fillRef>
          <a:effectRef idx="0">
            <a:scrgbClr r="0" g="0" b="0"/>
          </a:effectRef>
          <a:fontRef idx="none"/>
        </p:style>
      </p:cxnSp>
      <p:cxnSp>
        <p:nvCxnSpPr>
          <p:cNvPr id="72" name="Straight Connector 71">
            <a:extLst>
              <a:ext uri="{FF2B5EF4-FFF2-40B4-BE49-F238E27FC236}">
                <a16:creationId xmlns:a16="http://schemas.microsoft.com/office/drawing/2014/main" id="{D9C753B2-D0B0-D2D5-39A7-5607B3BCA14C}"/>
              </a:ext>
            </a:extLst>
          </p:cNvPr>
          <p:cNvCxnSpPr>
            <a:cxnSpLocks/>
          </p:cNvCxnSpPr>
          <p:nvPr/>
        </p:nvCxnSpPr>
        <p:spPr>
          <a:xfrm>
            <a:off x="6397573" y="2288186"/>
            <a:ext cx="5308392" cy="0"/>
          </a:xfrm>
          <a:prstGeom prst="line">
            <a:avLst/>
          </a:prstGeom>
          <a:ln w="6350" cap="flat">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73" name="Rectangle 72">
            <a:extLst>
              <a:ext uri="{FF2B5EF4-FFF2-40B4-BE49-F238E27FC236}">
                <a16:creationId xmlns:a16="http://schemas.microsoft.com/office/drawing/2014/main" id="{CFEF5E36-C8F0-B365-94F0-45DB6F632ED8}"/>
              </a:ext>
            </a:extLst>
          </p:cNvPr>
          <p:cNvSpPr/>
          <p:nvPr/>
        </p:nvSpPr>
        <p:spPr>
          <a:xfrm>
            <a:off x="6404620" y="4983654"/>
            <a:ext cx="1458215" cy="514477"/>
          </a:xfrm>
          <a:prstGeom prst="rect">
            <a:avLst/>
          </a:prstGeom>
          <a:solidFill>
            <a:schemeClr val="accent1">
              <a:lumMod val="10000"/>
              <a:lumOff val="90000"/>
            </a:schemeClr>
          </a:solidFill>
          <a:ln w="6350" cap="sq">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GB" sz="1000" b="1" dirty="0">
                <a:solidFill>
                  <a:schemeClr val="tx2"/>
                </a:solidFill>
                <a:latin typeface="Montserrat" pitchFamily="2" charset="77"/>
              </a:rPr>
              <a:t>Personal focused solutions</a:t>
            </a:r>
          </a:p>
        </p:txBody>
      </p:sp>
      <p:sp>
        <p:nvSpPr>
          <p:cNvPr id="74" name="Google Shape;77;p13">
            <a:extLst>
              <a:ext uri="{FF2B5EF4-FFF2-40B4-BE49-F238E27FC236}">
                <a16:creationId xmlns:a16="http://schemas.microsoft.com/office/drawing/2014/main" id="{CD38E2DF-AF1C-1CD4-0F4D-6D3D233E0767}"/>
              </a:ext>
            </a:extLst>
          </p:cNvPr>
          <p:cNvSpPr txBox="1"/>
          <p:nvPr/>
        </p:nvSpPr>
        <p:spPr>
          <a:xfrm>
            <a:off x="8156703" y="4996642"/>
            <a:ext cx="3318475" cy="424732"/>
          </a:xfrm>
          <a:prstGeom prst="rect">
            <a:avLst/>
          </a:prstGeom>
          <a:noFill/>
          <a:ln w="12700" cap="flat" cmpd="sng">
            <a:noFill/>
            <a:prstDash val="sysDash"/>
            <a:round/>
            <a:headEnd type="none" w="sm" len="sm"/>
            <a:tailEnd type="none" w="sm" len="sm"/>
          </a:ln>
        </p:spPr>
        <p:txBody>
          <a:bodyPr spcFirstLastPara="1" vert="horz" wrap="square" lIns="9144" tIns="4572" rIns="4572" bIns="4572" anchor="t" anchorCtr="0">
            <a:spAutoFit/>
          </a:bodyPr>
          <a:lstStyle/>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900" dirty="0">
                <a:solidFill>
                  <a:prstClr val="black"/>
                </a:solidFill>
                <a:latin typeface="Montserrat" pitchFamily="2" charset="77"/>
                <a:cs typeface="Arial" panose="020B0604020202020204" pitchFamily="34" charset="0"/>
                <a:sym typeface="Basis Grotesque Pro Medium"/>
              </a:rPr>
              <a:t>Companies serving individuals who are mostly looking for FP&amp;A solutions around treasury management and financial planning</a:t>
            </a:r>
            <a:endParaRPr kumimoji="0" lang="en-US" sz="900" u="none" strike="noStrike" kern="1200" cap="none" spc="0" normalizeH="0" baseline="0" noProof="0" dirty="0">
              <a:ln>
                <a:noFill/>
              </a:ln>
              <a:solidFill>
                <a:prstClr val="black"/>
              </a:solidFill>
              <a:effectLst/>
              <a:uLnTx/>
              <a:uFillTx/>
              <a:latin typeface="Montserrat" pitchFamily="2" charset="77"/>
              <a:cs typeface="Arial" panose="020B0604020202020204" pitchFamily="34" charset="0"/>
              <a:sym typeface="Basis Grotesque Pro Medium"/>
            </a:endParaRPr>
          </a:p>
        </p:txBody>
      </p:sp>
      <p:sp>
        <p:nvSpPr>
          <p:cNvPr id="75" name="Oval 74">
            <a:extLst>
              <a:ext uri="{FF2B5EF4-FFF2-40B4-BE49-F238E27FC236}">
                <a16:creationId xmlns:a16="http://schemas.microsoft.com/office/drawing/2014/main" id="{409CCACD-627C-0967-DE1F-B3E16F3CE7E8}"/>
              </a:ext>
            </a:extLst>
          </p:cNvPr>
          <p:cNvSpPr/>
          <p:nvPr/>
        </p:nvSpPr>
        <p:spPr>
          <a:xfrm>
            <a:off x="6337613" y="2416099"/>
            <a:ext cx="151809" cy="151809"/>
          </a:xfrm>
          <a:prstGeom prst="ellipse">
            <a:avLst/>
          </a:prstGeom>
          <a:solidFill>
            <a:schemeClr val="bg1"/>
          </a:solidFill>
          <a:ln w="6350" cap="sq">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GB" sz="1000" dirty="0">
                <a:solidFill>
                  <a:schemeClr val="tx2"/>
                </a:solidFill>
                <a:latin typeface="Montserrat" pitchFamily="2" charset="77"/>
              </a:rPr>
              <a:t>1</a:t>
            </a:r>
          </a:p>
        </p:txBody>
      </p:sp>
      <p:sp>
        <p:nvSpPr>
          <p:cNvPr id="76" name="Oval 75">
            <a:extLst>
              <a:ext uri="{FF2B5EF4-FFF2-40B4-BE49-F238E27FC236}">
                <a16:creationId xmlns:a16="http://schemas.microsoft.com/office/drawing/2014/main" id="{061F0C5A-FA4E-36D6-3BF7-4B40CA31049C}"/>
              </a:ext>
            </a:extLst>
          </p:cNvPr>
          <p:cNvSpPr/>
          <p:nvPr/>
        </p:nvSpPr>
        <p:spPr>
          <a:xfrm>
            <a:off x="6337613" y="3044758"/>
            <a:ext cx="151809" cy="151809"/>
          </a:xfrm>
          <a:prstGeom prst="ellipse">
            <a:avLst/>
          </a:prstGeom>
          <a:solidFill>
            <a:schemeClr val="bg1"/>
          </a:solidFill>
          <a:ln w="6350" cap="sq">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GB" sz="1000" dirty="0">
                <a:solidFill>
                  <a:schemeClr val="tx2"/>
                </a:solidFill>
                <a:latin typeface="Montserrat" pitchFamily="2" charset="77"/>
              </a:rPr>
              <a:t>2</a:t>
            </a:r>
          </a:p>
        </p:txBody>
      </p:sp>
      <p:sp>
        <p:nvSpPr>
          <p:cNvPr id="78" name="Oval 77">
            <a:extLst>
              <a:ext uri="{FF2B5EF4-FFF2-40B4-BE49-F238E27FC236}">
                <a16:creationId xmlns:a16="http://schemas.microsoft.com/office/drawing/2014/main" id="{758935C0-84F5-DFDC-1A43-99EEF45D5146}"/>
              </a:ext>
            </a:extLst>
          </p:cNvPr>
          <p:cNvSpPr/>
          <p:nvPr/>
        </p:nvSpPr>
        <p:spPr>
          <a:xfrm>
            <a:off x="6337613" y="3742946"/>
            <a:ext cx="151809" cy="151809"/>
          </a:xfrm>
          <a:prstGeom prst="ellipse">
            <a:avLst/>
          </a:prstGeom>
          <a:solidFill>
            <a:schemeClr val="bg1"/>
          </a:solidFill>
          <a:ln w="6350" cap="sq">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GB" sz="1000" dirty="0">
                <a:solidFill>
                  <a:schemeClr val="tx2"/>
                </a:solidFill>
                <a:latin typeface="Montserrat" pitchFamily="2" charset="77"/>
              </a:rPr>
              <a:t>3</a:t>
            </a:r>
          </a:p>
        </p:txBody>
      </p:sp>
      <p:sp>
        <p:nvSpPr>
          <p:cNvPr id="79" name="Oval 78">
            <a:extLst>
              <a:ext uri="{FF2B5EF4-FFF2-40B4-BE49-F238E27FC236}">
                <a16:creationId xmlns:a16="http://schemas.microsoft.com/office/drawing/2014/main" id="{A65CAE0C-4CF9-BBBD-6573-778B0EE03CDE}"/>
              </a:ext>
            </a:extLst>
          </p:cNvPr>
          <p:cNvSpPr/>
          <p:nvPr/>
        </p:nvSpPr>
        <p:spPr>
          <a:xfrm>
            <a:off x="6337613" y="4383542"/>
            <a:ext cx="151809" cy="151809"/>
          </a:xfrm>
          <a:prstGeom prst="ellipse">
            <a:avLst/>
          </a:prstGeom>
          <a:solidFill>
            <a:schemeClr val="bg1"/>
          </a:solidFill>
          <a:ln w="6350" cap="sq">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GB" sz="1000" dirty="0">
                <a:solidFill>
                  <a:schemeClr val="tx2"/>
                </a:solidFill>
                <a:latin typeface="Montserrat" pitchFamily="2" charset="77"/>
              </a:rPr>
              <a:t>4</a:t>
            </a:r>
          </a:p>
        </p:txBody>
      </p:sp>
      <p:sp>
        <p:nvSpPr>
          <p:cNvPr id="80" name="Oval 79">
            <a:extLst>
              <a:ext uri="{FF2B5EF4-FFF2-40B4-BE49-F238E27FC236}">
                <a16:creationId xmlns:a16="http://schemas.microsoft.com/office/drawing/2014/main" id="{2F60B516-C4E8-350D-CC65-7F461E104620}"/>
              </a:ext>
            </a:extLst>
          </p:cNvPr>
          <p:cNvSpPr/>
          <p:nvPr/>
        </p:nvSpPr>
        <p:spPr>
          <a:xfrm>
            <a:off x="6337613" y="5052969"/>
            <a:ext cx="151809" cy="151809"/>
          </a:xfrm>
          <a:prstGeom prst="ellipse">
            <a:avLst/>
          </a:prstGeom>
          <a:solidFill>
            <a:schemeClr val="bg1"/>
          </a:solidFill>
          <a:ln w="6350" cap="sq">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GB" sz="1000" dirty="0">
                <a:solidFill>
                  <a:schemeClr val="tx2"/>
                </a:solidFill>
                <a:latin typeface="Montserrat" pitchFamily="2" charset="77"/>
              </a:rPr>
              <a:t>5</a:t>
            </a:r>
          </a:p>
        </p:txBody>
      </p:sp>
      <p:sp>
        <p:nvSpPr>
          <p:cNvPr id="81" name="Oval 80">
            <a:extLst>
              <a:ext uri="{FF2B5EF4-FFF2-40B4-BE49-F238E27FC236}">
                <a16:creationId xmlns:a16="http://schemas.microsoft.com/office/drawing/2014/main" id="{3E864A32-8E08-3630-8504-08EF74BB4D8E}"/>
              </a:ext>
            </a:extLst>
          </p:cNvPr>
          <p:cNvSpPr/>
          <p:nvPr/>
        </p:nvSpPr>
        <p:spPr>
          <a:xfrm>
            <a:off x="4026372" y="5589482"/>
            <a:ext cx="202058" cy="202058"/>
          </a:xfrm>
          <a:prstGeom prst="ellipse">
            <a:avLst/>
          </a:prstGeom>
          <a:solidFill>
            <a:schemeClr val="bg1"/>
          </a:solidFill>
          <a:ln w="6350"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GB" sz="1400" dirty="0">
                <a:solidFill>
                  <a:sysClr val="windowText" lastClr="000000"/>
                </a:solidFill>
                <a:latin typeface="Montserrat" pitchFamily="2" charset="77"/>
              </a:rPr>
              <a:t>+</a:t>
            </a:r>
          </a:p>
        </p:txBody>
      </p:sp>
      <p:sp>
        <p:nvSpPr>
          <p:cNvPr id="82" name="Google Shape;77;p13">
            <a:extLst>
              <a:ext uri="{FF2B5EF4-FFF2-40B4-BE49-F238E27FC236}">
                <a16:creationId xmlns:a16="http://schemas.microsoft.com/office/drawing/2014/main" id="{5A2F5884-F11C-C9DF-2384-0CBFDEB4598B}"/>
              </a:ext>
            </a:extLst>
          </p:cNvPr>
          <p:cNvSpPr txBox="1"/>
          <p:nvPr/>
        </p:nvSpPr>
        <p:spPr>
          <a:xfrm>
            <a:off x="3718970" y="5224064"/>
            <a:ext cx="1485259" cy="195695"/>
          </a:xfrm>
          <a:prstGeom prst="rect">
            <a:avLst/>
          </a:prstGeom>
          <a:noFill/>
          <a:ln w="12700" cap="flat" cmpd="sng">
            <a:noFill/>
            <a:prstDash val="sysDash"/>
            <a:round/>
            <a:headEnd type="none" w="sm" len="sm"/>
            <a:tailEnd type="none" w="sm" len="sm"/>
          </a:ln>
        </p:spPr>
        <p:txBody>
          <a:bodyPr spcFirstLastPara="1" vert="horz" wrap="square" lIns="9144" tIns="4572" rIns="4572" bIns="4572" anchor="t" anchorCtr="0">
            <a:noAutofit/>
          </a:bodyPr>
          <a:lstStyle/>
          <a:p>
            <a:pPr marR="0" lvl="0" algn="ctr" defTabSz="457200" rtl="0" eaLnBrk="1" fontAlgn="auto" latinLnBrk="0" hangingPunct="1">
              <a:lnSpc>
                <a:spcPct val="100000"/>
              </a:lnSpc>
              <a:spcBef>
                <a:spcPts val="0"/>
              </a:spcBef>
              <a:spcAft>
                <a:spcPts val="0"/>
              </a:spcAft>
              <a:buClrTx/>
              <a:buSzTx/>
              <a:tabLst/>
              <a:defRPr/>
            </a:pPr>
            <a:r>
              <a:rPr lang="en-GB" sz="800" i="1" dirty="0">
                <a:solidFill>
                  <a:sysClr val="windowText" lastClr="000000"/>
                </a:solidFill>
                <a:latin typeface="Montserrat" pitchFamily="2" charset="77"/>
                <a:cs typeface="Arial" panose="020B0604020202020204" pitchFamily="34" charset="0"/>
                <a:sym typeface="Basis Grotesque Pro Medium"/>
              </a:rPr>
              <a:t>Limited to no</a:t>
            </a:r>
            <a:r>
              <a:rPr kumimoji="0" lang="en-GB" sz="800" i="1" u="none" strike="noStrike" kern="1200" cap="none" spc="0" normalizeH="0" baseline="0" noProof="0" dirty="0">
                <a:ln>
                  <a:noFill/>
                </a:ln>
                <a:solidFill>
                  <a:sysClr val="windowText" lastClr="000000"/>
                </a:solidFill>
                <a:effectLst/>
                <a:uLnTx/>
                <a:uFillTx/>
                <a:latin typeface="Montserrat" pitchFamily="2" charset="77"/>
                <a:cs typeface="Arial" panose="020B0604020202020204" pitchFamily="34" charset="0"/>
                <a:sym typeface="Basis Grotesque Pro Medium"/>
              </a:rPr>
              <a:t> market</a:t>
            </a:r>
            <a:r>
              <a:rPr kumimoji="0" lang="en-GB" sz="800" i="1" u="none" strike="noStrike" kern="1200" cap="none" spc="0" normalizeH="0" baseline="30000" noProof="0" dirty="0">
                <a:ln>
                  <a:noFill/>
                </a:ln>
                <a:solidFill>
                  <a:sysClr val="windowText" lastClr="000000"/>
                </a:solidFill>
                <a:effectLst/>
                <a:uLnTx/>
                <a:uFillTx/>
                <a:latin typeface="Montserrat" pitchFamily="2" charset="77"/>
                <a:cs typeface="Arial" panose="020B0604020202020204" pitchFamily="34" charset="0"/>
                <a:sym typeface="Basis Grotesque Pro Medium"/>
              </a:rPr>
              <a:t>1</a:t>
            </a:r>
            <a:endParaRPr kumimoji="0" lang="en-US" sz="800" i="1" u="none" strike="noStrike" kern="1200" cap="none" spc="0" normalizeH="0" baseline="30000" noProof="0" dirty="0">
              <a:ln>
                <a:noFill/>
              </a:ln>
              <a:solidFill>
                <a:sysClr val="windowText" lastClr="000000"/>
              </a:solidFill>
              <a:effectLst/>
              <a:uLnTx/>
              <a:uFillTx/>
              <a:latin typeface="Montserrat" pitchFamily="2" charset="77"/>
              <a:cs typeface="Arial" panose="020B0604020202020204" pitchFamily="34" charset="0"/>
              <a:sym typeface="Basis Grotesque Pro Medium"/>
            </a:endParaRPr>
          </a:p>
        </p:txBody>
      </p:sp>
      <p:sp>
        <p:nvSpPr>
          <p:cNvPr id="83" name="TextBox 82">
            <a:extLst>
              <a:ext uri="{FF2B5EF4-FFF2-40B4-BE49-F238E27FC236}">
                <a16:creationId xmlns:a16="http://schemas.microsoft.com/office/drawing/2014/main" id="{5ED765DC-1A15-2CBF-1D5F-A828A15A2B4F}"/>
              </a:ext>
            </a:extLst>
          </p:cNvPr>
          <p:cNvSpPr txBox="1"/>
          <p:nvPr/>
        </p:nvSpPr>
        <p:spPr>
          <a:xfrm>
            <a:off x="2242867" y="6317740"/>
            <a:ext cx="9126747" cy="163902"/>
          </a:xfrm>
          <a:prstGeom prst="rect">
            <a:avLst/>
          </a:prstGeom>
          <a:ln w="6350">
            <a:noFill/>
            <a:miter lim="800000"/>
          </a:ln>
        </p:spPr>
        <p:txBody>
          <a:bodyPr vert="horz" wrap="square" lIns="0" tIns="0" rIns="0" bIns="0" rtlCol="0">
            <a:noAutofit/>
          </a:bodyPr>
          <a:lstStyle/>
          <a:p>
            <a:pPr algn="l">
              <a:spcBef>
                <a:spcPts val="0"/>
              </a:spcBef>
              <a:spcAft>
                <a:spcPts val="0"/>
              </a:spcAft>
              <a:buNone/>
            </a:pPr>
            <a:r>
              <a:rPr lang="en-GB" sz="700" dirty="0">
                <a:solidFill>
                  <a:schemeClr val="accent6">
                    <a:lumMod val="75000"/>
                    <a:lumOff val="25000"/>
                  </a:schemeClr>
                </a:solidFill>
                <a:latin typeface="Montserrat" pitchFamily="2" charset="77"/>
              </a:rPr>
              <a:t>Note: </a:t>
            </a:r>
            <a:r>
              <a:rPr lang="en-GB" sz="700" i="1" dirty="0">
                <a:solidFill>
                  <a:schemeClr val="accent6">
                    <a:lumMod val="75000"/>
                    <a:lumOff val="25000"/>
                  </a:schemeClr>
                </a:solidFill>
                <a:latin typeface="Montserrat" pitchFamily="2" charset="77"/>
              </a:rPr>
              <a:t>1- Personal (Individuals) don’t require as many modules as enterprises do (e.g. HR management). Often solutions centre on Treasury Management and Financial Planning</a:t>
            </a:r>
          </a:p>
        </p:txBody>
      </p:sp>
    </p:spTree>
    <p:extLst>
      <p:ext uri="{BB962C8B-B14F-4D97-AF65-F5344CB8AC3E}">
        <p14:creationId xmlns:p14="http://schemas.microsoft.com/office/powerpoint/2010/main" val="32237501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2B0638-B89B-7F2E-43B3-54F802629F72}"/>
            </a:ext>
          </a:extLst>
        </p:cNvPr>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D70B29F4-43B8-AB3F-5B84-1DAC9C10B387}"/>
              </a:ext>
            </a:extLst>
          </p:cNvPr>
          <p:cNvGraphicFramePr>
            <a:graphicFrameLocks noChangeAspect="1"/>
          </p:cNvGraphicFramePr>
          <p:nvPr>
            <p:custDataLst>
              <p:tags r:id="rId1"/>
            </p:custDataLst>
            <p:extLst>
              <p:ext uri="{D42A27DB-BD31-4B8C-83A1-F6EECF244321}">
                <p14:modId xmlns:p14="http://schemas.microsoft.com/office/powerpoint/2010/main" val="120408487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04" imgH="405" progId="TCLayout.ActiveDocument.1">
                  <p:embed/>
                </p:oleObj>
              </mc:Choice>
              <mc:Fallback>
                <p:oleObj name="think-cell Slide" r:id="rId3" imgW="404" imgH="405" progId="TCLayout.ActiveDocument.1">
                  <p:embed/>
                  <p:pic>
                    <p:nvPicPr>
                      <p:cNvPr id="9" name="think-cell data - do not delete" hidden="1">
                        <a:extLst>
                          <a:ext uri="{FF2B5EF4-FFF2-40B4-BE49-F238E27FC236}">
                            <a16:creationId xmlns:a16="http://schemas.microsoft.com/office/drawing/2014/main" id="{C514B315-FD6B-C73B-B59D-0A172755A96A}"/>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5" name="Title 4">
            <a:extLst>
              <a:ext uri="{FF2B5EF4-FFF2-40B4-BE49-F238E27FC236}">
                <a16:creationId xmlns:a16="http://schemas.microsoft.com/office/drawing/2014/main" id="{669F4347-F223-3669-2557-F5F57BD486A2}"/>
              </a:ext>
            </a:extLst>
          </p:cNvPr>
          <p:cNvSpPr>
            <a:spLocks noGrp="1"/>
          </p:cNvSpPr>
          <p:nvPr>
            <p:ph type="title"/>
          </p:nvPr>
        </p:nvSpPr>
        <p:spPr>
          <a:xfrm>
            <a:off x="570542" y="589405"/>
            <a:ext cx="11198125" cy="424732"/>
          </a:xfrm>
        </p:spPr>
        <p:txBody>
          <a:bodyPr vert="horz"/>
          <a:lstStyle/>
          <a:p>
            <a:r>
              <a:rPr lang="en-GB" dirty="0"/>
              <a:t>xP&amp;A market is highly fragmented, especially in the SMEs space (1/3)</a:t>
            </a:r>
          </a:p>
        </p:txBody>
      </p:sp>
      <p:sp>
        <p:nvSpPr>
          <p:cNvPr id="8" name="Text Placeholder 7">
            <a:extLst>
              <a:ext uri="{FF2B5EF4-FFF2-40B4-BE49-F238E27FC236}">
                <a16:creationId xmlns:a16="http://schemas.microsoft.com/office/drawing/2014/main" id="{BDE75113-3176-C0CA-AA05-9AF626F879DE}"/>
              </a:ext>
            </a:extLst>
          </p:cNvPr>
          <p:cNvSpPr>
            <a:spLocks noGrp="1"/>
          </p:cNvSpPr>
          <p:nvPr>
            <p:ph type="body" idx="11"/>
          </p:nvPr>
        </p:nvSpPr>
        <p:spPr/>
        <p:txBody>
          <a:bodyPr/>
          <a:lstStyle/>
          <a:p>
            <a:fld id="{C6F252A1-AB7E-44FD-86CD-D62F5F5F8F0A}" type="slidenum">
              <a:rPr lang="en-GB" smtClean="0"/>
              <a:t>15</a:t>
            </a:fld>
            <a:endParaRPr lang="en-GB" dirty="0"/>
          </a:p>
        </p:txBody>
      </p:sp>
      <p:pic>
        <p:nvPicPr>
          <p:cNvPr id="86" name="Picture 85" descr="A white square with a black outline&#10;&#10;Description automatically generated">
            <a:extLst>
              <a:ext uri="{FF2B5EF4-FFF2-40B4-BE49-F238E27FC236}">
                <a16:creationId xmlns:a16="http://schemas.microsoft.com/office/drawing/2014/main" id="{A9279F31-EC40-1675-3BA3-39DD5A00CBB2}"/>
              </a:ext>
            </a:extLst>
          </p:cNvPr>
          <p:cNvPicPr>
            <a:picLocks noChangeAspect="1"/>
          </p:cNvPicPr>
          <p:nvPr/>
        </p:nvPicPr>
        <p:blipFill>
          <a:blip r:embed="rId5"/>
          <a:stretch>
            <a:fillRect/>
          </a:stretch>
        </p:blipFill>
        <p:spPr>
          <a:xfrm>
            <a:off x="11912720" y="48403"/>
            <a:ext cx="214751" cy="208604"/>
          </a:xfrm>
          <a:prstGeom prst="rect">
            <a:avLst/>
          </a:prstGeom>
        </p:spPr>
      </p:pic>
      <p:sp>
        <p:nvSpPr>
          <p:cNvPr id="77" name="Rectangle 76">
            <a:extLst>
              <a:ext uri="{FF2B5EF4-FFF2-40B4-BE49-F238E27FC236}">
                <a16:creationId xmlns:a16="http://schemas.microsoft.com/office/drawing/2014/main" id="{C026F7F6-981A-2785-D45D-B8A6CE4BA902}"/>
              </a:ext>
            </a:extLst>
          </p:cNvPr>
          <p:cNvSpPr/>
          <p:nvPr/>
        </p:nvSpPr>
        <p:spPr>
          <a:xfrm>
            <a:off x="9719260" y="1010108"/>
            <a:ext cx="1929955" cy="265364"/>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r">
              <a:spcBef>
                <a:spcPts val="300"/>
              </a:spcBef>
              <a:spcAft>
                <a:spcPts val="300"/>
              </a:spcAft>
            </a:pPr>
            <a:r>
              <a:rPr lang="en-GB" sz="900" u="sng" dirty="0">
                <a:solidFill>
                  <a:schemeClr val="tx1"/>
                </a:solidFill>
                <a:latin typeface="Montserrat" pitchFamily="2" charset="77"/>
              </a:rPr>
              <a:t>FIGURES ARE DIRECTIONAL</a:t>
            </a:r>
          </a:p>
        </p:txBody>
      </p:sp>
      <p:sp>
        <p:nvSpPr>
          <p:cNvPr id="84" name="Rectangle 83">
            <a:extLst>
              <a:ext uri="{FF2B5EF4-FFF2-40B4-BE49-F238E27FC236}">
                <a16:creationId xmlns:a16="http://schemas.microsoft.com/office/drawing/2014/main" id="{77D033C8-9C20-820C-B9CD-B56CFBBAD18A}"/>
              </a:ext>
            </a:extLst>
          </p:cNvPr>
          <p:cNvSpPr/>
          <p:nvPr/>
        </p:nvSpPr>
        <p:spPr>
          <a:xfrm>
            <a:off x="9719260" y="1230703"/>
            <a:ext cx="1929955" cy="265364"/>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r">
              <a:spcBef>
                <a:spcPts val="300"/>
              </a:spcBef>
              <a:spcAft>
                <a:spcPts val="300"/>
              </a:spcAft>
            </a:pPr>
            <a:r>
              <a:rPr lang="en-GB" sz="900" u="sng" dirty="0">
                <a:solidFill>
                  <a:schemeClr val="tx1"/>
                </a:solidFill>
                <a:latin typeface="Montserrat" pitchFamily="2" charset="77"/>
              </a:rPr>
              <a:t>NOT EXHAUSTIVE</a:t>
            </a:r>
          </a:p>
        </p:txBody>
      </p:sp>
      <p:sp>
        <p:nvSpPr>
          <p:cNvPr id="85" name="TextBox 84">
            <a:extLst>
              <a:ext uri="{FF2B5EF4-FFF2-40B4-BE49-F238E27FC236}">
                <a16:creationId xmlns:a16="http://schemas.microsoft.com/office/drawing/2014/main" id="{93B3FF62-0437-5ECE-C654-36BAFBC2AF83}"/>
              </a:ext>
            </a:extLst>
          </p:cNvPr>
          <p:cNvSpPr txBox="1"/>
          <p:nvPr/>
        </p:nvSpPr>
        <p:spPr>
          <a:xfrm>
            <a:off x="2242867" y="6509020"/>
            <a:ext cx="9126747" cy="163902"/>
          </a:xfrm>
          <a:prstGeom prst="rect">
            <a:avLst/>
          </a:prstGeom>
          <a:ln w="6350">
            <a:noFill/>
            <a:miter lim="800000"/>
          </a:ln>
        </p:spPr>
        <p:txBody>
          <a:bodyPr vert="horz" wrap="square" lIns="0" tIns="0" rIns="0" bIns="0" rtlCol="0">
            <a:noAutofit/>
          </a:bodyPr>
          <a:lstStyle/>
          <a:p>
            <a:pPr algn="l">
              <a:spcBef>
                <a:spcPts val="0"/>
              </a:spcBef>
              <a:spcAft>
                <a:spcPts val="0"/>
              </a:spcAft>
              <a:buNone/>
            </a:pPr>
            <a:r>
              <a:rPr lang="en-GB" sz="700" dirty="0">
                <a:solidFill>
                  <a:schemeClr val="accent6"/>
                </a:solidFill>
                <a:latin typeface="Montserrat" pitchFamily="2" charset="77"/>
              </a:rPr>
              <a:t>Source: Crunchbase, Gartner, Company Websites</a:t>
            </a:r>
          </a:p>
        </p:txBody>
      </p:sp>
      <p:sp>
        <p:nvSpPr>
          <p:cNvPr id="87" name="Subtitle 1">
            <a:extLst>
              <a:ext uri="{FF2B5EF4-FFF2-40B4-BE49-F238E27FC236}">
                <a16:creationId xmlns:a16="http://schemas.microsoft.com/office/drawing/2014/main" id="{3BF72D4D-7E2C-393D-7492-1D3D8DFF5ED6}"/>
              </a:ext>
            </a:extLst>
          </p:cNvPr>
          <p:cNvSpPr txBox="1">
            <a:spLocks/>
          </p:cNvSpPr>
          <p:nvPr/>
        </p:nvSpPr>
        <p:spPr>
          <a:xfrm>
            <a:off x="1001851" y="1454251"/>
            <a:ext cx="824128" cy="138499"/>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b="0" kern="1200" baseline="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buNone/>
            </a:pPr>
            <a:r>
              <a:rPr lang="en-GB" sz="900" b="1" dirty="0">
                <a:solidFill>
                  <a:schemeClr val="accent1"/>
                </a:solidFill>
                <a:latin typeface="Montserrat" pitchFamily="2" charset="77"/>
              </a:rPr>
              <a:t>Company</a:t>
            </a:r>
            <a:endParaRPr lang="en-GB" sz="900" dirty="0">
              <a:solidFill>
                <a:schemeClr val="accent1"/>
              </a:solidFill>
              <a:latin typeface="Montserrat" pitchFamily="2" charset="77"/>
            </a:endParaRPr>
          </a:p>
        </p:txBody>
      </p:sp>
      <p:cxnSp>
        <p:nvCxnSpPr>
          <p:cNvPr id="88" name="Straight Connector 87">
            <a:extLst>
              <a:ext uri="{FF2B5EF4-FFF2-40B4-BE49-F238E27FC236}">
                <a16:creationId xmlns:a16="http://schemas.microsoft.com/office/drawing/2014/main" id="{4806C315-8AE6-9444-3203-BEC0D7D6DC22}"/>
              </a:ext>
            </a:extLst>
          </p:cNvPr>
          <p:cNvCxnSpPr>
            <a:cxnSpLocks/>
          </p:cNvCxnSpPr>
          <p:nvPr/>
        </p:nvCxnSpPr>
        <p:spPr>
          <a:xfrm>
            <a:off x="5097732" y="1724485"/>
            <a:ext cx="0" cy="4356565"/>
          </a:xfrm>
          <a:prstGeom prst="line">
            <a:avLst/>
          </a:prstGeom>
          <a:ln w="6350" cap="flat">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89" name="Subtitle 1">
            <a:extLst>
              <a:ext uri="{FF2B5EF4-FFF2-40B4-BE49-F238E27FC236}">
                <a16:creationId xmlns:a16="http://schemas.microsoft.com/office/drawing/2014/main" id="{CE255EE6-4E02-C0FF-6323-4F830F6BD89E}"/>
              </a:ext>
            </a:extLst>
          </p:cNvPr>
          <p:cNvSpPr txBox="1">
            <a:spLocks/>
          </p:cNvSpPr>
          <p:nvPr/>
        </p:nvSpPr>
        <p:spPr>
          <a:xfrm>
            <a:off x="1904899" y="1378051"/>
            <a:ext cx="619179" cy="276999"/>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b="0" kern="1200" baseline="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lgn="ctr"/>
            <a:r>
              <a:rPr lang="en-GB" sz="900" b="1" dirty="0">
                <a:solidFill>
                  <a:schemeClr val="accent1"/>
                </a:solidFill>
                <a:latin typeface="Montserrat" pitchFamily="2" charset="77"/>
              </a:rPr>
              <a:t>Year Founded</a:t>
            </a:r>
            <a:endParaRPr lang="en-GB" sz="900" i="1" dirty="0">
              <a:solidFill>
                <a:schemeClr val="accent1"/>
              </a:solidFill>
              <a:latin typeface="Montserrat" pitchFamily="2" charset="77"/>
            </a:endParaRPr>
          </a:p>
        </p:txBody>
      </p:sp>
      <p:cxnSp>
        <p:nvCxnSpPr>
          <p:cNvPr id="90" name="Straight Connector 89">
            <a:extLst>
              <a:ext uri="{FF2B5EF4-FFF2-40B4-BE49-F238E27FC236}">
                <a16:creationId xmlns:a16="http://schemas.microsoft.com/office/drawing/2014/main" id="{1D8186AE-BC7D-F456-84CC-BC78B2CF52EF}"/>
              </a:ext>
            </a:extLst>
          </p:cNvPr>
          <p:cNvCxnSpPr>
            <a:cxnSpLocks/>
          </p:cNvCxnSpPr>
          <p:nvPr/>
        </p:nvCxnSpPr>
        <p:spPr>
          <a:xfrm>
            <a:off x="554735" y="1724485"/>
            <a:ext cx="11080053" cy="0"/>
          </a:xfrm>
          <a:prstGeom prst="line">
            <a:avLst/>
          </a:prstGeom>
          <a:ln w="6350" cap="flat">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770440B0-8544-9103-BB70-E408ABC16D00}"/>
              </a:ext>
            </a:extLst>
          </p:cNvPr>
          <p:cNvCxnSpPr>
            <a:cxnSpLocks/>
          </p:cNvCxnSpPr>
          <p:nvPr/>
        </p:nvCxnSpPr>
        <p:spPr>
          <a:xfrm>
            <a:off x="1882546" y="1724485"/>
            <a:ext cx="0" cy="4356565"/>
          </a:xfrm>
          <a:prstGeom prst="line">
            <a:avLst/>
          </a:prstGeom>
          <a:ln w="6350" cap="flat">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0CD85382-1BAE-7292-4EAA-ABF932F59A78}"/>
              </a:ext>
            </a:extLst>
          </p:cNvPr>
          <p:cNvCxnSpPr>
            <a:cxnSpLocks/>
          </p:cNvCxnSpPr>
          <p:nvPr/>
        </p:nvCxnSpPr>
        <p:spPr>
          <a:xfrm>
            <a:off x="2536969" y="1724485"/>
            <a:ext cx="0" cy="4356565"/>
          </a:xfrm>
          <a:prstGeom prst="line">
            <a:avLst/>
          </a:prstGeom>
          <a:ln w="6350" cap="flat">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93" name="Subtitle 1">
            <a:extLst>
              <a:ext uri="{FF2B5EF4-FFF2-40B4-BE49-F238E27FC236}">
                <a16:creationId xmlns:a16="http://schemas.microsoft.com/office/drawing/2014/main" id="{BE50E88A-3AE6-BB11-ED39-6B296CB7B356}"/>
              </a:ext>
            </a:extLst>
          </p:cNvPr>
          <p:cNvSpPr txBox="1">
            <a:spLocks/>
          </p:cNvSpPr>
          <p:nvPr/>
        </p:nvSpPr>
        <p:spPr>
          <a:xfrm>
            <a:off x="2711291" y="1454251"/>
            <a:ext cx="824128" cy="138499"/>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b="0" kern="1200" baseline="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r>
              <a:rPr lang="en-GB" sz="900" b="1" dirty="0">
                <a:solidFill>
                  <a:schemeClr val="accent1"/>
                </a:solidFill>
                <a:latin typeface="Montserrat" pitchFamily="2" charset="77"/>
              </a:rPr>
              <a:t>HQs</a:t>
            </a:r>
            <a:endParaRPr lang="en-GB" sz="900" i="1" dirty="0">
              <a:solidFill>
                <a:schemeClr val="accent1"/>
              </a:solidFill>
              <a:latin typeface="Montserrat" pitchFamily="2" charset="77"/>
            </a:endParaRPr>
          </a:p>
        </p:txBody>
      </p:sp>
      <p:cxnSp>
        <p:nvCxnSpPr>
          <p:cNvPr id="94" name="Straight Connector 93">
            <a:extLst>
              <a:ext uri="{FF2B5EF4-FFF2-40B4-BE49-F238E27FC236}">
                <a16:creationId xmlns:a16="http://schemas.microsoft.com/office/drawing/2014/main" id="{BCFF60D0-630E-33CC-7D57-F9181B0D856E}"/>
              </a:ext>
            </a:extLst>
          </p:cNvPr>
          <p:cNvCxnSpPr>
            <a:cxnSpLocks/>
          </p:cNvCxnSpPr>
          <p:nvPr/>
        </p:nvCxnSpPr>
        <p:spPr>
          <a:xfrm>
            <a:off x="3799412" y="1724485"/>
            <a:ext cx="0" cy="4356565"/>
          </a:xfrm>
          <a:prstGeom prst="line">
            <a:avLst/>
          </a:prstGeom>
          <a:ln w="6350" cap="flat">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95" name="Subtitle 1">
            <a:extLst>
              <a:ext uri="{FF2B5EF4-FFF2-40B4-BE49-F238E27FC236}">
                <a16:creationId xmlns:a16="http://schemas.microsoft.com/office/drawing/2014/main" id="{691AEFC1-BD7F-3776-3AA3-2F34FB33D4BE}"/>
              </a:ext>
            </a:extLst>
          </p:cNvPr>
          <p:cNvSpPr txBox="1">
            <a:spLocks/>
          </p:cNvSpPr>
          <p:nvPr/>
        </p:nvSpPr>
        <p:spPr>
          <a:xfrm>
            <a:off x="3898593" y="1454251"/>
            <a:ext cx="824128" cy="138499"/>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b="0" kern="1200" baseline="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r>
              <a:rPr lang="en-GB" sz="900" b="1" dirty="0">
                <a:solidFill>
                  <a:schemeClr val="accent1"/>
                </a:solidFill>
                <a:latin typeface="Montserrat" pitchFamily="2" charset="77"/>
              </a:rPr>
              <a:t>PE Backed?</a:t>
            </a:r>
            <a:endParaRPr lang="en-GB" sz="900" i="1" dirty="0">
              <a:solidFill>
                <a:schemeClr val="accent1"/>
              </a:solidFill>
              <a:latin typeface="Montserrat" pitchFamily="2" charset="77"/>
            </a:endParaRPr>
          </a:p>
        </p:txBody>
      </p:sp>
      <p:sp>
        <p:nvSpPr>
          <p:cNvPr id="96" name="Subtitle 1">
            <a:extLst>
              <a:ext uri="{FF2B5EF4-FFF2-40B4-BE49-F238E27FC236}">
                <a16:creationId xmlns:a16="http://schemas.microsoft.com/office/drawing/2014/main" id="{051A1DA8-DCC5-FCEB-FA5C-36A83B972BB7}"/>
              </a:ext>
            </a:extLst>
          </p:cNvPr>
          <p:cNvSpPr txBox="1">
            <a:spLocks/>
          </p:cNvSpPr>
          <p:nvPr/>
        </p:nvSpPr>
        <p:spPr>
          <a:xfrm>
            <a:off x="5196912" y="1378051"/>
            <a:ext cx="824128" cy="276999"/>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b="0" kern="1200" baseline="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lgn="ctr"/>
            <a:r>
              <a:rPr lang="en-GB" sz="900" b="1" dirty="0">
                <a:solidFill>
                  <a:schemeClr val="accent1"/>
                </a:solidFill>
                <a:latin typeface="Montserrat" pitchFamily="2" charset="77"/>
              </a:rPr>
              <a:t># Employees. </a:t>
            </a:r>
            <a:r>
              <a:rPr lang="en-GB" sz="900" i="1" dirty="0">
                <a:solidFill>
                  <a:schemeClr val="accent1"/>
                </a:solidFill>
                <a:latin typeface="Montserrat" pitchFamily="2" charset="77"/>
              </a:rPr>
              <a:t>2023 Est</a:t>
            </a:r>
          </a:p>
        </p:txBody>
      </p:sp>
      <p:cxnSp>
        <p:nvCxnSpPr>
          <p:cNvPr id="97" name="Straight Connector 96">
            <a:extLst>
              <a:ext uri="{FF2B5EF4-FFF2-40B4-BE49-F238E27FC236}">
                <a16:creationId xmlns:a16="http://schemas.microsoft.com/office/drawing/2014/main" id="{25B267A0-578C-D066-2680-15A1B78EA38E}"/>
              </a:ext>
            </a:extLst>
          </p:cNvPr>
          <p:cNvCxnSpPr>
            <a:cxnSpLocks/>
          </p:cNvCxnSpPr>
          <p:nvPr/>
        </p:nvCxnSpPr>
        <p:spPr>
          <a:xfrm>
            <a:off x="6251523" y="1724485"/>
            <a:ext cx="0" cy="4356565"/>
          </a:xfrm>
          <a:prstGeom prst="line">
            <a:avLst/>
          </a:prstGeom>
          <a:ln w="6350" cap="flat">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98" name="Subtitle 1">
            <a:extLst>
              <a:ext uri="{FF2B5EF4-FFF2-40B4-BE49-F238E27FC236}">
                <a16:creationId xmlns:a16="http://schemas.microsoft.com/office/drawing/2014/main" id="{EBBB8F79-2723-FD55-B1C5-EB706806CF0D}"/>
              </a:ext>
            </a:extLst>
          </p:cNvPr>
          <p:cNvSpPr txBox="1">
            <a:spLocks/>
          </p:cNvSpPr>
          <p:nvPr/>
        </p:nvSpPr>
        <p:spPr>
          <a:xfrm>
            <a:off x="6344855" y="1378051"/>
            <a:ext cx="997195" cy="276999"/>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b="0" kern="1200" baseline="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lgn="ctr"/>
            <a:r>
              <a:rPr lang="en-GB" sz="900" b="1" dirty="0">
                <a:solidFill>
                  <a:schemeClr val="accent1"/>
                </a:solidFill>
                <a:latin typeface="Montserrat" pitchFamily="2" charset="77"/>
              </a:rPr>
              <a:t>xP&amp;A Sales, </a:t>
            </a:r>
            <a:r>
              <a:rPr lang="en-GB" sz="900" i="1" dirty="0">
                <a:solidFill>
                  <a:schemeClr val="accent1"/>
                </a:solidFill>
                <a:latin typeface="Montserrat" pitchFamily="2" charset="77"/>
              </a:rPr>
              <a:t>2023 $m Est</a:t>
            </a:r>
          </a:p>
        </p:txBody>
      </p:sp>
      <p:cxnSp>
        <p:nvCxnSpPr>
          <p:cNvPr id="99" name="Straight Connector 98">
            <a:extLst>
              <a:ext uri="{FF2B5EF4-FFF2-40B4-BE49-F238E27FC236}">
                <a16:creationId xmlns:a16="http://schemas.microsoft.com/office/drawing/2014/main" id="{B04E7D48-8E0D-7C48-1729-D5AE839E3D57}"/>
              </a:ext>
            </a:extLst>
          </p:cNvPr>
          <p:cNvCxnSpPr>
            <a:cxnSpLocks/>
          </p:cNvCxnSpPr>
          <p:nvPr/>
        </p:nvCxnSpPr>
        <p:spPr>
          <a:xfrm>
            <a:off x="7423822" y="1724485"/>
            <a:ext cx="0" cy="4356565"/>
          </a:xfrm>
          <a:prstGeom prst="line">
            <a:avLst/>
          </a:prstGeom>
          <a:ln w="6350" cap="flat">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00" name="Subtitle 1">
            <a:extLst>
              <a:ext uri="{FF2B5EF4-FFF2-40B4-BE49-F238E27FC236}">
                <a16:creationId xmlns:a16="http://schemas.microsoft.com/office/drawing/2014/main" id="{6B9A935D-D169-9569-67F1-14AD140EB522}"/>
              </a:ext>
            </a:extLst>
          </p:cNvPr>
          <p:cNvSpPr txBox="1">
            <a:spLocks/>
          </p:cNvSpPr>
          <p:nvPr/>
        </p:nvSpPr>
        <p:spPr>
          <a:xfrm>
            <a:off x="7445434" y="1454251"/>
            <a:ext cx="997195" cy="138499"/>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b="0" kern="1200" baseline="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r>
              <a:rPr lang="en-GB" sz="900" b="1" dirty="0">
                <a:solidFill>
                  <a:schemeClr val="accent1"/>
                </a:solidFill>
                <a:latin typeface="Montserrat" pitchFamily="2" charset="77"/>
              </a:rPr>
              <a:t>Description</a:t>
            </a:r>
            <a:endParaRPr lang="en-GB" sz="900" i="1" dirty="0">
              <a:solidFill>
                <a:schemeClr val="accent1"/>
              </a:solidFill>
              <a:latin typeface="Montserrat" pitchFamily="2" charset="77"/>
            </a:endParaRPr>
          </a:p>
        </p:txBody>
      </p:sp>
      <p:cxnSp>
        <p:nvCxnSpPr>
          <p:cNvPr id="101" name="Straight Connector 100">
            <a:extLst>
              <a:ext uri="{FF2B5EF4-FFF2-40B4-BE49-F238E27FC236}">
                <a16:creationId xmlns:a16="http://schemas.microsoft.com/office/drawing/2014/main" id="{CE014E1A-7943-6073-0969-A08DEE3CAD5E}"/>
              </a:ext>
            </a:extLst>
          </p:cNvPr>
          <p:cNvCxnSpPr>
            <a:cxnSpLocks/>
          </p:cNvCxnSpPr>
          <p:nvPr/>
        </p:nvCxnSpPr>
        <p:spPr>
          <a:xfrm>
            <a:off x="547688" y="2152456"/>
            <a:ext cx="11087098" cy="0"/>
          </a:xfrm>
          <a:prstGeom prst="line">
            <a:avLst/>
          </a:prstGeom>
          <a:noFill/>
          <a:ln w="9525" cap="flat">
            <a:solidFill>
              <a:schemeClr val="tx2">
                <a:lumMod val="75000"/>
              </a:schemeClr>
            </a:solidFill>
            <a:prstDash val="dash"/>
            <a:round/>
          </a:ln>
          <a:effectLst/>
          <a:sp3d/>
        </p:spPr>
        <p:style>
          <a:lnRef idx="0">
            <a:scrgbClr r="0" g="0" b="0"/>
          </a:lnRef>
          <a:fillRef idx="0">
            <a:scrgbClr r="0" g="0" b="0"/>
          </a:fillRef>
          <a:effectRef idx="0">
            <a:scrgbClr r="0" g="0" b="0"/>
          </a:effectRef>
          <a:fontRef idx="none"/>
        </p:style>
      </p:cxnSp>
      <p:sp>
        <p:nvSpPr>
          <p:cNvPr id="102" name="Google Shape;77;p13">
            <a:extLst>
              <a:ext uri="{FF2B5EF4-FFF2-40B4-BE49-F238E27FC236}">
                <a16:creationId xmlns:a16="http://schemas.microsoft.com/office/drawing/2014/main" id="{8B58E830-D0D6-51A1-EE18-AFF5637B8AD3}"/>
              </a:ext>
            </a:extLst>
          </p:cNvPr>
          <p:cNvSpPr txBox="1"/>
          <p:nvPr/>
        </p:nvSpPr>
        <p:spPr>
          <a:xfrm>
            <a:off x="973710" y="2000385"/>
            <a:ext cx="866860" cy="101566"/>
          </a:xfrm>
          <a:prstGeom prst="rect">
            <a:avLst/>
          </a:prstGeom>
          <a:noFill/>
          <a:ln w="12700" cap="flat" cmpd="sng">
            <a:noFill/>
            <a:prstDash val="sysDash"/>
            <a:round/>
            <a:headEnd type="none" w="sm" len="sm"/>
            <a:tailEnd type="none" w="sm" len="sm"/>
          </a:ln>
        </p:spPr>
        <p:txBody>
          <a:bodyPr spcFirstLastPara="1" vert="horz" wrap="square" lIns="9144" tIns="4572" rIns="4572" bIns="4572" anchor="t" anchorCtr="0">
            <a:spAutoFit/>
          </a:bodyPr>
          <a:lstStyle/>
          <a:p>
            <a:pPr marR="0" lvl="0" algn="r" defTabSz="457200" rtl="0" eaLnBrk="1" fontAlgn="auto" latinLnBrk="0" hangingPunct="1">
              <a:lnSpc>
                <a:spcPct val="100000"/>
              </a:lnSpc>
              <a:spcBef>
                <a:spcPts val="0"/>
              </a:spcBef>
              <a:spcAft>
                <a:spcPts val="0"/>
              </a:spcAft>
              <a:buClrTx/>
              <a:buSzTx/>
              <a:tabLst/>
              <a:defRPr/>
            </a:pPr>
            <a:r>
              <a:rPr lang="en-GB" sz="600" dirty="0">
                <a:solidFill>
                  <a:prstClr val="black"/>
                </a:solidFill>
                <a:latin typeface="Montserrat" pitchFamily="2" charset="77"/>
                <a:cs typeface="Arial" panose="020B0604020202020204" pitchFamily="34" charset="0"/>
                <a:sym typeface="Basis Grotesque Pro Medium"/>
              </a:rPr>
              <a:t>IBM</a:t>
            </a:r>
            <a:endParaRPr kumimoji="0" lang="en-US" sz="600" u="none" strike="noStrike" kern="1200" cap="none" spc="0" normalizeH="0" baseline="0" noProof="0" dirty="0">
              <a:ln>
                <a:noFill/>
              </a:ln>
              <a:solidFill>
                <a:prstClr val="black"/>
              </a:solidFill>
              <a:effectLst/>
              <a:uLnTx/>
              <a:uFillTx/>
              <a:latin typeface="Montserrat" pitchFamily="2" charset="77"/>
              <a:cs typeface="Arial" panose="020B0604020202020204" pitchFamily="34" charset="0"/>
              <a:sym typeface="Basis Grotesque Pro Medium"/>
            </a:endParaRPr>
          </a:p>
        </p:txBody>
      </p:sp>
      <p:sp>
        <p:nvSpPr>
          <p:cNvPr id="103" name="Google Shape;77;p13">
            <a:extLst>
              <a:ext uri="{FF2B5EF4-FFF2-40B4-BE49-F238E27FC236}">
                <a16:creationId xmlns:a16="http://schemas.microsoft.com/office/drawing/2014/main" id="{A3882B21-7466-898C-0BD5-21D0F84FA074}"/>
              </a:ext>
            </a:extLst>
          </p:cNvPr>
          <p:cNvSpPr txBox="1"/>
          <p:nvPr/>
        </p:nvSpPr>
        <p:spPr>
          <a:xfrm>
            <a:off x="1932410" y="1790835"/>
            <a:ext cx="538252" cy="147733"/>
          </a:xfrm>
          <a:prstGeom prst="rect">
            <a:avLst/>
          </a:prstGeom>
          <a:noFill/>
          <a:ln w="12700" cap="flat" cmpd="sng">
            <a:noFill/>
            <a:prstDash val="sysDash"/>
            <a:round/>
            <a:headEnd type="none" w="sm" len="sm"/>
            <a:tailEnd type="none" w="sm" len="sm"/>
          </a:ln>
        </p:spPr>
        <p:txBody>
          <a:bodyPr spcFirstLastPara="1" vert="horz" wrap="square" lIns="9144" tIns="4572" rIns="4572" bIns="4572" anchor="t" anchorCtr="0">
            <a:spAutoFit/>
          </a:bodyPr>
          <a:lstStyle/>
          <a:p>
            <a:pPr marR="0" lvl="0" algn="ctr" defTabSz="457200" rtl="0" eaLnBrk="1" fontAlgn="auto" latinLnBrk="0" hangingPunct="1">
              <a:lnSpc>
                <a:spcPct val="100000"/>
              </a:lnSpc>
              <a:spcBef>
                <a:spcPts val="0"/>
              </a:spcBef>
              <a:spcAft>
                <a:spcPts val="0"/>
              </a:spcAft>
              <a:buClrTx/>
              <a:buSzTx/>
              <a:tabLst/>
              <a:defRPr/>
            </a:pPr>
            <a:r>
              <a:rPr lang="en-GB" sz="900">
                <a:solidFill>
                  <a:prstClr val="black"/>
                </a:solidFill>
                <a:latin typeface="Montserrat" pitchFamily="2" charset="77"/>
                <a:cs typeface="Arial" panose="020B0604020202020204" pitchFamily="34" charset="0"/>
                <a:sym typeface="Basis Grotesque Pro Medium"/>
              </a:rPr>
              <a:t>1911</a:t>
            </a:r>
            <a:endParaRPr kumimoji="0" lang="en-US" sz="900" u="none" strike="noStrike" kern="1200" cap="none" spc="0" normalizeH="0" baseline="0" noProof="0" dirty="0">
              <a:ln>
                <a:noFill/>
              </a:ln>
              <a:solidFill>
                <a:prstClr val="black"/>
              </a:solidFill>
              <a:effectLst/>
              <a:uLnTx/>
              <a:uFillTx/>
              <a:latin typeface="Montserrat" pitchFamily="2" charset="77"/>
              <a:cs typeface="Arial" panose="020B0604020202020204" pitchFamily="34" charset="0"/>
              <a:sym typeface="Basis Grotesque Pro Medium"/>
            </a:endParaRPr>
          </a:p>
        </p:txBody>
      </p:sp>
      <p:sp>
        <p:nvSpPr>
          <p:cNvPr id="104" name="Google Shape;77;p13">
            <a:extLst>
              <a:ext uri="{FF2B5EF4-FFF2-40B4-BE49-F238E27FC236}">
                <a16:creationId xmlns:a16="http://schemas.microsoft.com/office/drawing/2014/main" id="{1ED77405-E9BE-D556-6AD7-459D02AB77A8}"/>
              </a:ext>
            </a:extLst>
          </p:cNvPr>
          <p:cNvSpPr txBox="1"/>
          <p:nvPr/>
        </p:nvSpPr>
        <p:spPr>
          <a:xfrm>
            <a:off x="2591327" y="1790835"/>
            <a:ext cx="866860" cy="116955"/>
          </a:xfrm>
          <a:prstGeom prst="rect">
            <a:avLst/>
          </a:prstGeom>
          <a:noFill/>
          <a:ln w="12700" cap="flat" cmpd="sng">
            <a:noFill/>
            <a:prstDash val="sysDash"/>
            <a:round/>
            <a:headEnd type="none" w="sm" len="sm"/>
            <a:tailEnd type="none" w="sm" len="sm"/>
          </a:ln>
        </p:spPr>
        <p:txBody>
          <a:bodyPr spcFirstLastPara="1" vert="horz" wrap="square" lIns="9144" tIns="4572" rIns="4572" bIns="4572" anchor="t" anchorCtr="0">
            <a:spAutoFit/>
          </a:bodyPr>
          <a:lstStyle/>
          <a:p>
            <a:pPr marR="0" lvl="0" algn="l" defTabSz="457200" eaLnBrk="1" fontAlgn="auto" latinLnBrk="0" hangingPunct="1">
              <a:lnSpc>
                <a:spcPct val="100000"/>
              </a:lnSpc>
              <a:spcBef>
                <a:spcPts val="0"/>
              </a:spcBef>
              <a:spcAft>
                <a:spcPts val="0"/>
              </a:spcAft>
              <a:buClrTx/>
              <a:buSzTx/>
              <a:tabLst/>
              <a:defRPr/>
            </a:pPr>
            <a:r>
              <a:rPr lang="en-GB" sz="700">
                <a:solidFill>
                  <a:prstClr val="black"/>
                </a:solidFill>
                <a:latin typeface="Montserrat" pitchFamily="2" charset="77"/>
                <a:cs typeface="Arial" panose="020B0604020202020204" pitchFamily="34" charset="0"/>
                <a:sym typeface="Basis Grotesque Pro Medium"/>
              </a:rPr>
              <a:t>Armonk, USA</a:t>
            </a:r>
            <a:endParaRPr lang="en-GB" sz="700" dirty="0">
              <a:solidFill>
                <a:prstClr val="black"/>
              </a:solidFill>
              <a:latin typeface="Montserrat" pitchFamily="2" charset="77"/>
              <a:cs typeface="Arial" panose="020B0604020202020204" pitchFamily="34" charset="0"/>
              <a:sym typeface="Basis Grotesque Pro Medium"/>
            </a:endParaRPr>
          </a:p>
        </p:txBody>
      </p:sp>
      <p:sp>
        <p:nvSpPr>
          <p:cNvPr id="105" name="Google Shape;77;p13">
            <a:extLst>
              <a:ext uri="{FF2B5EF4-FFF2-40B4-BE49-F238E27FC236}">
                <a16:creationId xmlns:a16="http://schemas.microsoft.com/office/drawing/2014/main" id="{6B30E748-D475-8A03-71BD-17DC8CFAB4A1}"/>
              </a:ext>
            </a:extLst>
          </p:cNvPr>
          <p:cNvSpPr txBox="1"/>
          <p:nvPr/>
        </p:nvSpPr>
        <p:spPr>
          <a:xfrm>
            <a:off x="3890152" y="1790835"/>
            <a:ext cx="1153791" cy="116955"/>
          </a:xfrm>
          <a:prstGeom prst="rect">
            <a:avLst/>
          </a:prstGeom>
          <a:noFill/>
          <a:ln w="12700" cap="flat" cmpd="sng">
            <a:noFill/>
            <a:prstDash val="sysDash"/>
            <a:round/>
            <a:headEnd type="none" w="sm" len="sm"/>
            <a:tailEnd type="none" w="sm" len="sm"/>
          </a:ln>
        </p:spPr>
        <p:txBody>
          <a:bodyPr spcFirstLastPara="1" vert="horz" wrap="square" lIns="9144" tIns="4572" rIns="4572" bIns="4572" anchor="t" anchorCtr="0">
            <a:spAutoFit/>
          </a:bodyPr>
          <a:lstStyle/>
          <a:p>
            <a:pPr marR="0" lvl="0" algn="ctr" defTabSz="457200" eaLnBrk="1" fontAlgn="auto" latinLnBrk="0" hangingPunct="1">
              <a:lnSpc>
                <a:spcPct val="100000"/>
              </a:lnSpc>
              <a:spcBef>
                <a:spcPts val="0"/>
              </a:spcBef>
              <a:spcAft>
                <a:spcPts val="0"/>
              </a:spcAft>
              <a:buClrTx/>
              <a:buSzTx/>
              <a:tabLst/>
              <a:defRPr/>
            </a:pPr>
            <a:r>
              <a:rPr kumimoji="0" lang="en-GB" sz="700" i="1" u="none" strike="noStrike" kern="1200" cap="none" spc="0" normalizeH="0" baseline="0" noProof="0">
                <a:ln>
                  <a:noFill/>
                </a:ln>
                <a:solidFill>
                  <a:prstClr val="black"/>
                </a:solidFill>
                <a:effectLst/>
                <a:uLnTx/>
                <a:uFillTx/>
                <a:latin typeface="Montserrat" pitchFamily="2" charset="77"/>
                <a:cs typeface="Arial" panose="020B0604020202020204" pitchFamily="34" charset="0"/>
                <a:sym typeface="Basis Grotesque Pro Medium"/>
              </a:rPr>
              <a:t>N.M.</a:t>
            </a:r>
            <a:endParaRPr kumimoji="0" lang="en-US" sz="700" i="1" u="none" strike="noStrike" kern="1200" cap="none" spc="0" normalizeH="0" baseline="0" noProof="0" dirty="0">
              <a:ln>
                <a:noFill/>
              </a:ln>
              <a:solidFill>
                <a:prstClr val="black"/>
              </a:solidFill>
              <a:effectLst/>
              <a:uLnTx/>
              <a:uFillTx/>
              <a:latin typeface="Montserrat" pitchFamily="2" charset="77"/>
              <a:cs typeface="Arial" panose="020B0604020202020204" pitchFamily="34" charset="0"/>
              <a:sym typeface="Basis Grotesque Pro Medium"/>
            </a:endParaRPr>
          </a:p>
        </p:txBody>
      </p:sp>
      <p:sp>
        <p:nvSpPr>
          <p:cNvPr id="106" name="Google Shape;77;p13">
            <a:extLst>
              <a:ext uri="{FF2B5EF4-FFF2-40B4-BE49-F238E27FC236}">
                <a16:creationId xmlns:a16="http://schemas.microsoft.com/office/drawing/2014/main" id="{737E53E7-3B99-7347-48C6-14641063C7A1}"/>
              </a:ext>
            </a:extLst>
          </p:cNvPr>
          <p:cNvSpPr txBox="1"/>
          <p:nvPr/>
        </p:nvSpPr>
        <p:spPr>
          <a:xfrm>
            <a:off x="5278149" y="1790835"/>
            <a:ext cx="866860" cy="147733"/>
          </a:xfrm>
          <a:prstGeom prst="rect">
            <a:avLst/>
          </a:prstGeom>
          <a:noFill/>
          <a:ln w="12700" cap="flat" cmpd="sng">
            <a:noFill/>
            <a:prstDash val="sysDash"/>
            <a:round/>
            <a:headEnd type="none" w="sm" len="sm"/>
            <a:tailEnd type="none" w="sm" len="sm"/>
          </a:ln>
        </p:spPr>
        <p:txBody>
          <a:bodyPr spcFirstLastPara="1" vert="horz" wrap="square" lIns="9144" tIns="4572" rIns="4572" bIns="4572" anchor="t" anchorCtr="0">
            <a:spAutoFit/>
          </a:bodyPr>
          <a:lstStyle/>
          <a:p>
            <a:pPr marR="0" lvl="0" algn="ctr" defTabSz="457200" eaLnBrk="1" fontAlgn="auto" latinLnBrk="0" hangingPunct="1">
              <a:lnSpc>
                <a:spcPct val="100000"/>
              </a:lnSpc>
              <a:spcBef>
                <a:spcPts val="0"/>
              </a:spcBef>
              <a:spcAft>
                <a:spcPts val="0"/>
              </a:spcAft>
              <a:buClrTx/>
              <a:buSzTx/>
              <a:tabLst/>
              <a:defRPr/>
            </a:pPr>
            <a:r>
              <a:rPr lang="en-GB" sz="900" dirty="0">
                <a:solidFill>
                  <a:prstClr val="black"/>
                </a:solidFill>
                <a:latin typeface="Montserrat" pitchFamily="2" charset="77"/>
                <a:cs typeface="Arial" panose="020B0604020202020204" pitchFamily="34" charset="0"/>
                <a:sym typeface="Basis Grotesque Pro Medium"/>
              </a:rPr>
              <a:t>+10,000</a:t>
            </a:r>
            <a:endParaRPr kumimoji="0" lang="en-US" sz="900" u="none" strike="noStrike" kern="1200" cap="none" spc="0" normalizeH="0" baseline="0" noProof="0" dirty="0">
              <a:ln>
                <a:noFill/>
              </a:ln>
              <a:solidFill>
                <a:prstClr val="black"/>
              </a:solidFill>
              <a:effectLst/>
              <a:uLnTx/>
              <a:uFillTx/>
              <a:latin typeface="Montserrat" pitchFamily="2" charset="77"/>
              <a:cs typeface="Arial" panose="020B0604020202020204" pitchFamily="34" charset="0"/>
              <a:sym typeface="Basis Grotesque Pro Medium"/>
            </a:endParaRPr>
          </a:p>
        </p:txBody>
      </p:sp>
      <p:sp>
        <p:nvSpPr>
          <p:cNvPr id="107" name="Google Shape;77;p13">
            <a:extLst>
              <a:ext uri="{FF2B5EF4-FFF2-40B4-BE49-F238E27FC236}">
                <a16:creationId xmlns:a16="http://schemas.microsoft.com/office/drawing/2014/main" id="{ABC7324A-78A0-45BB-D9F5-FE376BD45F00}"/>
              </a:ext>
            </a:extLst>
          </p:cNvPr>
          <p:cNvSpPr txBox="1"/>
          <p:nvPr/>
        </p:nvSpPr>
        <p:spPr>
          <a:xfrm>
            <a:off x="6432508" y="1790835"/>
            <a:ext cx="811934" cy="147733"/>
          </a:xfrm>
          <a:prstGeom prst="rect">
            <a:avLst/>
          </a:prstGeom>
          <a:noFill/>
          <a:ln w="12700" cap="flat" cmpd="sng">
            <a:noFill/>
            <a:prstDash val="sysDash"/>
            <a:round/>
            <a:headEnd type="none" w="sm" len="sm"/>
            <a:tailEnd type="none" w="sm" len="sm"/>
          </a:ln>
        </p:spPr>
        <p:txBody>
          <a:bodyPr spcFirstLastPara="1" vert="horz" wrap="square" lIns="9144" tIns="4572" rIns="4572" bIns="4572" anchor="t" anchorCtr="0">
            <a:spAutoFit/>
          </a:bodyPr>
          <a:lstStyle/>
          <a:p>
            <a:pPr marR="0" lvl="0" algn="ctr" defTabSz="457200" eaLnBrk="1" fontAlgn="auto" latinLnBrk="0" hangingPunct="1">
              <a:lnSpc>
                <a:spcPct val="100000"/>
              </a:lnSpc>
              <a:spcBef>
                <a:spcPts val="0"/>
              </a:spcBef>
              <a:spcAft>
                <a:spcPts val="0"/>
              </a:spcAft>
              <a:buClrTx/>
              <a:buSzTx/>
              <a:tabLst/>
              <a:defRPr/>
            </a:pPr>
            <a:r>
              <a:rPr lang="en-GB" sz="900" dirty="0">
                <a:solidFill>
                  <a:prstClr val="black"/>
                </a:solidFill>
                <a:latin typeface="Montserrat" pitchFamily="2" charset="77"/>
                <a:cs typeface="Arial" panose="020B0604020202020204" pitchFamily="34" charset="0"/>
                <a:sym typeface="Basis Grotesque Pro Medium"/>
              </a:rPr>
              <a:t>~3,100</a:t>
            </a:r>
            <a:endParaRPr kumimoji="0" lang="en-US" sz="900" u="none" strike="noStrike" kern="1200" cap="none" spc="0" normalizeH="0" baseline="0" noProof="0" dirty="0">
              <a:ln>
                <a:noFill/>
              </a:ln>
              <a:solidFill>
                <a:prstClr val="black"/>
              </a:solidFill>
              <a:effectLst/>
              <a:uLnTx/>
              <a:uFillTx/>
              <a:latin typeface="Montserrat" pitchFamily="2" charset="77"/>
              <a:cs typeface="Arial" panose="020B0604020202020204" pitchFamily="34" charset="0"/>
              <a:sym typeface="Basis Grotesque Pro Medium"/>
            </a:endParaRPr>
          </a:p>
        </p:txBody>
      </p:sp>
      <p:sp>
        <p:nvSpPr>
          <p:cNvPr id="108" name="Google Shape;77;p13">
            <a:extLst>
              <a:ext uri="{FF2B5EF4-FFF2-40B4-BE49-F238E27FC236}">
                <a16:creationId xmlns:a16="http://schemas.microsoft.com/office/drawing/2014/main" id="{9BC18476-2E60-25A0-E337-6E1B2A4E1E83}"/>
              </a:ext>
            </a:extLst>
          </p:cNvPr>
          <p:cNvSpPr txBox="1"/>
          <p:nvPr/>
        </p:nvSpPr>
        <p:spPr>
          <a:xfrm>
            <a:off x="7568350" y="1790835"/>
            <a:ext cx="4066436" cy="224677"/>
          </a:xfrm>
          <a:prstGeom prst="rect">
            <a:avLst/>
          </a:prstGeom>
          <a:noFill/>
          <a:ln w="12700" cap="flat" cmpd="sng">
            <a:noFill/>
            <a:prstDash val="sysDash"/>
            <a:round/>
            <a:headEnd type="none" w="sm" len="sm"/>
            <a:tailEnd type="none" w="sm" len="sm"/>
          </a:ln>
        </p:spPr>
        <p:txBody>
          <a:bodyPr spcFirstLastPara="1" vert="horz" wrap="square" lIns="9144" tIns="4572" rIns="4572" bIns="4572" anchor="t" anchorCtr="0">
            <a:spAutoFit/>
          </a:bodyPr>
          <a:lstStyle/>
          <a:p>
            <a:pPr marR="0" lvl="0" algn="l" defTabSz="457200" eaLnBrk="1" fontAlgn="auto" latinLnBrk="0" hangingPunct="1">
              <a:lnSpc>
                <a:spcPct val="100000"/>
              </a:lnSpc>
              <a:spcBef>
                <a:spcPts val="0"/>
              </a:spcBef>
              <a:spcAft>
                <a:spcPts val="0"/>
              </a:spcAft>
              <a:buClrTx/>
              <a:buSzTx/>
              <a:tabLst/>
              <a:defRPr/>
            </a:pPr>
            <a:r>
              <a:rPr lang="en-GB" sz="700">
                <a:solidFill>
                  <a:prstClr val="black"/>
                </a:solidFill>
                <a:latin typeface="Montserrat" pitchFamily="2" charset="77"/>
                <a:cs typeface="Arial" panose="020B0604020202020204" pitchFamily="34" charset="0"/>
                <a:sym typeface="Basis Grotesque Pro Medium"/>
              </a:rPr>
              <a:t>IBM provides a suite of analytics tools and solutions that support financial planning, analysis, and decision-making for large enterprises.</a:t>
            </a:r>
            <a:endParaRPr kumimoji="0" lang="en-US" sz="700" u="none" strike="noStrike" kern="1200" cap="none" spc="0" normalizeH="0" baseline="0" noProof="0" dirty="0">
              <a:ln>
                <a:noFill/>
              </a:ln>
              <a:solidFill>
                <a:prstClr val="black"/>
              </a:solidFill>
              <a:effectLst/>
              <a:uLnTx/>
              <a:uFillTx/>
              <a:latin typeface="Montserrat" pitchFamily="2" charset="77"/>
              <a:cs typeface="Arial" panose="020B0604020202020204" pitchFamily="34" charset="0"/>
              <a:sym typeface="Basis Grotesque Pro Medium"/>
            </a:endParaRPr>
          </a:p>
        </p:txBody>
      </p:sp>
      <p:cxnSp>
        <p:nvCxnSpPr>
          <p:cNvPr id="109" name="Straight Connector 108">
            <a:extLst>
              <a:ext uri="{FF2B5EF4-FFF2-40B4-BE49-F238E27FC236}">
                <a16:creationId xmlns:a16="http://schemas.microsoft.com/office/drawing/2014/main" id="{B34372B8-E566-9733-9822-6736B39EB75C}"/>
              </a:ext>
            </a:extLst>
          </p:cNvPr>
          <p:cNvCxnSpPr>
            <a:cxnSpLocks/>
          </p:cNvCxnSpPr>
          <p:nvPr/>
        </p:nvCxnSpPr>
        <p:spPr>
          <a:xfrm>
            <a:off x="547688" y="2606462"/>
            <a:ext cx="11087098" cy="0"/>
          </a:xfrm>
          <a:prstGeom prst="line">
            <a:avLst/>
          </a:prstGeom>
          <a:noFill/>
          <a:ln w="9525" cap="flat">
            <a:solidFill>
              <a:schemeClr val="tx2">
                <a:lumMod val="75000"/>
              </a:schemeClr>
            </a:solidFill>
            <a:prstDash val="dash"/>
            <a:round/>
          </a:ln>
          <a:effectLst/>
          <a:sp3d/>
        </p:spPr>
        <p:style>
          <a:lnRef idx="0">
            <a:scrgbClr r="0" g="0" b="0"/>
          </a:lnRef>
          <a:fillRef idx="0">
            <a:scrgbClr r="0" g="0" b="0"/>
          </a:fillRef>
          <a:effectRef idx="0">
            <a:scrgbClr r="0" g="0" b="0"/>
          </a:effectRef>
          <a:fontRef idx="none"/>
        </p:style>
      </p:cxnSp>
      <p:sp>
        <p:nvSpPr>
          <p:cNvPr id="110" name="Google Shape;77;p13">
            <a:extLst>
              <a:ext uri="{FF2B5EF4-FFF2-40B4-BE49-F238E27FC236}">
                <a16:creationId xmlns:a16="http://schemas.microsoft.com/office/drawing/2014/main" id="{B9CB1121-5480-9F9A-A008-0EA9904ED8F5}"/>
              </a:ext>
            </a:extLst>
          </p:cNvPr>
          <p:cNvSpPr txBox="1"/>
          <p:nvPr/>
        </p:nvSpPr>
        <p:spPr>
          <a:xfrm>
            <a:off x="973710" y="2454391"/>
            <a:ext cx="866860" cy="101566"/>
          </a:xfrm>
          <a:prstGeom prst="rect">
            <a:avLst/>
          </a:prstGeom>
          <a:noFill/>
          <a:ln w="12700" cap="flat" cmpd="sng">
            <a:noFill/>
            <a:prstDash val="sysDash"/>
            <a:round/>
            <a:headEnd type="none" w="sm" len="sm"/>
            <a:tailEnd type="none" w="sm" len="sm"/>
          </a:ln>
        </p:spPr>
        <p:txBody>
          <a:bodyPr spcFirstLastPara="1" vert="horz" wrap="square" lIns="9144" tIns="4572" rIns="4572" bIns="4572" anchor="t" anchorCtr="0">
            <a:spAutoFit/>
          </a:bodyPr>
          <a:lstStyle/>
          <a:p>
            <a:pPr marR="0" lvl="0" algn="r" defTabSz="457200" rtl="0" eaLnBrk="1" fontAlgn="auto" latinLnBrk="0" hangingPunct="1">
              <a:lnSpc>
                <a:spcPct val="100000"/>
              </a:lnSpc>
              <a:spcBef>
                <a:spcPts val="0"/>
              </a:spcBef>
              <a:spcAft>
                <a:spcPts val="0"/>
              </a:spcAft>
              <a:buClrTx/>
              <a:buSzTx/>
              <a:tabLst/>
              <a:defRPr/>
            </a:pPr>
            <a:r>
              <a:rPr lang="en-GB" sz="600">
                <a:solidFill>
                  <a:prstClr val="black"/>
                </a:solidFill>
                <a:latin typeface="Montserrat" pitchFamily="2" charset="77"/>
                <a:cs typeface="Arial" panose="020B0604020202020204" pitchFamily="34" charset="0"/>
                <a:sym typeface="Basis Grotesque Pro Medium"/>
              </a:rPr>
              <a:t>SAP</a:t>
            </a:r>
            <a:endParaRPr kumimoji="0" lang="en-US" sz="600" u="none" strike="noStrike" kern="1200" cap="none" spc="0" normalizeH="0" baseline="0" noProof="0" dirty="0">
              <a:ln>
                <a:noFill/>
              </a:ln>
              <a:solidFill>
                <a:prstClr val="black"/>
              </a:solidFill>
              <a:effectLst/>
              <a:uLnTx/>
              <a:uFillTx/>
              <a:latin typeface="Montserrat" pitchFamily="2" charset="77"/>
              <a:cs typeface="Arial" panose="020B0604020202020204" pitchFamily="34" charset="0"/>
              <a:sym typeface="Basis Grotesque Pro Medium"/>
            </a:endParaRPr>
          </a:p>
        </p:txBody>
      </p:sp>
      <p:sp>
        <p:nvSpPr>
          <p:cNvPr id="111" name="Google Shape;77;p13">
            <a:extLst>
              <a:ext uri="{FF2B5EF4-FFF2-40B4-BE49-F238E27FC236}">
                <a16:creationId xmlns:a16="http://schemas.microsoft.com/office/drawing/2014/main" id="{7B464EF3-8061-3D31-2013-1410E7DDBB9B}"/>
              </a:ext>
            </a:extLst>
          </p:cNvPr>
          <p:cNvSpPr txBox="1"/>
          <p:nvPr/>
        </p:nvSpPr>
        <p:spPr>
          <a:xfrm>
            <a:off x="1932410" y="2244841"/>
            <a:ext cx="538252" cy="147733"/>
          </a:xfrm>
          <a:prstGeom prst="rect">
            <a:avLst/>
          </a:prstGeom>
          <a:noFill/>
          <a:ln w="12700" cap="flat" cmpd="sng">
            <a:noFill/>
            <a:prstDash val="sysDash"/>
            <a:round/>
            <a:headEnd type="none" w="sm" len="sm"/>
            <a:tailEnd type="none" w="sm" len="sm"/>
          </a:ln>
        </p:spPr>
        <p:txBody>
          <a:bodyPr spcFirstLastPara="1" vert="horz" wrap="square" lIns="9144" tIns="4572" rIns="4572" bIns="4572" anchor="t" anchorCtr="0">
            <a:spAutoFit/>
          </a:bodyPr>
          <a:lstStyle/>
          <a:p>
            <a:pPr marR="0" lvl="0" algn="ctr" defTabSz="457200" rtl="0" eaLnBrk="1" fontAlgn="auto" latinLnBrk="0" hangingPunct="1">
              <a:lnSpc>
                <a:spcPct val="100000"/>
              </a:lnSpc>
              <a:spcBef>
                <a:spcPts val="0"/>
              </a:spcBef>
              <a:spcAft>
                <a:spcPts val="0"/>
              </a:spcAft>
              <a:buClrTx/>
              <a:buSzTx/>
              <a:tabLst/>
              <a:defRPr/>
            </a:pPr>
            <a:r>
              <a:rPr lang="en-GB" sz="900">
                <a:solidFill>
                  <a:prstClr val="black"/>
                </a:solidFill>
                <a:latin typeface="Montserrat" pitchFamily="2" charset="77"/>
                <a:cs typeface="Arial" panose="020B0604020202020204" pitchFamily="34" charset="0"/>
                <a:sym typeface="Basis Grotesque Pro Medium"/>
              </a:rPr>
              <a:t>1972</a:t>
            </a:r>
            <a:endParaRPr kumimoji="0" lang="en-US" sz="900" u="none" strike="noStrike" kern="1200" cap="none" spc="0" normalizeH="0" baseline="0" noProof="0" dirty="0">
              <a:ln>
                <a:noFill/>
              </a:ln>
              <a:solidFill>
                <a:prstClr val="black"/>
              </a:solidFill>
              <a:effectLst/>
              <a:uLnTx/>
              <a:uFillTx/>
              <a:latin typeface="Montserrat" pitchFamily="2" charset="77"/>
              <a:cs typeface="Arial" panose="020B0604020202020204" pitchFamily="34" charset="0"/>
              <a:sym typeface="Basis Grotesque Pro Medium"/>
            </a:endParaRPr>
          </a:p>
        </p:txBody>
      </p:sp>
      <p:sp>
        <p:nvSpPr>
          <p:cNvPr id="112" name="Google Shape;77;p13">
            <a:extLst>
              <a:ext uri="{FF2B5EF4-FFF2-40B4-BE49-F238E27FC236}">
                <a16:creationId xmlns:a16="http://schemas.microsoft.com/office/drawing/2014/main" id="{5B70F2EC-0C36-5FE7-E66C-CEEE0D416885}"/>
              </a:ext>
            </a:extLst>
          </p:cNvPr>
          <p:cNvSpPr txBox="1"/>
          <p:nvPr/>
        </p:nvSpPr>
        <p:spPr>
          <a:xfrm>
            <a:off x="2591327" y="2244841"/>
            <a:ext cx="866860" cy="116955"/>
          </a:xfrm>
          <a:prstGeom prst="rect">
            <a:avLst/>
          </a:prstGeom>
          <a:noFill/>
          <a:ln w="12700" cap="flat" cmpd="sng">
            <a:noFill/>
            <a:prstDash val="sysDash"/>
            <a:round/>
            <a:headEnd type="none" w="sm" len="sm"/>
            <a:tailEnd type="none" w="sm" len="sm"/>
          </a:ln>
        </p:spPr>
        <p:txBody>
          <a:bodyPr spcFirstLastPara="1" vert="horz" wrap="square" lIns="9144" tIns="4572" rIns="4572" bIns="4572" anchor="t" anchorCtr="0">
            <a:spAutoFit/>
          </a:bodyPr>
          <a:lstStyle/>
          <a:p>
            <a:pPr marR="0" lvl="0" algn="l" defTabSz="457200" eaLnBrk="1" fontAlgn="auto" latinLnBrk="0" hangingPunct="1">
              <a:lnSpc>
                <a:spcPct val="100000"/>
              </a:lnSpc>
              <a:spcBef>
                <a:spcPts val="0"/>
              </a:spcBef>
              <a:spcAft>
                <a:spcPts val="0"/>
              </a:spcAft>
              <a:buClrTx/>
              <a:buSzTx/>
              <a:tabLst/>
              <a:defRPr/>
            </a:pPr>
            <a:r>
              <a:rPr lang="en-GB" sz="700">
                <a:solidFill>
                  <a:prstClr val="black"/>
                </a:solidFill>
                <a:latin typeface="Montserrat" pitchFamily="2" charset="77"/>
                <a:cs typeface="Arial" panose="020B0604020202020204" pitchFamily="34" charset="0"/>
                <a:sym typeface="Basis Grotesque Pro Medium"/>
              </a:rPr>
              <a:t>Walldorf, Germany</a:t>
            </a:r>
            <a:endParaRPr lang="en-GB" sz="700" dirty="0">
              <a:solidFill>
                <a:prstClr val="black"/>
              </a:solidFill>
              <a:latin typeface="Montserrat" pitchFamily="2" charset="77"/>
              <a:cs typeface="Arial" panose="020B0604020202020204" pitchFamily="34" charset="0"/>
              <a:sym typeface="Basis Grotesque Pro Medium"/>
            </a:endParaRPr>
          </a:p>
        </p:txBody>
      </p:sp>
      <p:sp>
        <p:nvSpPr>
          <p:cNvPr id="113" name="Google Shape;77;p13">
            <a:extLst>
              <a:ext uri="{FF2B5EF4-FFF2-40B4-BE49-F238E27FC236}">
                <a16:creationId xmlns:a16="http://schemas.microsoft.com/office/drawing/2014/main" id="{FA6B6A02-65CA-8F89-D679-BC06AE515A17}"/>
              </a:ext>
            </a:extLst>
          </p:cNvPr>
          <p:cNvSpPr txBox="1"/>
          <p:nvPr/>
        </p:nvSpPr>
        <p:spPr>
          <a:xfrm>
            <a:off x="3890152" y="2244841"/>
            <a:ext cx="1153791" cy="116955"/>
          </a:xfrm>
          <a:prstGeom prst="rect">
            <a:avLst/>
          </a:prstGeom>
          <a:noFill/>
          <a:ln w="12700" cap="flat" cmpd="sng">
            <a:noFill/>
            <a:prstDash val="sysDash"/>
            <a:round/>
            <a:headEnd type="none" w="sm" len="sm"/>
            <a:tailEnd type="none" w="sm" len="sm"/>
          </a:ln>
        </p:spPr>
        <p:txBody>
          <a:bodyPr spcFirstLastPara="1" vert="horz" wrap="square" lIns="9144" tIns="4572" rIns="4572" bIns="4572" anchor="t" anchorCtr="0">
            <a:spAutoFit/>
          </a:bodyPr>
          <a:lstStyle/>
          <a:p>
            <a:pPr marR="0" lvl="0" algn="ctr" defTabSz="457200" eaLnBrk="1" fontAlgn="auto" latinLnBrk="0" hangingPunct="1">
              <a:lnSpc>
                <a:spcPct val="100000"/>
              </a:lnSpc>
              <a:spcBef>
                <a:spcPts val="0"/>
              </a:spcBef>
              <a:spcAft>
                <a:spcPts val="0"/>
              </a:spcAft>
              <a:buClrTx/>
              <a:buSzTx/>
              <a:tabLst/>
              <a:defRPr/>
            </a:pPr>
            <a:r>
              <a:rPr kumimoji="0" lang="en-GB" sz="700" i="1" u="none" strike="noStrike" kern="1200" cap="none" spc="0" normalizeH="0" baseline="0" noProof="0">
                <a:ln>
                  <a:noFill/>
                </a:ln>
                <a:solidFill>
                  <a:prstClr val="black"/>
                </a:solidFill>
                <a:effectLst/>
                <a:uLnTx/>
                <a:uFillTx/>
                <a:latin typeface="Montserrat" pitchFamily="2" charset="77"/>
                <a:cs typeface="Arial" panose="020B0604020202020204" pitchFamily="34" charset="0"/>
                <a:sym typeface="Basis Grotesque Pro Medium"/>
              </a:rPr>
              <a:t>N.M.</a:t>
            </a:r>
            <a:endParaRPr kumimoji="0" lang="en-US" sz="700" i="1" u="none" strike="noStrike" kern="1200" cap="none" spc="0" normalizeH="0" baseline="0" noProof="0" dirty="0">
              <a:ln>
                <a:noFill/>
              </a:ln>
              <a:solidFill>
                <a:prstClr val="black"/>
              </a:solidFill>
              <a:effectLst/>
              <a:uLnTx/>
              <a:uFillTx/>
              <a:latin typeface="Montserrat" pitchFamily="2" charset="77"/>
              <a:cs typeface="Arial" panose="020B0604020202020204" pitchFamily="34" charset="0"/>
              <a:sym typeface="Basis Grotesque Pro Medium"/>
            </a:endParaRPr>
          </a:p>
        </p:txBody>
      </p:sp>
      <p:sp>
        <p:nvSpPr>
          <p:cNvPr id="114" name="Google Shape;77;p13">
            <a:extLst>
              <a:ext uri="{FF2B5EF4-FFF2-40B4-BE49-F238E27FC236}">
                <a16:creationId xmlns:a16="http://schemas.microsoft.com/office/drawing/2014/main" id="{587E762D-14D6-61EB-CF2C-D721D93739E5}"/>
              </a:ext>
            </a:extLst>
          </p:cNvPr>
          <p:cNvSpPr txBox="1"/>
          <p:nvPr/>
        </p:nvSpPr>
        <p:spPr>
          <a:xfrm>
            <a:off x="5278149" y="2244841"/>
            <a:ext cx="866860" cy="147733"/>
          </a:xfrm>
          <a:prstGeom prst="rect">
            <a:avLst/>
          </a:prstGeom>
          <a:noFill/>
          <a:ln w="12700" cap="flat" cmpd="sng">
            <a:noFill/>
            <a:prstDash val="sysDash"/>
            <a:round/>
            <a:headEnd type="none" w="sm" len="sm"/>
            <a:tailEnd type="none" w="sm" len="sm"/>
          </a:ln>
        </p:spPr>
        <p:txBody>
          <a:bodyPr spcFirstLastPara="1" vert="horz" wrap="square" lIns="9144" tIns="4572" rIns="4572" bIns="4572" anchor="t" anchorCtr="0">
            <a:spAutoFit/>
          </a:bodyPr>
          <a:lstStyle/>
          <a:p>
            <a:pPr marR="0" lvl="0" algn="ctr" defTabSz="457200" eaLnBrk="1" fontAlgn="auto" latinLnBrk="0" hangingPunct="1">
              <a:lnSpc>
                <a:spcPct val="100000"/>
              </a:lnSpc>
              <a:spcBef>
                <a:spcPts val="0"/>
              </a:spcBef>
              <a:spcAft>
                <a:spcPts val="0"/>
              </a:spcAft>
              <a:buClrTx/>
              <a:buSzTx/>
              <a:tabLst/>
              <a:defRPr/>
            </a:pPr>
            <a:r>
              <a:rPr lang="en-GB" sz="900" dirty="0">
                <a:solidFill>
                  <a:prstClr val="black"/>
                </a:solidFill>
                <a:latin typeface="Montserrat" pitchFamily="2" charset="77"/>
                <a:cs typeface="Arial" panose="020B0604020202020204" pitchFamily="34" charset="0"/>
                <a:sym typeface="Basis Grotesque Pro Medium"/>
              </a:rPr>
              <a:t>+10,000</a:t>
            </a:r>
            <a:endParaRPr kumimoji="0" lang="en-US" sz="900" u="none" strike="noStrike" kern="1200" cap="none" spc="0" normalizeH="0" baseline="0" noProof="0" dirty="0">
              <a:ln>
                <a:noFill/>
              </a:ln>
              <a:solidFill>
                <a:prstClr val="black"/>
              </a:solidFill>
              <a:effectLst/>
              <a:uLnTx/>
              <a:uFillTx/>
              <a:latin typeface="Montserrat" pitchFamily="2" charset="77"/>
              <a:cs typeface="Arial" panose="020B0604020202020204" pitchFamily="34" charset="0"/>
              <a:sym typeface="Basis Grotesque Pro Medium"/>
            </a:endParaRPr>
          </a:p>
        </p:txBody>
      </p:sp>
      <p:sp>
        <p:nvSpPr>
          <p:cNvPr id="115" name="Google Shape;77;p13">
            <a:extLst>
              <a:ext uri="{FF2B5EF4-FFF2-40B4-BE49-F238E27FC236}">
                <a16:creationId xmlns:a16="http://schemas.microsoft.com/office/drawing/2014/main" id="{5A1D5FEA-93F0-A01F-BC85-36607F77AA4A}"/>
              </a:ext>
            </a:extLst>
          </p:cNvPr>
          <p:cNvSpPr txBox="1"/>
          <p:nvPr/>
        </p:nvSpPr>
        <p:spPr>
          <a:xfrm>
            <a:off x="6432508" y="2244841"/>
            <a:ext cx="811934" cy="147733"/>
          </a:xfrm>
          <a:prstGeom prst="rect">
            <a:avLst/>
          </a:prstGeom>
          <a:noFill/>
          <a:ln w="12700" cap="flat" cmpd="sng">
            <a:noFill/>
            <a:prstDash val="sysDash"/>
            <a:round/>
            <a:headEnd type="none" w="sm" len="sm"/>
            <a:tailEnd type="none" w="sm" len="sm"/>
          </a:ln>
        </p:spPr>
        <p:txBody>
          <a:bodyPr spcFirstLastPara="1" vert="horz" wrap="square" lIns="9144" tIns="4572" rIns="4572" bIns="4572" anchor="t" anchorCtr="0">
            <a:spAutoFit/>
          </a:bodyPr>
          <a:lstStyle/>
          <a:p>
            <a:pPr marR="0" lvl="0" algn="ctr" defTabSz="457200" eaLnBrk="1" fontAlgn="auto" latinLnBrk="0" hangingPunct="1">
              <a:lnSpc>
                <a:spcPct val="100000"/>
              </a:lnSpc>
              <a:spcBef>
                <a:spcPts val="0"/>
              </a:spcBef>
              <a:spcAft>
                <a:spcPts val="0"/>
              </a:spcAft>
              <a:buClrTx/>
              <a:buSzTx/>
              <a:tabLst/>
              <a:defRPr/>
            </a:pPr>
            <a:r>
              <a:rPr lang="en-GB" sz="900" dirty="0">
                <a:solidFill>
                  <a:prstClr val="black"/>
                </a:solidFill>
                <a:latin typeface="Montserrat" pitchFamily="2" charset="77"/>
                <a:cs typeface="Arial" panose="020B0604020202020204" pitchFamily="34" charset="0"/>
                <a:sym typeface="Basis Grotesque Pro Medium"/>
              </a:rPr>
              <a:t>~5,400</a:t>
            </a:r>
            <a:endParaRPr kumimoji="0" lang="en-US" sz="900" u="none" strike="noStrike" kern="1200" cap="none" spc="0" normalizeH="0" baseline="0" noProof="0" dirty="0">
              <a:ln>
                <a:noFill/>
              </a:ln>
              <a:solidFill>
                <a:prstClr val="black"/>
              </a:solidFill>
              <a:effectLst/>
              <a:uLnTx/>
              <a:uFillTx/>
              <a:latin typeface="Montserrat" pitchFamily="2" charset="77"/>
              <a:cs typeface="Arial" panose="020B0604020202020204" pitchFamily="34" charset="0"/>
              <a:sym typeface="Basis Grotesque Pro Medium"/>
            </a:endParaRPr>
          </a:p>
        </p:txBody>
      </p:sp>
      <p:sp>
        <p:nvSpPr>
          <p:cNvPr id="116" name="Google Shape;77;p13">
            <a:extLst>
              <a:ext uri="{FF2B5EF4-FFF2-40B4-BE49-F238E27FC236}">
                <a16:creationId xmlns:a16="http://schemas.microsoft.com/office/drawing/2014/main" id="{6B6618E5-0DE1-E32A-C9C2-6C23961EEB38}"/>
              </a:ext>
            </a:extLst>
          </p:cNvPr>
          <p:cNvSpPr txBox="1"/>
          <p:nvPr/>
        </p:nvSpPr>
        <p:spPr>
          <a:xfrm>
            <a:off x="7568350" y="2244841"/>
            <a:ext cx="4066436" cy="224677"/>
          </a:xfrm>
          <a:prstGeom prst="rect">
            <a:avLst/>
          </a:prstGeom>
          <a:noFill/>
          <a:ln w="12700" cap="flat" cmpd="sng">
            <a:noFill/>
            <a:prstDash val="sysDash"/>
            <a:round/>
            <a:headEnd type="none" w="sm" len="sm"/>
            <a:tailEnd type="none" w="sm" len="sm"/>
          </a:ln>
        </p:spPr>
        <p:txBody>
          <a:bodyPr spcFirstLastPara="1" vert="horz" wrap="square" lIns="9144" tIns="4572" rIns="4572" bIns="4572" anchor="t" anchorCtr="0">
            <a:spAutoFit/>
          </a:bodyPr>
          <a:lstStyle/>
          <a:p>
            <a:pPr marR="0" lvl="0" algn="l" defTabSz="457200" eaLnBrk="1" fontAlgn="auto" latinLnBrk="0" hangingPunct="1">
              <a:lnSpc>
                <a:spcPct val="100000"/>
              </a:lnSpc>
              <a:spcBef>
                <a:spcPts val="0"/>
              </a:spcBef>
              <a:spcAft>
                <a:spcPts val="0"/>
              </a:spcAft>
              <a:buClrTx/>
              <a:buSzTx/>
              <a:tabLst/>
              <a:defRPr/>
            </a:pPr>
            <a:r>
              <a:rPr lang="en-GB" sz="700">
                <a:solidFill>
                  <a:prstClr val="black"/>
                </a:solidFill>
                <a:latin typeface="Montserrat" pitchFamily="2" charset="77"/>
                <a:cs typeface="Arial" panose="020B0604020202020204" pitchFamily="34" charset="0"/>
                <a:sym typeface="Basis Grotesque Pro Medium"/>
              </a:rPr>
              <a:t>SAP offers integrated financial planning and analysis solutions within its broader enterprise resource planning (ERP) suite, supporting comprehensive business planning.</a:t>
            </a:r>
            <a:endParaRPr kumimoji="0" lang="en-US" sz="700" u="none" strike="noStrike" kern="1200" cap="none" spc="0" normalizeH="0" baseline="0" noProof="0" dirty="0">
              <a:ln>
                <a:noFill/>
              </a:ln>
              <a:solidFill>
                <a:prstClr val="black"/>
              </a:solidFill>
              <a:effectLst/>
              <a:uLnTx/>
              <a:uFillTx/>
              <a:latin typeface="Montserrat" pitchFamily="2" charset="77"/>
              <a:cs typeface="Arial" panose="020B0604020202020204" pitchFamily="34" charset="0"/>
              <a:sym typeface="Basis Grotesque Pro Medium"/>
            </a:endParaRPr>
          </a:p>
        </p:txBody>
      </p:sp>
      <p:cxnSp>
        <p:nvCxnSpPr>
          <p:cNvPr id="117" name="Straight Connector 116">
            <a:extLst>
              <a:ext uri="{FF2B5EF4-FFF2-40B4-BE49-F238E27FC236}">
                <a16:creationId xmlns:a16="http://schemas.microsoft.com/office/drawing/2014/main" id="{C2A461FA-FFC3-BDCA-11C6-4B6E2E8A9DB6}"/>
              </a:ext>
            </a:extLst>
          </p:cNvPr>
          <p:cNvCxnSpPr>
            <a:cxnSpLocks/>
          </p:cNvCxnSpPr>
          <p:nvPr/>
        </p:nvCxnSpPr>
        <p:spPr>
          <a:xfrm>
            <a:off x="547688" y="3002290"/>
            <a:ext cx="11087098" cy="0"/>
          </a:xfrm>
          <a:prstGeom prst="line">
            <a:avLst/>
          </a:prstGeom>
          <a:noFill/>
          <a:ln w="9525" cap="flat">
            <a:solidFill>
              <a:schemeClr val="tx2">
                <a:lumMod val="75000"/>
              </a:schemeClr>
            </a:solidFill>
            <a:prstDash val="dash"/>
            <a:round/>
          </a:ln>
          <a:effectLst/>
          <a:sp3d/>
        </p:spPr>
        <p:style>
          <a:lnRef idx="0">
            <a:scrgbClr r="0" g="0" b="0"/>
          </a:lnRef>
          <a:fillRef idx="0">
            <a:scrgbClr r="0" g="0" b="0"/>
          </a:fillRef>
          <a:effectRef idx="0">
            <a:scrgbClr r="0" g="0" b="0"/>
          </a:effectRef>
          <a:fontRef idx="none"/>
        </p:style>
      </p:cxnSp>
      <p:sp>
        <p:nvSpPr>
          <p:cNvPr id="118" name="Google Shape;77;p13">
            <a:extLst>
              <a:ext uri="{FF2B5EF4-FFF2-40B4-BE49-F238E27FC236}">
                <a16:creationId xmlns:a16="http://schemas.microsoft.com/office/drawing/2014/main" id="{0D3C003E-AE3B-6A58-1BCF-622DB94CC7B0}"/>
              </a:ext>
            </a:extLst>
          </p:cNvPr>
          <p:cNvSpPr txBox="1"/>
          <p:nvPr/>
        </p:nvSpPr>
        <p:spPr>
          <a:xfrm>
            <a:off x="973710" y="2850219"/>
            <a:ext cx="866860" cy="101566"/>
          </a:xfrm>
          <a:prstGeom prst="rect">
            <a:avLst/>
          </a:prstGeom>
          <a:noFill/>
          <a:ln w="12700" cap="flat" cmpd="sng">
            <a:noFill/>
            <a:prstDash val="sysDash"/>
            <a:round/>
            <a:headEnd type="none" w="sm" len="sm"/>
            <a:tailEnd type="none" w="sm" len="sm"/>
          </a:ln>
        </p:spPr>
        <p:txBody>
          <a:bodyPr spcFirstLastPara="1" vert="horz" wrap="square" lIns="9144" tIns="4572" rIns="4572" bIns="4572" anchor="t" anchorCtr="0">
            <a:spAutoFit/>
          </a:bodyPr>
          <a:lstStyle/>
          <a:p>
            <a:pPr marR="0" lvl="0" algn="r" defTabSz="457200" rtl="0" eaLnBrk="1" fontAlgn="auto" latinLnBrk="0" hangingPunct="1">
              <a:lnSpc>
                <a:spcPct val="100000"/>
              </a:lnSpc>
              <a:spcBef>
                <a:spcPts val="0"/>
              </a:spcBef>
              <a:spcAft>
                <a:spcPts val="0"/>
              </a:spcAft>
              <a:buClrTx/>
              <a:buSzTx/>
              <a:tabLst/>
              <a:defRPr/>
            </a:pPr>
            <a:r>
              <a:rPr lang="en-GB" sz="600">
                <a:solidFill>
                  <a:prstClr val="black"/>
                </a:solidFill>
                <a:latin typeface="Montserrat" pitchFamily="2" charset="77"/>
                <a:cs typeface="Arial" panose="020B0604020202020204" pitchFamily="34" charset="0"/>
                <a:sym typeface="Basis Grotesque Pro Medium"/>
              </a:rPr>
              <a:t>Wolters Kluwer</a:t>
            </a:r>
            <a:endParaRPr kumimoji="0" lang="en-US" sz="600" u="none" strike="noStrike" kern="1200" cap="none" spc="0" normalizeH="0" baseline="0" noProof="0" dirty="0">
              <a:ln>
                <a:noFill/>
              </a:ln>
              <a:solidFill>
                <a:prstClr val="black"/>
              </a:solidFill>
              <a:effectLst/>
              <a:uLnTx/>
              <a:uFillTx/>
              <a:latin typeface="Montserrat" pitchFamily="2" charset="77"/>
              <a:cs typeface="Arial" panose="020B0604020202020204" pitchFamily="34" charset="0"/>
              <a:sym typeface="Basis Grotesque Pro Medium"/>
            </a:endParaRPr>
          </a:p>
        </p:txBody>
      </p:sp>
      <p:sp>
        <p:nvSpPr>
          <p:cNvPr id="119" name="Google Shape;77;p13">
            <a:extLst>
              <a:ext uri="{FF2B5EF4-FFF2-40B4-BE49-F238E27FC236}">
                <a16:creationId xmlns:a16="http://schemas.microsoft.com/office/drawing/2014/main" id="{8CFC9A11-BA03-3FD4-C84F-1CF8B3A6CD1D}"/>
              </a:ext>
            </a:extLst>
          </p:cNvPr>
          <p:cNvSpPr txBox="1"/>
          <p:nvPr/>
        </p:nvSpPr>
        <p:spPr>
          <a:xfrm>
            <a:off x="1932410" y="2640669"/>
            <a:ext cx="538252" cy="147733"/>
          </a:xfrm>
          <a:prstGeom prst="rect">
            <a:avLst/>
          </a:prstGeom>
          <a:noFill/>
          <a:ln w="12700" cap="flat" cmpd="sng">
            <a:noFill/>
            <a:prstDash val="sysDash"/>
            <a:round/>
            <a:headEnd type="none" w="sm" len="sm"/>
            <a:tailEnd type="none" w="sm" len="sm"/>
          </a:ln>
        </p:spPr>
        <p:txBody>
          <a:bodyPr spcFirstLastPara="1" vert="horz" wrap="square" lIns="9144" tIns="4572" rIns="4572" bIns="4572" anchor="t" anchorCtr="0">
            <a:spAutoFit/>
          </a:bodyPr>
          <a:lstStyle/>
          <a:p>
            <a:pPr marR="0" lvl="0" algn="ctr" defTabSz="457200" rtl="0" eaLnBrk="1" fontAlgn="auto" latinLnBrk="0" hangingPunct="1">
              <a:lnSpc>
                <a:spcPct val="100000"/>
              </a:lnSpc>
              <a:spcBef>
                <a:spcPts val="0"/>
              </a:spcBef>
              <a:spcAft>
                <a:spcPts val="0"/>
              </a:spcAft>
              <a:buClrTx/>
              <a:buSzTx/>
              <a:tabLst/>
              <a:defRPr/>
            </a:pPr>
            <a:r>
              <a:rPr lang="en-GB" sz="900">
                <a:solidFill>
                  <a:prstClr val="black"/>
                </a:solidFill>
                <a:latin typeface="Montserrat" pitchFamily="2" charset="77"/>
                <a:cs typeface="Arial" panose="020B0604020202020204" pitchFamily="34" charset="0"/>
                <a:sym typeface="Basis Grotesque Pro Medium"/>
              </a:rPr>
              <a:t>1968</a:t>
            </a:r>
            <a:endParaRPr kumimoji="0" lang="en-US" sz="900" u="none" strike="noStrike" kern="1200" cap="none" spc="0" normalizeH="0" baseline="0" noProof="0" dirty="0">
              <a:ln>
                <a:noFill/>
              </a:ln>
              <a:solidFill>
                <a:prstClr val="black"/>
              </a:solidFill>
              <a:effectLst/>
              <a:uLnTx/>
              <a:uFillTx/>
              <a:latin typeface="Montserrat" pitchFamily="2" charset="77"/>
              <a:cs typeface="Arial" panose="020B0604020202020204" pitchFamily="34" charset="0"/>
              <a:sym typeface="Basis Grotesque Pro Medium"/>
            </a:endParaRPr>
          </a:p>
        </p:txBody>
      </p:sp>
      <p:sp>
        <p:nvSpPr>
          <p:cNvPr id="120" name="Google Shape;77;p13">
            <a:extLst>
              <a:ext uri="{FF2B5EF4-FFF2-40B4-BE49-F238E27FC236}">
                <a16:creationId xmlns:a16="http://schemas.microsoft.com/office/drawing/2014/main" id="{0A9E642E-D609-29B8-F579-E8C25214C755}"/>
              </a:ext>
            </a:extLst>
          </p:cNvPr>
          <p:cNvSpPr txBox="1"/>
          <p:nvPr/>
        </p:nvSpPr>
        <p:spPr>
          <a:xfrm>
            <a:off x="2591327" y="2640669"/>
            <a:ext cx="866860" cy="224677"/>
          </a:xfrm>
          <a:prstGeom prst="rect">
            <a:avLst/>
          </a:prstGeom>
          <a:noFill/>
          <a:ln w="12700" cap="flat" cmpd="sng">
            <a:noFill/>
            <a:prstDash val="sysDash"/>
            <a:round/>
            <a:headEnd type="none" w="sm" len="sm"/>
            <a:tailEnd type="none" w="sm" len="sm"/>
          </a:ln>
        </p:spPr>
        <p:txBody>
          <a:bodyPr spcFirstLastPara="1" vert="horz" wrap="square" lIns="9144" tIns="4572" rIns="4572" bIns="4572" anchor="t" anchorCtr="0">
            <a:spAutoFit/>
          </a:bodyPr>
          <a:lstStyle/>
          <a:p>
            <a:pPr marR="0" lvl="0" algn="l" defTabSz="457200" eaLnBrk="1" fontAlgn="auto" latinLnBrk="0" hangingPunct="1">
              <a:lnSpc>
                <a:spcPct val="100000"/>
              </a:lnSpc>
              <a:spcBef>
                <a:spcPts val="0"/>
              </a:spcBef>
              <a:spcAft>
                <a:spcPts val="0"/>
              </a:spcAft>
              <a:buClrTx/>
              <a:buSzTx/>
              <a:tabLst/>
              <a:defRPr/>
            </a:pPr>
            <a:r>
              <a:rPr lang="nl-NL" sz="700">
                <a:solidFill>
                  <a:prstClr val="black"/>
                </a:solidFill>
                <a:latin typeface="Montserrat" pitchFamily="2" charset="77"/>
                <a:cs typeface="Arial" panose="020B0604020202020204" pitchFamily="34" charset="0"/>
                <a:sym typeface="Basis Grotesque Pro Medium"/>
              </a:rPr>
              <a:t>Alphen aan den Rijn, Netherlands</a:t>
            </a:r>
            <a:endParaRPr lang="en-GB" sz="700" dirty="0">
              <a:solidFill>
                <a:prstClr val="black"/>
              </a:solidFill>
              <a:latin typeface="Montserrat" pitchFamily="2" charset="77"/>
              <a:cs typeface="Arial" panose="020B0604020202020204" pitchFamily="34" charset="0"/>
              <a:sym typeface="Basis Grotesque Pro Medium"/>
            </a:endParaRPr>
          </a:p>
        </p:txBody>
      </p:sp>
      <p:sp>
        <p:nvSpPr>
          <p:cNvPr id="121" name="Google Shape;77;p13">
            <a:extLst>
              <a:ext uri="{FF2B5EF4-FFF2-40B4-BE49-F238E27FC236}">
                <a16:creationId xmlns:a16="http://schemas.microsoft.com/office/drawing/2014/main" id="{2AD51C77-F0D7-7FD6-ED4B-A3E87A8F7719}"/>
              </a:ext>
            </a:extLst>
          </p:cNvPr>
          <p:cNvSpPr txBox="1"/>
          <p:nvPr/>
        </p:nvSpPr>
        <p:spPr>
          <a:xfrm>
            <a:off x="3890152" y="2640669"/>
            <a:ext cx="1153791" cy="116955"/>
          </a:xfrm>
          <a:prstGeom prst="rect">
            <a:avLst/>
          </a:prstGeom>
          <a:noFill/>
          <a:ln w="12700" cap="flat" cmpd="sng">
            <a:noFill/>
            <a:prstDash val="sysDash"/>
            <a:round/>
            <a:headEnd type="none" w="sm" len="sm"/>
            <a:tailEnd type="none" w="sm" len="sm"/>
          </a:ln>
        </p:spPr>
        <p:txBody>
          <a:bodyPr spcFirstLastPara="1" vert="horz" wrap="square" lIns="9144" tIns="4572" rIns="4572" bIns="4572" anchor="t" anchorCtr="0">
            <a:spAutoFit/>
          </a:bodyPr>
          <a:lstStyle/>
          <a:p>
            <a:pPr marR="0" lvl="0" algn="ctr" defTabSz="457200" eaLnBrk="1" fontAlgn="auto" latinLnBrk="0" hangingPunct="1">
              <a:lnSpc>
                <a:spcPct val="100000"/>
              </a:lnSpc>
              <a:spcBef>
                <a:spcPts val="0"/>
              </a:spcBef>
              <a:spcAft>
                <a:spcPts val="0"/>
              </a:spcAft>
              <a:buClrTx/>
              <a:buSzTx/>
              <a:tabLst/>
              <a:defRPr/>
            </a:pPr>
            <a:r>
              <a:rPr kumimoji="0" lang="en-GB" sz="700" i="1" u="none" strike="noStrike" kern="1200" cap="none" spc="0" normalizeH="0" baseline="0" noProof="0">
                <a:ln>
                  <a:noFill/>
                </a:ln>
                <a:solidFill>
                  <a:prstClr val="black"/>
                </a:solidFill>
                <a:effectLst/>
                <a:uLnTx/>
                <a:uFillTx/>
                <a:latin typeface="Montserrat" pitchFamily="2" charset="77"/>
                <a:cs typeface="Arial" panose="020B0604020202020204" pitchFamily="34" charset="0"/>
                <a:sym typeface="Basis Grotesque Pro Medium"/>
              </a:rPr>
              <a:t>N.M.</a:t>
            </a:r>
            <a:endParaRPr kumimoji="0" lang="en-US" sz="700" i="1" u="none" strike="noStrike" kern="1200" cap="none" spc="0" normalizeH="0" baseline="0" noProof="0" dirty="0">
              <a:ln>
                <a:noFill/>
              </a:ln>
              <a:solidFill>
                <a:prstClr val="black"/>
              </a:solidFill>
              <a:effectLst/>
              <a:uLnTx/>
              <a:uFillTx/>
              <a:latin typeface="Montserrat" pitchFamily="2" charset="77"/>
              <a:cs typeface="Arial" panose="020B0604020202020204" pitchFamily="34" charset="0"/>
              <a:sym typeface="Basis Grotesque Pro Medium"/>
            </a:endParaRPr>
          </a:p>
        </p:txBody>
      </p:sp>
      <p:sp>
        <p:nvSpPr>
          <p:cNvPr id="122" name="Google Shape;77;p13">
            <a:extLst>
              <a:ext uri="{FF2B5EF4-FFF2-40B4-BE49-F238E27FC236}">
                <a16:creationId xmlns:a16="http://schemas.microsoft.com/office/drawing/2014/main" id="{54075DD5-BF63-CBE1-605E-10332D7F6EFD}"/>
              </a:ext>
            </a:extLst>
          </p:cNvPr>
          <p:cNvSpPr txBox="1"/>
          <p:nvPr/>
        </p:nvSpPr>
        <p:spPr>
          <a:xfrm>
            <a:off x="5278149" y="2640669"/>
            <a:ext cx="866860" cy="147733"/>
          </a:xfrm>
          <a:prstGeom prst="rect">
            <a:avLst/>
          </a:prstGeom>
          <a:noFill/>
          <a:ln w="12700" cap="flat" cmpd="sng">
            <a:noFill/>
            <a:prstDash val="sysDash"/>
            <a:round/>
            <a:headEnd type="none" w="sm" len="sm"/>
            <a:tailEnd type="none" w="sm" len="sm"/>
          </a:ln>
        </p:spPr>
        <p:txBody>
          <a:bodyPr spcFirstLastPara="1" vert="horz" wrap="square" lIns="9144" tIns="4572" rIns="4572" bIns="4572" anchor="t" anchorCtr="0">
            <a:spAutoFit/>
          </a:bodyPr>
          <a:lstStyle/>
          <a:p>
            <a:pPr marR="0" lvl="0" algn="ctr" defTabSz="457200" eaLnBrk="1" fontAlgn="auto" latinLnBrk="0" hangingPunct="1">
              <a:lnSpc>
                <a:spcPct val="100000"/>
              </a:lnSpc>
              <a:spcBef>
                <a:spcPts val="0"/>
              </a:spcBef>
              <a:spcAft>
                <a:spcPts val="0"/>
              </a:spcAft>
              <a:buClrTx/>
              <a:buSzTx/>
              <a:tabLst/>
              <a:defRPr/>
            </a:pPr>
            <a:r>
              <a:rPr lang="en-GB" sz="900" dirty="0">
                <a:solidFill>
                  <a:prstClr val="black"/>
                </a:solidFill>
                <a:latin typeface="Montserrat" pitchFamily="2" charset="77"/>
                <a:cs typeface="Arial" panose="020B0604020202020204" pitchFamily="34" charset="0"/>
                <a:sym typeface="Basis Grotesque Pro Medium"/>
              </a:rPr>
              <a:t>+10,000</a:t>
            </a:r>
            <a:endParaRPr kumimoji="0" lang="en-US" sz="900" u="none" strike="noStrike" kern="1200" cap="none" spc="0" normalizeH="0" baseline="0" noProof="0" dirty="0">
              <a:ln>
                <a:noFill/>
              </a:ln>
              <a:solidFill>
                <a:prstClr val="black"/>
              </a:solidFill>
              <a:effectLst/>
              <a:uLnTx/>
              <a:uFillTx/>
              <a:latin typeface="Montserrat" pitchFamily="2" charset="77"/>
              <a:cs typeface="Arial" panose="020B0604020202020204" pitchFamily="34" charset="0"/>
              <a:sym typeface="Basis Grotesque Pro Medium"/>
            </a:endParaRPr>
          </a:p>
        </p:txBody>
      </p:sp>
      <p:sp>
        <p:nvSpPr>
          <p:cNvPr id="123" name="Google Shape;77;p13">
            <a:extLst>
              <a:ext uri="{FF2B5EF4-FFF2-40B4-BE49-F238E27FC236}">
                <a16:creationId xmlns:a16="http://schemas.microsoft.com/office/drawing/2014/main" id="{99B51BFB-B7AE-B1D6-7681-4111E77FEEE9}"/>
              </a:ext>
            </a:extLst>
          </p:cNvPr>
          <p:cNvSpPr txBox="1"/>
          <p:nvPr/>
        </p:nvSpPr>
        <p:spPr>
          <a:xfrm>
            <a:off x="6432508" y="2640669"/>
            <a:ext cx="811934" cy="147733"/>
          </a:xfrm>
          <a:prstGeom prst="rect">
            <a:avLst/>
          </a:prstGeom>
          <a:noFill/>
          <a:ln w="12700" cap="flat" cmpd="sng">
            <a:noFill/>
            <a:prstDash val="sysDash"/>
            <a:round/>
            <a:headEnd type="none" w="sm" len="sm"/>
            <a:tailEnd type="none" w="sm" len="sm"/>
          </a:ln>
        </p:spPr>
        <p:txBody>
          <a:bodyPr spcFirstLastPara="1" vert="horz" wrap="square" lIns="9144" tIns="4572" rIns="4572" bIns="4572" anchor="t" anchorCtr="0">
            <a:spAutoFit/>
          </a:bodyPr>
          <a:lstStyle/>
          <a:p>
            <a:pPr marR="0" lvl="0" algn="ctr" defTabSz="457200" eaLnBrk="1" fontAlgn="auto" latinLnBrk="0" hangingPunct="1">
              <a:lnSpc>
                <a:spcPct val="100000"/>
              </a:lnSpc>
              <a:spcBef>
                <a:spcPts val="0"/>
              </a:spcBef>
              <a:spcAft>
                <a:spcPts val="0"/>
              </a:spcAft>
              <a:buClrTx/>
              <a:buSzTx/>
              <a:tabLst/>
              <a:defRPr/>
            </a:pPr>
            <a:r>
              <a:rPr lang="en-GB" sz="900" dirty="0">
                <a:solidFill>
                  <a:prstClr val="black"/>
                </a:solidFill>
                <a:latin typeface="Montserrat" pitchFamily="2" charset="77"/>
                <a:cs typeface="Arial" panose="020B0604020202020204" pitchFamily="34" charset="0"/>
                <a:sym typeface="Basis Grotesque Pro Medium"/>
              </a:rPr>
              <a:t>~3,200</a:t>
            </a:r>
            <a:endParaRPr kumimoji="0" lang="en-US" sz="900" u="none" strike="noStrike" kern="1200" cap="none" spc="0" normalizeH="0" baseline="0" noProof="0" dirty="0">
              <a:ln>
                <a:noFill/>
              </a:ln>
              <a:solidFill>
                <a:prstClr val="black"/>
              </a:solidFill>
              <a:effectLst/>
              <a:uLnTx/>
              <a:uFillTx/>
              <a:latin typeface="Montserrat" pitchFamily="2" charset="77"/>
              <a:cs typeface="Arial" panose="020B0604020202020204" pitchFamily="34" charset="0"/>
              <a:sym typeface="Basis Grotesque Pro Medium"/>
            </a:endParaRPr>
          </a:p>
        </p:txBody>
      </p:sp>
      <p:sp>
        <p:nvSpPr>
          <p:cNvPr id="124" name="Google Shape;77;p13">
            <a:extLst>
              <a:ext uri="{FF2B5EF4-FFF2-40B4-BE49-F238E27FC236}">
                <a16:creationId xmlns:a16="http://schemas.microsoft.com/office/drawing/2014/main" id="{7C83B68F-42EE-0587-EB77-464870890B63}"/>
              </a:ext>
            </a:extLst>
          </p:cNvPr>
          <p:cNvSpPr txBox="1"/>
          <p:nvPr/>
        </p:nvSpPr>
        <p:spPr>
          <a:xfrm>
            <a:off x="7568350" y="2640669"/>
            <a:ext cx="4066436" cy="224677"/>
          </a:xfrm>
          <a:prstGeom prst="rect">
            <a:avLst/>
          </a:prstGeom>
          <a:noFill/>
          <a:ln w="12700" cap="flat" cmpd="sng">
            <a:noFill/>
            <a:prstDash val="sysDash"/>
            <a:round/>
            <a:headEnd type="none" w="sm" len="sm"/>
            <a:tailEnd type="none" w="sm" len="sm"/>
          </a:ln>
        </p:spPr>
        <p:txBody>
          <a:bodyPr spcFirstLastPara="1" vert="horz" wrap="square" lIns="9144" tIns="4572" rIns="4572" bIns="4572" anchor="t" anchorCtr="0">
            <a:spAutoFit/>
          </a:bodyPr>
          <a:lstStyle/>
          <a:p>
            <a:pPr marR="0" lvl="0" algn="l" defTabSz="457200" eaLnBrk="1" fontAlgn="auto" latinLnBrk="0" hangingPunct="1">
              <a:lnSpc>
                <a:spcPct val="100000"/>
              </a:lnSpc>
              <a:spcBef>
                <a:spcPts val="0"/>
              </a:spcBef>
              <a:spcAft>
                <a:spcPts val="0"/>
              </a:spcAft>
              <a:buClrTx/>
              <a:buSzTx/>
              <a:tabLst/>
              <a:defRPr/>
            </a:pPr>
            <a:r>
              <a:rPr lang="en-GB" sz="700" dirty="0">
                <a:solidFill>
                  <a:prstClr val="black"/>
                </a:solidFill>
                <a:latin typeface="Montserrat" pitchFamily="2" charset="77"/>
                <a:cs typeface="Arial" panose="020B0604020202020204" pitchFamily="34" charset="0"/>
                <a:sym typeface="Basis Grotesque Pro Medium"/>
              </a:rPr>
              <a:t>Wolters Kluwer's CCH Tagetik provides corporate performance management solutions that help businesses with budgeting, planning, financial close, and consolidation.</a:t>
            </a:r>
            <a:endParaRPr kumimoji="0" lang="en-US" sz="700" u="none" strike="noStrike" kern="1200" cap="none" spc="0" normalizeH="0" baseline="0" noProof="0" dirty="0">
              <a:ln>
                <a:noFill/>
              </a:ln>
              <a:solidFill>
                <a:prstClr val="black"/>
              </a:solidFill>
              <a:effectLst/>
              <a:uLnTx/>
              <a:uFillTx/>
              <a:latin typeface="Montserrat" pitchFamily="2" charset="77"/>
              <a:cs typeface="Arial" panose="020B0604020202020204" pitchFamily="34" charset="0"/>
              <a:sym typeface="Basis Grotesque Pro Medium"/>
            </a:endParaRPr>
          </a:p>
        </p:txBody>
      </p:sp>
      <p:cxnSp>
        <p:nvCxnSpPr>
          <p:cNvPr id="125" name="Straight Connector 124">
            <a:extLst>
              <a:ext uri="{FF2B5EF4-FFF2-40B4-BE49-F238E27FC236}">
                <a16:creationId xmlns:a16="http://schemas.microsoft.com/office/drawing/2014/main" id="{DE551AC4-902F-AFDE-B4EE-C5DA241B2DF0}"/>
              </a:ext>
            </a:extLst>
          </p:cNvPr>
          <p:cNvCxnSpPr>
            <a:cxnSpLocks/>
          </p:cNvCxnSpPr>
          <p:nvPr/>
        </p:nvCxnSpPr>
        <p:spPr>
          <a:xfrm>
            <a:off x="547688" y="3456296"/>
            <a:ext cx="11087098" cy="0"/>
          </a:xfrm>
          <a:prstGeom prst="line">
            <a:avLst/>
          </a:prstGeom>
          <a:noFill/>
          <a:ln w="9525" cap="flat">
            <a:solidFill>
              <a:schemeClr val="tx2">
                <a:lumMod val="75000"/>
              </a:schemeClr>
            </a:solidFill>
            <a:prstDash val="dash"/>
            <a:round/>
          </a:ln>
          <a:effectLst/>
          <a:sp3d/>
        </p:spPr>
        <p:style>
          <a:lnRef idx="0">
            <a:scrgbClr r="0" g="0" b="0"/>
          </a:lnRef>
          <a:fillRef idx="0">
            <a:scrgbClr r="0" g="0" b="0"/>
          </a:fillRef>
          <a:effectRef idx="0">
            <a:scrgbClr r="0" g="0" b="0"/>
          </a:effectRef>
          <a:fontRef idx="none"/>
        </p:style>
      </p:cxnSp>
      <p:sp>
        <p:nvSpPr>
          <p:cNvPr id="126" name="Google Shape;77;p13">
            <a:extLst>
              <a:ext uri="{FF2B5EF4-FFF2-40B4-BE49-F238E27FC236}">
                <a16:creationId xmlns:a16="http://schemas.microsoft.com/office/drawing/2014/main" id="{65657292-C901-AD3D-798F-75FC71E85389}"/>
              </a:ext>
            </a:extLst>
          </p:cNvPr>
          <p:cNvSpPr txBox="1"/>
          <p:nvPr/>
        </p:nvSpPr>
        <p:spPr>
          <a:xfrm>
            <a:off x="973710" y="3304225"/>
            <a:ext cx="866860" cy="101566"/>
          </a:xfrm>
          <a:prstGeom prst="rect">
            <a:avLst/>
          </a:prstGeom>
          <a:noFill/>
          <a:ln w="12700" cap="flat" cmpd="sng">
            <a:noFill/>
            <a:prstDash val="sysDash"/>
            <a:round/>
            <a:headEnd type="none" w="sm" len="sm"/>
            <a:tailEnd type="none" w="sm" len="sm"/>
          </a:ln>
        </p:spPr>
        <p:txBody>
          <a:bodyPr spcFirstLastPara="1" vert="horz" wrap="square" lIns="9144" tIns="4572" rIns="4572" bIns="4572" anchor="t" anchorCtr="0">
            <a:spAutoFit/>
          </a:bodyPr>
          <a:lstStyle/>
          <a:p>
            <a:pPr marR="0" lvl="0" algn="r" defTabSz="457200" rtl="0" eaLnBrk="1" fontAlgn="auto" latinLnBrk="0" hangingPunct="1">
              <a:lnSpc>
                <a:spcPct val="100000"/>
              </a:lnSpc>
              <a:spcBef>
                <a:spcPts val="0"/>
              </a:spcBef>
              <a:spcAft>
                <a:spcPts val="0"/>
              </a:spcAft>
              <a:buClrTx/>
              <a:buSzTx/>
              <a:tabLst/>
              <a:defRPr/>
            </a:pPr>
            <a:r>
              <a:rPr lang="en-GB" sz="600">
                <a:solidFill>
                  <a:prstClr val="black"/>
                </a:solidFill>
                <a:latin typeface="Montserrat" pitchFamily="2" charset="77"/>
                <a:cs typeface="Arial" panose="020B0604020202020204" pitchFamily="34" charset="0"/>
                <a:sym typeface="Basis Grotesque Pro Medium"/>
              </a:rPr>
              <a:t>Oracle</a:t>
            </a:r>
            <a:endParaRPr kumimoji="0" lang="en-US" sz="600" u="none" strike="noStrike" kern="1200" cap="none" spc="0" normalizeH="0" baseline="0" noProof="0" dirty="0">
              <a:ln>
                <a:noFill/>
              </a:ln>
              <a:solidFill>
                <a:prstClr val="black"/>
              </a:solidFill>
              <a:effectLst/>
              <a:uLnTx/>
              <a:uFillTx/>
              <a:latin typeface="Montserrat" pitchFamily="2" charset="77"/>
              <a:cs typeface="Arial" panose="020B0604020202020204" pitchFamily="34" charset="0"/>
              <a:sym typeface="Basis Grotesque Pro Medium"/>
            </a:endParaRPr>
          </a:p>
        </p:txBody>
      </p:sp>
      <p:sp>
        <p:nvSpPr>
          <p:cNvPr id="127" name="Google Shape;77;p13">
            <a:extLst>
              <a:ext uri="{FF2B5EF4-FFF2-40B4-BE49-F238E27FC236}">
                <a16:creationId xmlns:a16="http://schemas.microsoft.com/office/drawing/2014/main" id="{C4A27610-3293-D9D6-539B-A593D911E9C6}"/>
              </a:ext>
            </a:extLst>
          </p:cNvPr>
          <p:cNvSpPr txBox="1"/>
          <p:nvPr/>
        </p:nvSpPr>
        <p:spPr>
          <a:xfrm>
            <a:off x="1932410" y="3094675"/>
            <a:ext cx="538252" cy="147733"/>
          </a:xfrm>
          <a:prstGeom prst="rect">
            <a:avLst/>
          </a:prstGeom>
          <a:noFill/>
          <a:ln w="12700" cap="flat" cmpd="sng">
            <a:noFill/>
            <a:prstDash val="sysDash"/>
            <a:round/>
            <a:headEnd type="none" w="sm" len="sm"/>
            <a:tailEnd type="none" w="sm" len="sm"/>
          </a:ln>
        </p:spPr>
        <p:txBody>
          <a:bodyPr spcFirstLastPara="1" vert="horz" wrap="square" lIns="9144" tIns="4572" rIns="4572" bIns="4572" anchor="t" anchorCtr="0">
            <a:spAutoFit/>
          </a:bodyPr>
          <a:lstStyle/>
          <a:p>
            <a:pPr marR="0" lvl="0" algn="ctr" defTabSz="457200" rtl="0" eaLnBrk="1" fontAlgn="auto" latinLnBrk="0" hangingPunct="1">
              <a:lnSpc>
                <a:spcPct val="100000"/>
              </a:lnSpc>
              <a:spcBef>
                <a:spcPts val="0"/>
              </a:spcBef>
              <a:spcAft>
                <a:spcPts val="0"/>
              </a:spcAft>
              <a:buClrTx/>
              <a:buSzTx/>
              <a:tabLst/>
              <a:defRPr/>
            </a:pPr>
            <a:r>
              <a:rPr lang="en-GB" sz="900">
                <a:solidFill>
                  <a:prstClr val="black"/>
                </a:solidFill>
                <a:latin typeface="Montserrat" pitchFamily="2" charset="77"/>
                <a:cs typeface="Arial" panose="020B0604020202020204" pitchFamily="34" charset="0"/>
                <a:sym typeface="Basis Grotesque Pro Medium"/>
              </a:rPr>
              <a:t>1977</a:t>
            </a:r>
            <a:endParaRPr kumimoji="0" lang="en-US" sz="900" u="none" strike="noStrike" kern="1200" cap="none" spc="0" normalizeH="0" baseline="0" noProof="0" dirty="0">
              <a:ln>
                <a:noFill/>
              </a:ln>
              <a:solidFill>
                <a:prstClr val="black"/>
              </a:solidFill>
              <a:effectLst/>
              <a:uLnTx/>
              <a:uFillTx/>
              <a:latin typeface="Montserrat" pitchFamily="2" charset="77"/>
              <a:cs typeface="Arial" panose="020B0604020202020204" pitchFamily="34" charset="0"/>
              <a:sym typeface="Basis Grotesque Pro Medium"/>
            </a:endParaRPr>
          </a:p>
        </p:txBody>
      </p:sp>
      <p:sp>
        <p:nvSpPr>
          <p:cNvPr id="128" name="Google Shape;77;p13">
            <a:extLst>
              <a:ext uri="{FF2B5EF4-FFF2-40B4-BE49-F238E27FC236}">
                <a16:creationId xmlns:a16="http://schemas.microsoft.com/office/drawing/2014/main" id="{0470F3DE-EB25-D5C8-99A6-0B08B0ADFC7D}"/>
              </a:ext>
            </a:extLst>
          </p:cNvPr>
          <p:cNvSpPr txBox="1"/>
          <p:nvPr/>
        </p:nvSpPr>
        <p:spPr>
          <a:xfrm>
            <a:off x="2591327" y="3094675"/>
            <a:ext cx="866860" cy="224677"/>
          </a:xfrm>
          <a:prstGeom prst="rect">
            <a:avLst/>
          </a:prstGeom>
          <a:noFill/>
          <a:ln w="12700" cap="flat" cmpd="sng">
            <a:noFill/>
            <a:prstDash val="sysDash"/>
            <a:round/>
            <a:headEnd type="none" w="sm" len="sm"/>
            <a:tailEnd type="none" w="sm" len="sm"/>
          </a:ln>
        </p:spPr>
        <p:txBody>
          <a:bodyPr spcFirstLastPara="1" vert="horz" wrap="square" lIns="9144" tIns="4572" rIns="4572" bIns="4572" anchor="t" anchorCtr="0">
            <a:spAutoFit/>
          </a:bodyPr>
          <a:lstStyle/>
          <a:p>
            <a:pPr marR="0" lvl="0" algn="l" defTabSz="457200" eaLnBrk="1" fontAlgn="auto" latinLnBrk="0" hangingPunct="1">
              <a:lnSpc>
                <a:spcPct val="100000"/>
              </a:lnSpc>
              <a:spcBef>
                <a:spcPts val="0"/>
              </a:spcBef>
              <a:spcAft>
                <a:spcPts val="0"/>
              </a:spcAft>
              <a:buClrTx/>
              <a:buSzTx/>
              <a:tabLst/>
              <a:defRPr/>
            </a:pPr>
            <a:r>
              <a:rPr lang="en-GB" sz="700">
                <a:solidFill>
                  <a:prstClr val="black"/>
                </a:solidFill>
                <a:latin typeface="Montserrat" pitchFamily="2" charset="77"/>
                <a:cs typeface="Arial" panose="020B0604020202020204" pitchFamily="34" charset="0"/>
                <a:sym typeface="Basis Grotesque Pro Medium"/>
              </a:rPr>
              <a:t>Redwood Shores, USA</a:t>
            </a:r>
            <a:endParaRPr lang="en-GB" sz="700" dirty="0">
              <a:solidFill>
                <a:prstClr val="black"/>
              </a:solidFill>
              <a:latin typeface="Montserrat" pitchFamily="2" charset="77"/>
              <a:cs typeface="Arial" panose="020B0604020202020204" pitchFamily="34" charset="0"/>
              <a:sym typeface="Basis Grotesque Pro Medium"/>
            </a:endParaRPr>
          </a:p>
        </p:txBody>
      </p:sp>
      <p:sp>
        <p:nvSpPr>
          <p:cNvPr id="129" name="Google Shape;77;p13">
            <a:extLst>
              <a:ext uri="{FF2B5EF4-FFF2-40B4-BE49-F238E27FC236}">
                <a16:creationId xmlns:a16="http://schemas.microsoft.com/office/drawing/2014/main" id="{0D7A2AA8-3622-BDB6-9076-41D2D7F674D6}"/>
              </a:ext>
            </a:extLst>
          </p:cNvPr>
          <p:cNvSpPr txBox="1"/>
          <p:nvPr/>
        </p:nvSpPr>
        <p:spPr>
          <a:xfrm>
            <a:off x="3890152" y="3094675"/>
            <a:ext cx="1153791" cy="116955"/>
          </a:xfrm>
          <a:prstGeom prst="rect">
            <a:avLst/>
          </a:prstGeom>
          <a:noFill/>
          <a:ln w="12700" cap="flat" cmpd="sng">
            <a:noFill/>
            <a:prstDash val="sysDash"/>
            <a:round/>
            <a:headEnd type="none" w="sm" len="sm"/>
            <a:tailEnd type="none" w="sm" len="sm"/>
          </a:ln>
        </p:spPr>
        <p:txBody>
          <a:bodyPr spcFirstLastPara="1" vert="horz" wrap="square" lIns="9144" tIns="4572" rIns="4572" bIns="4572" anchor="t" anchorCtr="0">
            <a:spAutoFit/>
          </a:bodyPr>
          <a:lstStyle/>
          <a:p>
            <a:pPr marR="0" lvl="0" algn="ctr" defTabSz="457200" eaLnBrk="1" fontAlgn="auto" latinLnBrk="0" hangingPunct="1">
              <a:lnSpc>
                <a:spcPct val="100000"/>
              </a:lnSpc>
              <a:spcBef>
                <a:spcPts val="0"/>
              </a:spcBef>
              <a:spcAft>
                <a:spcPts val="0"/>
              </a:spcAft>
              <a:buClrTx/>
              <a:buSzTx/>
              <a:tabLst/>
              <a:defRPr/>
            </a:pPr>
            <a:r>
              <a:rPr kumimoji="0" lang="en-GB" sz="700" i="1" u="none" strike="noStrike" kern="1200" cap="none" spc="0" normalizeH="0" baseline="0" noProof="0">
                <a:ln>
                  <a:noFill/>
                </a:ln>
                <a:solidFill>
                  <a:prstClr val="black"/>
                </a:solidFill>
                <a:effectLst/>
                <a:uLnTx/>
                <a:uFillTx/>
                <a:latin typeface="Montserrat" pitchFamily="2" charset="77"/>
                <a:cs typeface="Arial" panose="020B0604020202020204" pitchFamily="34" charset="0"/>
                <a:sym typeface="Basis Grotesque Pro Medium"/>
              </a:rPr>
              <a:t>N.M.</a:t>
            </a:r>
            <a:endParaRPr kumimoji="0" lang="en-US" sz="700" i="1" u="none" strike="noStrike" kern="1200" cap="none" spc="0" normalizeH="0" baseline="0" noProof="0" dirty="0">
              <a:ln>
                <a:noFill/>
              </a:ln>
              <a:solidFill>
                <a:prstClr val="black"/>
              </a:solidFill>
              <a:effectLst/>
              <a:uLnTx/>
              <a:uFillTx/>
              <a:latin typeface="Montserrat" pitchFamily="2" charset="77"/>
              <a:cs typeface="Arial" panose="020B0604020202020204" pitchFamily="34" charset="0"/>
              <a:sym typeface="Basis Grotesque Pro Medium"/>
            </a:endParaRPr>
          </a:p>
        </p:txBody>
      </p:sp>
      <p:sp>
        <p:nvSpPr>
          <p:cNvPr id="130" name="Google Shape;77;p13">
            <a:extLst>
              <a:ext uri="{FF2B5EF4-FFF2-40B4-BE49-F238E27FC236}">
                <a16:creationId xmlns:a16="http://schemas.microsoft.com/office/drawing/2014/main" id="{AA172B7A-31FF-FD07-A78F-54E406E38301}"/>
              </a:ext>
            </a:extLst>
          </p:cNvPr>
          <p:cNvSpPr txBox="1"/>
          <p:nvPr/>
        </p:nvSpPr>
        <p:spPr>
          <a:xfrm>
            <a:off x="5278149" y="3094675"/>
            <a:ext cx="866860" cy="147733"/>
          </a:xfrm>
          <a:prstGeom prst="rect">
            <a:avLst/>
          </a:prstGeom>
          <a:noFill/>
          <a:ln w="12700" cap="flat" cmpd="sng">
            <a:noFill/>
            <a:prstDash val="sysDash"/>
            <a:round/>
            <a:headEnd type="none" w="sm" len="sm"/>
            <a:tailEnd type="none" w="sm" len="sm"/>
          </a:ln>
        </p:spPr>
        <p:txBody>
          <a:bodyPr spcFirstLastPara="1" vert="horz" wrap="square" lIns="9144" tIns="4572" rIns="4572" bIns="4572" anchor="t" anchorCtr="0">
            <a:spAutoFit/>
          </a:bodyPr>
          <a:lstStyle/>
          <a:p>
            <a:pPr marR="0" lvl="0" algn="ctr" defTabSz="457200" eaLnBrk="1" fontAlgn="auto" latinLnBrk="0" hangingPunct="1">
              <a:lnSpc>
                <a:spcPct val="100000"/>
              </a:lnSpc>
              <a:spcBef>
                <a:spcPts val="0"/>
              </a:spcBef>
              <a:spcAft>
                <a:spcPts val="0"/>
              </a:spcAft>
              <a:buClrTx/>
              <a:buSzTx/>
              <a:tabLst/>
              <a:defRPr/>
            </a:pPr>
            <a:r>
              <a:rPr lang="en-GB" sz="900" dirty="0">
                <a:solidFill>
                  <a:prstClr val="black"/>
                </a:solidFill>
                <a:latin typeface="Montserrat" pitchFamily="2" charset="77"/>
                <a:cs typeface="Arial" panose="020B0604020202020204" pitchFamily="34" charset="0"/>
                <a:sym typeface="Basis Grotesque Pro Medium"/>
              </a:rPr>
              <a:t>+10,000</a:t>
            </a:r>
            <a:endParaRPr kumimoji="0" lang="en-US" sz="900" u="none" strike="noStrike" kern="1200" cap="none" spc="0" normalizeH="0" baseline="0" noProof="0" dirty="0">
              <a:ln>
                <a:noFill/>
              </a:ln>
              <a:solidFill>
                <a:prstClr val="black"/>
              </a:solidFill>
              <a:effectLst/>
              <a:uLnTx/>
              <a:uFillTx/>
              <a:latin typeface="Montserrat" pitchFamily="2" charset="77"/>
              <a:cs typeface="Arial" panose="020B0604020202020204" pitchFamily="34" charset="0"/>
              <a:sym typeface="Basis Grotesque Pro Medium"/>
            </a:endParaRPr>
          </a:p>
        </p:txBody>
      </p:sp>
      <p:sp>
        <p:nvSpPr>
          <p:cNvPr id="131" name="Google Shape;77;p13">
            <a:extLst>
              <a:ext uri="{FF2B5EF4-FFF2-40B4-BE49-F238E27FC236}">
                <a16:creationId xmlns:a16="http://schemas.microsoft.com/office/drawing/2014/main" id="{5A36BBC0-BB04-5FE4-293B-EBE916D68BF2}"/>
              </a:ext>
            </a:extLst>
          </p:cNvPr>
          <p:cNvSpPr txBox="1"/>
          <p:nvPr/>
        </p:nvSpPr>
        <p:spPr>
          <a:xfrm>
            <a:off x="6432508" y="3094675"/>
            <a:ext cx="811934" cy="147733"/>
          </a:xfrm>
          <a:prstGeom prst="rect">
            <a:avLst/>
          </a:prstGeom>
          <a:noFill/>
          <a:ln w="12700" cap="flat" cmpd="sng">
            <a:noFill/>
            <a:prstDash val="sysDash"/>
            <a:round/>
            <a:headEnd type="none" w="sm" len="sm"/>
            <a:tailEnd type="none" w="sm" len="sm"/>
          </a:ln>
        </p:spPr>
        <p:txBody>
          <a:bodyPr spcFirstLastPara="1" vert="horz" wrap="square" lIns="9144" tIns="4572" rIns="4572" bIns="4572" anchor="t" anchorCtr="0">
            <a:spAutoFit/>
          </a:bodyPr>
          <a:lstStyle/>
          <a:p>
            <a:pPr marR="0" lvl="0" algn="ctr" defTabSz="457200" eaLnBrk="1" fontAlgn="auto" latinLnBrk="0" hangingPunct="1">
              <a:lnSpc>
                <a:spcPct val="100000"/>
              </a:lnSpc>
              <a:spcBef>
                <a:spcPts val="0"/>
              </a:spcBef>
              <a:spcAft>
                <a:spcPts val="0"/>
              </a:spcAft>
              <a:buClrTx/>
              <a:buSzTx/>
              <a:tabLst/>
              <a:defRPr/>
            </a:pPr>
            <a:r>
              <a:rPr lang="en-GB" sz="900" dirty="0">
                <a:solidFill>
                  <a:prstClr val="black"/>
                </a:solidFill>
                <a:latin typeface="Montserrat" pitchFamily="2" charset="77"/>
                <a:cs typeface="Arial" panose="020B0604020202020204" pitchFamily="34" charset="0"/>
                <a:sym typeface="Basis Grotesque Pro Medium"/>
              </a:rPr>
              <a:t>~2,500</a:t>
            </a:r>
            <a:endParaRPr kumimoji="0" lang="en-US" sz="900" u="none" strike="noStrike" kern="1200" cap="none" spc="0" normalizeH="0" baseline="0" noProof="0" dirty="0">
              <a:ln>
                <a:noFill/>
              </a:ln>
              <a:solidFill>
                <a:prstClr val="black"/>
              </a:solidFill>
              <a:effectLst/>
              <a:uLnTx/>
              <a:uFillTx/>
              <a:latin typeface="Montserrat" pitchFamily="2" charset="77"/>
              <a:cs typeface="Arial" panose="020B0604020202020204" pitchFamily="34" charset="0"/>
              <a:sym typeface="Basis Grotesque Pro Medium"/>
            </a:endParaRPr>
          </a:p>
        </p:txBody>
      </p:sp>
      <p:sp>
        <p:nvSpPr>
          <p:cNvPr id="132" name="Google Shape;77;p13">
            <a:extLst>
              <a:ext uri="{FF2B5EF4-FFF2-40B4-BE49-F238E27FC236}">
                <a16:creationId xmlns:a16="http://schemas.microsoft.com/office/drawing/2014/main" id="{02C1567F-F7D1-EDCB-4E4C-67564BD164A1}"/>
              </a:ext>
            </a:extLst>
          </p:cNvPr>
          <p:cNvSpPr txBox="1"/>
          <p:nvPr/>
        </p:nvSpPr>
        <p:spPr>
          <a:xfrm>
            <a:off x="7568350" y="3094675"/>
            <a:ext cx="4066436" cy="224677"/>
          </a:xfrm>
          <a:prstGeom prst="rect">
            <a:avLst/>
          </a:prstGeom>
          <a:noFill/>
          <a:ln w="12700" cap="flat" cmpd="sng">
            <a:noFill/>
            <a:prstDash val="sysDash"/>
            <a:round/>
            <a:headEnd type="none" w="sm" len="sm"/>
            <a:tailEnd type="none" w="sm" len="sm"/>
          </a:ln>
        </p:spPr>
        <p:txBody>
          <a:bodyPr spcFirstLastPara="1" vert="horz" wrap="square" lIns="9144" tIns="4572" rIns="4572" bIns="4572" anchor="t" anchorCtr="0">
            <a:spAutoFit/>
          </a:bodyPr>
          <a:lstStyle/>
          <a:p>
            <a:pPr marR="0" lvl="0" algn="l" defTabSz="457200" eaLnBrk="1" fontAlgn="auto" latinLnBrk="0" hangingPunct="1">
              <a:lnSpc>
                <a:spcPct val="100000"/>
              </a:lnSpc>
              <a:spcBef>
                <a:spcPts val="0"/>
              </a:spcBef>
              <a:spcAft>
                <a:spcPts val="0"/>
              </a:spcAft>
              <a:buClrTx/>
              <a:buSzTx/>
              <a:tabLst/>
              <a:defRPr/>
            </a:pPr>
            <a:r>
              <a:rPr lang="en-GB" sz="700">
                <a:solidFill>
                  <a:prstClr val="black"/>
                </a:solidFill>
                <a:latin typeface="Montserrat" pitchFamily="2" charset="77"/>
                <a:cs typeface="Arial" panose="020B0604020202020204" pitchFamily="34" charset="0"/>
                <a:sym typeface="Basis Grotesque Pro Medium"/>
              </a:rPr>
              <a:t>Oracle provides a comprehensive suite of enterprise performance management applications that support financial planning, consolidation, and analytics.</a:t>
            </a:r>
            <a:endParaRPr kumimoji="0" lang="en-US" sz="700" u="none" strike="noStrike" kern="1200" cap="none" spc="0" normalizeH="0" baseline="0" noProof="0" dirty="0">
              <a:ln>
                <a:noFill/>
              </a:ln>
              <a:solidFill>
                <a:prstClr val="black"/>
              </a:solidFill>
              <a:effectLst/>
              <a:uLnTx/>
              <a:uFillTx/>
              <a:latin typeface="Montserrat" pitchFamily="2" charset="77"/>
              <a:cs typeface="Arial" panose="020B0604020202020204" pitchFamily="34" charset="0"/>
              <a:sym typeface="Basis Grotesque Pro Medium"/>
            </a:endParaRPr>
          </a:p>
        </p:txBody>
      </p:sp>
      <p:cxnSp>
        <p:nvCxnSpPr>
          <p:cNvPr id="133" name="Straight Connector 132">
            <a:extLst>
              <a:ext uri="{FF2B5EF4-FFF2-40B4-BE49-F238E27FC236}">
                <a16:creationId xmlns:a16="http://schemas.microsoft.com/office/drawing/2014/main" id="{F2CCCE70-6EE1-B463-991F-C1A5FB1241BA}"/>
              </a:ext>
            </a:extLst>
          </p:cNvPr>
          <p:cNvCxnSpPr>
            <a:cxnSpLocks/>
          </p:cNvCxnSpPr>
          <p:nvPr/>
        </p:nvCxnSpPr>
        <p:spPr>
          <a:xfrm>
            <a:off x="547688" y="3926550"/>
            <a:ext cx="11087098" cy="0"/>
          </a:xfrm>
          <a:prstGeom prst="line">
            <a:avLst/>
          </a:prstGeom>
          <a:noFill/>
          <a:ln w="9525" cap="flat">
            <a:solidFill>
              <a:schemeClr val="tx2">
                <a:lumMod val="75000"/>
              </a:schemeClr>
            </a:solidFill>
            <a:prstDash val="dash"/>
            <a:round/>
          </a:ln>
          <a:effectLst/>
          <a:sp3d/>
        </p:spPr>
        <p:style>
          <a:lnRef idx="0">
            <a:scrgbClr r="0" g="0" b="0"/>
          </a:lnRef>
          <a:fillRef idx="0">
            <a:scrgbClr r="0" g="0" b="0"/>
          </a:fillRef>
          <a:effectRef idx="0">
            <a:scrgbClr r="0" g="0" b="0"/>
          </a:effectRef>
          <a:fontRef idx="none"/>
        </p:style>
      </p:cxnSp>
      <p:sp>
        <p:nvSpPr>
          <p:cNvPr id="134" name="Google Shape;77;p13">
            <a:extLst>
              <a:ext uri="{FF2B5EF4-FFF2-40B4-BE49-F238E27FC236}">
                <a16:creationId xmlns:a16="http://schemas.microsoft.com/office/drawing/2014/main" id="{4C4A0E72-BB20-14EB-1457-7B8598A016A5}"/>
              </a:ext>
            </a:extLst>
          </p:cNvPr>
          <p:cNvSpPr txBox="1"/>
          <p:nvPr/>
        </p:nvSpPr>
        <p:spPr>
          <a:xfrm>
            <a:off x="973710" y="3774479"/>
            <a:ext cx="866860" cy="101566"/>
          </a:xfrm>
          <a:prstGeom prst="rect">
            <a:avLst/>
          </a:prstGeom>
          <a:noFill/>
          <a:ln w="12700" cap="flat" cmpd="sng">
            <a:noFill/>
            <a:prstDash val="sysDash"/>
            <a:round/>
            <a:headEnd type="none" w="sm" len="sm"/>
            <a:tailEnd type="none" w="sm" len="sm"/>
          </a:ln>
        </p:spPr>
        <p:txBody>
          <a:bodyPr spcFirstLastPara="1" vert="horz" wrap="square" lIns="9144" tIns="4572" rIns="4572" bIns="4572" anchor="t" anchorCtr="0">
            <a:spAutoFit/>
          </a:bodyPr>
          <a:lstStyle/>
          <a:p>
            <a:pPr marR="0" lvl="0" algn="r" defTabSz="457200" eaLnBrk="1" fontAlgn="auto" latinLnBrk="0" hangingPunct="1">
              <a:lnSpc>
                <a:spcPct val="100000"/>
              </a:lnSpc>
              <a:spcBef>
                <a:spcPts val="0"/>
              </a:spcBef>
              <a:spcAft>
                <a:spcPts val="0"/>
              </a:spcAft>
              <a:buClrTx/>
              <a:buSzTx/>
              <a:tabLst/>
              <a:defRPr/>
            </a:pPr>
            <a:r>
              <a:rPr lang="en-GB" sz="600">
                <a:solidFill>
                  <a:prstClr val="black"/>
                </a:solidFill>
                <a:latin typeface="Montserrat" pitchFamily="2" charset="77"/>
                <a:cs typeface="Arial" panose="020B0604020202020204" pitchFamily="34" charset="0"/>
                <a:sym typeface="Basis Grotesque Pro Medium"/>
              </a:rPr>
              <a:t>Workday</a:t>
            </a:r>
            <a:endParaRPr kumimoji="0" lang="en-US" sz="600" u="none" strike="noStrike" kern="1200" cap="none" spc="0" normalizeH="0" baseline="0" noProof="0" dirty="0">
              <a:ln>
                <a:noFill/>
              </a:ln>
              <a:solidFill>
                <a:prstClr val="black"/>
              </a:solidFill>
              <a:effectLst/>
              <a:uLnTx/>
              <a:uFillTx/>
              <a:latin typeface="Montserrat" pitchFamily="2" charset="77"/>
              <a:cs typeface="Arial" panose="020B0604020202020204" pitchFamily="34" charset="0"/>
              <a:sym typeface="Basis Grotesque Pro Medium"/>
            </a:endParaRPr>
          </a:p>
        </p:txBody>
      </p:sp>
      <p:sp>
        <p:nvSpPr>
          <p:cNvPr id="135" name="Google Shape;77;p13">
            <a:extLst>
              <a:ext uri="{FF2B5EF4-FFF2-40B4-BE49-F238E27FC236}">
                <a16:creationId xmlns:a16="http://schemas.microsoft.com/office/drawing/2014/main" id="{1C81D824-6BA8-5660-F7E3-779141950EA5}"/>
              </a:ext>
            </a:extLst>
          </p:cNvPr>
          <p:cNvSpPr txBox="1"/>
          <p:nvPr/>
        </p:nvSpPr>
        <p:spPr>
          <a:xfrm>
            <a:off x="1932410" y="3564929"/>
            <a:ext cx="538252" cy="147733"/>
          </a:xfrm>
          <a:prstGeom prst="rect">
            <a:avLst/>
          </a:prstGeom>
          <a:noFill/>
          <a:ln w="12700" cap="flat" cmpd="sng">
            <a:noFill/>
            <a:prstDash val="sysDash"/>
            <a:round/>
            <a:headEnd type="none" w="sm" len="sm"/>
            <a:tailEnd type="none" w="sm" len="sm"/>
          </a:ln>
        </p:spPr>
        <p:txBody>
          <a:bodyPr spcFirstLastPara="1" vert="horz" wrap="square" lIns="9144" tIns="4572" rIns="4572" bIns="4572" anchor="t" anchorCtr="0">
            <a:spAutoFit/>
          </a:bodyPr>
          <a:lstStyle/>
          <a:p>
            <a:pPr marR="0" lvl="0" algn="ctr" defTabSz="457200" eaLnBrk="1" fontAlgn="auto" latinLnBrk="0" hangingPunct="1">
              <a:lnSpc>
                <a:spcPct val="100000"/>
              </a:lnSpc>
              <a:spcBef>
                <a:spcPts val="0"/>
              </a:spcBef>
              <a:spcAft>
                <a:spcPts val="0"/>
              </a:spcAft>
              <a:buClrTx/>
              <a:buSzTx/>
              <a:tabLst/>
              <a:defRPr/>
            </a:pPr>
            <a:r>
              <a:rPr lang="en-GB" sz="900">
                <a:solidFill>
                  <a:prstClr val="black"/>
                </a:solidFill>
                <a:latin typeface="Montserrat" pitchFamily="2" charset="77"/>
                <a:cs typeface="Arial" panose="020B0604020202020204" pitchFamily="34" charset="0"/>
                <a:sym typeface="Basis Grotesque Pro Medium"/>
              </a:rPr>
              <a:t>2005</a:t>
            </a:r>
            <a:endParaRPr kumimoji="0" lang="en-US" sz="900" u="none" strike="noStrike" kern="1200" cap="none" spc="0" normalizeH="0" baseline="0" noProof="0" dirty="0">
              <a:ln>
                <a:noFill/>
              </a:ln>
              <a:solidFill>
                <a:prstClr val="black"/>
              </a:solidFill>
              <a:effectLst/>
              <a:uLnTx/>
              <a:uFillTx/>
              <a:latin typeface="Montserrat" pitchFamily="2" charset="77"/>
              <a:cs typeface="Arial" panose="020B0604020202020204" pitchFamily="34" charset="0"/>
              <a:sym typeface="Basis Grotesque Pro Medium"/>
            </a:endParaRPr>
          </a:p>
        </p:txBody>
      </p:sp>
      <p:sp>
        <p:nvSpPr>
          <p:cNvPr id="136" name="Google Shape;77;p13">
            <a:extLst>
              <a:ext uri="{FF2B5EF4-FFF2-40B4-BE49-F238E27FC236}">
                <a16:creationId xmlns:a16="http://schemas.microsoft.com/office/drawing/2014/main" id="{7B0ADD7F-9755-AE31-9EA2-4CBA56F0F5FA}"/>
              </a:ext>
            </a:extLst>
          </p:cNvPr>
          <p:cNvSpPr txBox="1"/>
          <p:nvPr/>
        </p:nvSpPr>
        <p:spPr>
          <a:xfrm>
            <a:off x="2591327" y="3564929"/>
            <a:ext cx="866860" cy="116955"/>
          </a:xfrm>
          <a:prstGeom prst="rect">
            <a:avLst/>
          </a:prstGeom>
          <a:noFill/>
          <a:ln w="12700" cap="flat" cmpd="sng">
            <a:noFill/>
            <a:prstDash val="sysDash"/>
            <a:round/>
            <a:headEnd type="none" w="sm" len="sm"/>
            <a:tailEnd type="none" w="sm" len="sm"/>
          </a:ln>
        </p:spPr>
        <p:txBody>
          <a:bodyPr spcFirstLastPara="1" vert="horz" wrap="square" lIns="9144" tIns="4572" rIns="4572" bIns="4572" anchor="t" anchorCtr="0">
            <a:spAutoFit/>
          </a:bodyPr>
          <a:lstStyle/>
          <a:p>
            <a:pPr marR="0" lvl="0" algn="l" defTabSz="457200" eaLnBrk="1" fontAlgn="auto" latinLnBrk="0" hangingPunct="1">
              <a:lnSpc>
                <a:spcPct val="100000"/>
              </a:lnSpc>
              <a:spcBef>
                <a:spcPts val="0"/>
              </a:spcBef>
              <a:spcAft>
                <a:spcPts val="0"/>
              </a:spcAft>
              <a:buClrTx/>
              <a:buSzTx/>
              <a:tabLst/>
              <a:defRPr/>
            </a:pPr>
            <a:r>
              <a:rPr lang="en-GB" sz="700">
                <a:solidFill>
                  <a:prstClr val="black"/>
                </a:solidFill>
                <a:latin typeface="Montserrat" pitchFamily="2" charset="77"/>
                <a:cs typeface="Arial" panose="020B0604020202020204" pitchFamily="34" charset="0"/>
                <a:sym typeface="Basis Grotesque Pro Medium"/>
              </a:rPr>
              <a:t>Pleasanton, USA</a:t>
            </a:r>
            <a:endParaRPr lang="en-GB" sz="700" dirty="0">
              <a:solidFill>
                <a:prstClr val="black"/>
              </a:solidFill>
              <a:latin typeface="Montserrat" pitchFamily="2" charset="77"/>
              <a:cs typeface="Arial" panose="020B0604020202020204" pitchFamily="34" charset="0"/>
              <a:sym typeface="Basis Grotesque Pro Medium"/>
            </a:endParaRPr>
          </a:p>
        </p:txBody>
      </p:sp>
      <p:sp>
        <p:nvSpPr>
          <p:cNvPr id="137" name="Google Shape;77;p13">
            <a:extLst>
              <a:ext uri="{FF2B5EF4-FFF2-40B4-BE49-F238E27FC236}">
                <a16:creationId xmlns:a16="http://schemas.microsoft.com/office/drawing/2014/main" id="{1F19B3CB-AAD4-AB08-5411-2977343842E5}"/>
              </a:ext>
            </a:extLst>
          </p:cNvPr>
          <p:cNvSpPr txBox="1"/>
          <p:nvPr/>
        </p:nvSpPr>
        <p:spPr>
          <a:xfrm>
            <a:off x="3890152" y="3564929"/>
            <a:ext cx="1153791" cy="116955"/>
          </a:xfrm>
          <a:prstGeom prst="rect">
            <a:avLst/>
          </a:prstGeom>
          <a:noFill/>
          <a:ln w="12700" cap="flat" cmpd="sng">
            <a:noFill/>
            <a:prstDash val="sysDash"/>
            <a:round/>
            <a:headEnd type="none" w="sm" len="sm"/>
            <a:tailEnd type="none" w="sm" len="sm"/>
          </a:ln>
        </p:spPr>
        <p:txBody>
          <a:bodyPr spcFirstLastPara="1" vert="horz" wrap="square" lIns="9144" tIns="4572" rIns="4572" bIns="4572" anchor="t" anchorCtr="0">
            <a:spAutoFit/>
          </a:bodyPr>
          <a:lstStyle/>
          <a:p>
            <a:pPr marR="0" lvl="0" algn="ctr" defTabSz="457200" eaLnBrk="1" fontAlgn="auto" latinLnBrk="0" hangingPunct="1">
              <a:lnSpc>
                <a:spcPct val="100000"/>
              </a:lnSpc>
              <a:spcBef>
                <a:spcPts val="0"/>
              </a:spcBef>
              <a:spcAft>
                <a:spcPts val="0"/>
              </a:spcAft>
              <a:buClrTx/>
              <a:buSzTx/>
              <a:tabLst/>
              <a:defRPr/>
            </a:pPr>
            <a:r>
              <a:rPr kumimoji="0" lang="en-GB" sz="700" i="1" u="none" strike="noStrike" kern="1200" cap="none" spc="0" normalizeH="0" baseline="0" noProof="0">
                <a:ln>
                  <a:noFill/>
                </a:ln>
                <a:solidFill>
                  <a:prstClr val="black"/>
                </a:solidFill>
                <a:effectLst/>
                <a:uLnTx/>
                <a:uFillTx/>
                <a:latin typeface="Montserrat" pitchFamily="2" charset="77"/>
                <a:cs typeface="Arial" panose="020B0604020202020204" pitchFamily="34" charset="0"/>
                <a:sym typeface="Basis Grotesque Pro Medium"/>
              </a:rPr>
              <a:t>N.M.</a:t>
            </a:r>
            <a:endParaRPr kumimoji="0" lang="en-US" sz="700" i="1" u="none" strike="noStrike" kern="1200" cap="none" spc="0" normalizeH="0" baseline="0" noProof="0" dirty="0">
              <a:ln>
                <a:noFill/>
              </a:ln>
              <a:solidFill>
                <a:prstClr val="black"/>
              </a:solidFill>
              <a:effectLst/>
              <a:uLnTx/>
              <a:uFillTx/>
              <a:latin typeface="Montserrat" pitchFamily="2" charset="77"/>
              <a:cs typeface="Arial" panose="020B0604020202020204" pitchFamily="34" charset="0"/>
              <a:sym typeface="Basis Grotesque Pro Medium"/>
            </a:endParaRPr>
          </a:p>
        </p:txBody>
      </p:sp>
      <p:sp>
        <p:nvSpPr>
          <p:cNvPr id="138" name="Google Shape;77;p13">
            <a:extLst>
              <a:ext uri="{FF2B5EF4-FFF2-40B4-BE49-F238E27FC236}">
                <a16:creationId xmlns:a16="http://schemas.microsoft.com/office/drawing/2014/main" id="{2A5E91DA-0D83-84C6-6599-8D75882DA0F5}"/>
              </a:ext>
            </a:extLst>
          </p:cNvPr>
          <p:cNvSpPr txBox="1"/>
          <p:nvPr/>
        </p:nvSpPr>
        <p:spPr>
          <a:xfrm>
            <a:off x="5278149" y="3564929"/>
            <a:ext cx="866860" cy="147733"/>
          </a:xfrm>
          <a:prstGeom prst="rect">
            <a:avLst/>
          </a:prstGeom>
          <a:noFill/>
          <a:ln w="12700" cap="flat" cmpd="sng">
            <a:noFill/>
            <a:prstDash val="sysDash"/>
            <a:round/>
            <a:headEnd type="none" w="sm" len="sm"/>
            <a:tailEnd type="none" w="sm" len="sm"/>
          </a:ln>
        </p:spPr>
        <p:txBody>
          <a:bodyPr spcFirstLastPara="1" vert="horz" wrap="square" lIns="9144" tIns="4572" rIns="4572" bIns="4572" anchor="t" anchorCtr="0">
            <a:spAutoFit/>
          </a:bodyPr>
          <a:lstStyle/>
          <a:p>
            <a:pPr marR="0" lvl="0" algn="ctr" defTabSz="457200" eaLnBrk="1" fontAlgn="auto" latinLnBrk="0" hangingPunct="1">
              <a:lnSpc>
                <a:spcPct val="100000"/>
              </a:lnSpc>
              <a:spcBef>
                <a:spcPts val="0"/>
              </a:spcBef>
              <a:spcAft>
                <a:spcPts val="0"/>
              </a:spcAft>
              <a:buClrTx/>
              <a:buSzTx/>
              <a:tabLst/>
              <a:defRPr/>
            </a:pPr>
            <a:r>
              <a:rPr lang="en-GB" sz="900" dirty="0">
                <a:solidFill>
                  <a:prstClr val="black"/>
                </a:solidFill>
                <a:latin typeface="Montserrat" pitchFamily="2" charset="77"/>
                <a:cs typeface="Arial" panose="020B0604020202020204" pitchFamily="34" charset="0"/>
                <a:sym typeface="Basis Grotesque Pro Medium"/>
              </a:rPr>
              <a:t>+10,000</a:t>
            </a:r>
            <a:endParaRPr kumimoji="0" lang="en-US" sz="900" u="none" strike="noStrike" kern="1200" cap="none" spc="0" normalizeH="0" baseline="0" noProof="0" dirty="0">
              <a:ln>
                <a:noFill/>
              </a:ln>
              <a:solidFill>
                <a:prstClr val="black"/>
              </a:solidFill>
              <a:effectLst/>
              <a:uLnTx/>
              <a:uFillTx/>
              <a:latin typeface="Montserrat" pitchFamily="2" charset="77"/>
              <a:cs typeface="Arial" panose="020B0604020202020204" pitchFamily="34" charset="0"/>
              <a:sym typeface="Basis Grotesque Pro Medium"/>
            </a:endParaRPr>
          </a:p>
        </p:txBody>
      </p:sp>
      <p:sp>
        <p:nvSpPr>
          <p:cNvPr id="139" name="Google Shape;77;p13">
            <a:extLst>
              <a:ext uri="{FF2B5EF4-FFF2-40B4-BE49-F238E27FC236}">
                <a16:creationId xmlns:a16="http://schemas.microsoft.com/office/drawing/2014/main" id="{9ACFDF8D-22FF-B4DE-B67F-7CA177162155}"/>
              </a:ext>
            </a:extLst>
          </p:cNvPr>
          <p:cNvSpPr txBox="1"/>
          <p:nvPr/>
        </p:nvSpPr>
        <p:spPr>
          <a:xfrm>
            <a:off x="6432508" y="3564929"/>
            <a:ext cx="811934" cy="147733"/>
          </a:xfrm>
          <a:prstGeom prst="rect">
            <a:avLst/>
          </a:prstGeom>
          <a:noFill/>
          <a:ln w="12700" cap="flat" cmpd="sng">
            <a:noFill/>
            <a:prstDash val="sysDash"/>
            <a:round/>
            <a:headEnd type="none" w="sm" len="sm"/>
            <a:tailEnd type="none" w="sm" len="sm"/>
          </a:ln>
        </p:spPr>
        <p:txBody>
          <a:bodyPr spcFirstLastPara="1" vert="horz" wrap="square" lIns="9144" tIns="4572" rIns="4572" bIns="4572" anchor="t" anchorCtr="0">
            <a:spAutoFit/>
          </a:bodyPr>
          <a:lstStyle/>
          <a:p>
            <a:pPr marR="0" lvl="0" algn="ctr" defTabSz="457200" eaLnBrk="1" fontAlgn="auto" latinLnBrk="0" hangingPunct="1">
              <a:lnSpc>
                <a:spcPct val="100000"/>
              </a:lnSpc>
              <a:spcBef>
                <a:spcPts val="0"/>
              </a:spcBef>
              <a:spcAft>
                <a:spcPts val="0"/>
              </a:spcAft>
              <a:buClrTx/>
              <a:buSzTx/>
              <a:tabLst/>
              <a:defRPr/>
            </a:pPr>
            <a:r>
              <a:rPr lang="en-GB" sz="900" dirty="0">
                <a:solidFill>
                  <a:prstClr val="black"/>
                </a:solidFill>
                <a:latin typeface="Montserrat" pitchFamily="2" charset="77"/>
                <a:cs typeface="Arial" panose="020B0604020202020204" pitchFamily="34" charset="0"/>
                <a:sym typeface="Basis Grotesque Pro Medium"/>
              </a:rPr>
              <a:t>~3,100</a:t>
            </a:r>
            <a:endParaRPr kumimoji="0" lang="en-US" sz="900" u="none" strike="noStrike" kern="1200" cap="none" spc="0" normalizeH="0" baseline="0" noProof="0" dirty="0">
              <a:ln>
                <a:noFill/>
              </a:ln>
              <a:solidFill>
                <a:prstClr val="black"/>
              </a:solidFill>
              <a:effectLst/>
              <a:uLnTx/>
              <a:uFillTx/>
              <a:latin typeface="Montserrat" pitchFamily="2" charset="77"/>
              <a:cs typeface="Arial" panose="020B0604020202020204" pitchFamily="34" charset="0"/>
              <a:sym typeface="Basis Grotesque Pro Medium"/>
            </a:endParaRPr>
          </a:p>
        </p:txBody>
      </p:sp>
      <p:sp>
        <p:nvSpPr>
          <p:cNvPr id="140" name="Google Shape;77;p13">
            <a:extLst>
              <a:ext uri="{FF2B5EF4-FFF2-40B4-BE49-F238E27FC236}">
                <a16:creationId xmlns:a16="http://schemas.microsoft.com/office/drawing/2014/main" id="{63DEB0E7-223A-C2A6-4C57-F13896CC7D66}"/>
              </a:ext>
            </a:extLst>
          </p:cNvPr>
          <p:cNvSpPr txBox="1"/>
          <p:nvPr/>
        </p:nvSpPr>
        <p:spPr>
          <a:xfrm>
            <a:off x="7568350" y="3564929"/>
            <a:ext cx="4066436" cy="224677"/>
          </a:xfrm>
          <a:prstGeom prst="rect">
            <a:avLst/>
          </a:prstGeom>
          <a:noFill/>
          <a:ln w="12700" cap="flat" cmpd="sng">
            <a:noFill/>
            <a:prstDash val="sysDash"/>
            <a:round/>
            <a:headEnd type="none" w="sm" len="sm"/>
            <a:tailEnd type="none" w="sm" len="sm"/>
          </a:ln>
        </p:spPr>
        <p:txBody>
          <a:bodyPr spcFirstLastPara="1" vert="horz" wrap="square" lIns="9144" tIns="4572" rIns="4572" bIns="4572" anchor="t" anchorCtr="0">
            <a:spAutoFit/>
          </a:bodyPr>
          <a:lstStyle/>
          <a:p>
            <a:pPr marR="0" lvl="0" algn="l" defTabSz="457200" eaLnBrk="1" fontAlgn="auto" latinLnBrk="0" hangingPunct="1">
              <a:lnSpc>
                <a:spcPct val="100000"/>
              </a:lnSpc>
              <a:spcBef>
                <a:spcPts val="0"/>
              </a:spcBef>
              <a:spcAft>
                <a:spcPts val="0"/>
              </a:spcAft>
              <a:buClrTx/>
              <a:buSzTx/>
              <a:tabLst/>
              <a:defRPr/>
            </a:pPr>
            <a:r>
              <a:rPr lang="en-GB" sz="700" dirty="0">
                <a:solidFill>
                  <a:prstClr val="black"/>
                </a:solidFill>
                <a:latin typeface="Montserrat" pitchFamily="2" charset="77"/>
                <a:cs typeface="Arial" panose="020B0604020202020204" pitchFamily="34" charset="0"/>
                <a:sym typeface="Basis Grotesque Pro Medium"/>
              </a:rPr>
              <a:t>Workday provides an enterprise cloud application for finance and HR that supports planning, execution, and analysis within a single system.</a:t>
            </a:r>
            <a:endParaRPr kumimoji="0" lang="en-US" sz="700" u="none" strike="noStrike" kern="1200" cap="none" spc="0" normalizeH="0" baseline="0" noProof="0" dirty="0">
              <a:ln>
                <a:noFill/>
              </a:ln>
              <a:solidFill>
                <a:prstClr val="black"/>
              </a:solidFill>
              <a:effectLst/>
              <a:uLnTx/>
              <a:uFillTx/>
              <a:latin typeface="Montserrat" pitchFamily="2" charset="77"/>
              <a:cs typeface="Arial" panose="020B0604020202020204" pitchFamily="34" charset="0"/>
              <a:sym typeface="Basis Grotesque Pro Medium"/>
            </a:endParaRPr>
          </a:p>
        </p:txBody>
      </p:sp>
      <p:cxnSp>
        <p:nvCxnSpPr>
          <p:cNvPr id="141" name="Straight Connector 140">
            <a:extLst>
              <a:ext uri="{FF2B5EF4-FFF2-40B4-BE49-F238E27FC236}">
                <a16:creationId xmlns:a16="http://schemas.microsoft.com/office/drawing/2014/main" id="{6F6CC095-DE05-7676-9B1A-DD1202DC6C17}"/>
              </a:ext>
            </a:extLst>
          </p:cNvPr>
          <p:cNvCxnSpPr>
            <a:cxnSpLocks/>
          </p:cNvCxnSpPr>
          <p:nvPr/>
        </p:nvCxnSpPr>
        <p:spPr>
          <a:xfrm>
            <a:off x="547688" y="4380556"/>
            <a:ext cx="11087098" cy="0"/>
          </a:xfrm>
          <a:prstGeom prst="line">
            <a:avLst/>
          </a:prstGeom>
          <a:noFill/>
          <a:ln w="9525" cap="flat">
            <a:solidFill>
              <a:schemeClr val="tx2">
                <a:lumMod val="75000"/>
              </a:schemeClr>
            </a:solidFill>
            <a:prstDash val="dash"/>
            <a:round/>
          </a:ln>
          <a:effectLst/>
          <a:sp3d/>
        </p:spPr>
        <p:style>
          <a:lnRef idx="0">
            <a:scrgbClr r="0" g="0" b="0"/>
          </a:lnRef>
          <a:fillRef idx="0">
            <a:scrgbClr r="0" g="0" b="0"/>
          </a:fillRef>
          <a:effectRef idx="0">
            <a:scrgbClr r="0" g="0" b="0"/>
          </a:effectRef>
          <a:fontRef idx="none"/>
        </p:style>
      </p:cxnSp>
      <p:sp>
        <p:nvSpPr>
          <p:cNvPr id="142" name="Google Shape;77;p13">
            <a:extLst>
              <a:ext uri="{FF2B5EF4-FFF2-40B4-BE49-F238E27FC236}">
                <a16:creationId xmlns:a16="http://schemas.microsoft.com/office/drawing/2014/main" id="{C23EE8A9-FB0D-8AF9-3150-E7A3F0820B5A}"/>
              </a:ext>
            </a:extLst>
          </p:cNvPr>
          <p:cNvSpPr txBox="1"/>
          <p:nvPr/>
        </p:nvSpPr>
        <p:spPr>
          <a:xfrm>
            <a:off x="973710" y="4228485"/>
            <a:ext cx="866860" cy="101566"/>
          </a:xfrm>
          <a:prstGeom prst="rect">
            <a:avLst/>
          </a:prstGeom>
          <a:noFill/>
          <a:ln w="12700" cap="flat" cmpd="sng">
            <a:noFill/>
            <a:prstDash val="sysDash"/>
            <a:round/>
            <a:headEnd type="none" w="sm" len="sm"/>
            <a:tailEnd type="none" w="sm" len="sm"/>
          </a:ln>
        </p:spPr>
        <p:txBody>
          <a:bodyPr spcFirstLastPara="1" vert="horz" wrap="square" lIns="9144" tIns="4572" rIns="4572" bIns="4572" anchor="t" anchorCtr="0">
            <a:spAutoFit/>
          </a:bodyPr>
          <a:lstStyle/>
          <a:p>
            <a:pPr marR="0" lvl="0" algn="r" defTabSz="457200" eaLnBrk="1" fontAlgn="auto" latinLnBrk="0" hangingPunct="1">
              <a:lnSpc>
                <a:spcPct val="100000"/>
              </a:lnSpc>
              <a:spcBef>
                <a:spcPts val="0"/>
              </a:spcBef>
              <a:spcAft>
                <a:spcPts val="0"/>
              </a:spcAft>
              <a:buClrTx/>
              <a:buSzTx/>
              <a:tabLst/>
              <a:defRPr/>
            </a:pPr>
            <a:r>
              <a:rPr lang="en-GB" sz="600">
                <a:solidFill>
                  <a:prstClr val="black"/>
                </a:solidFill>
                <a:latin typeface="Montserrat" pitchFamily="2" charset="77"/>
                <a:cs typeface="Arial" panose="020B0604020202020204" pitchFamily="34" charset="0"/>
                <a:sym typeface="Basis Grotesque Pro Medium"/>
              </a:rPr>
              <a:t>Anaplan</a:t>
            </a:r>
            <a:endParaRPr kumimoji="0" lang="en-US" sz="600" u="none" strike="noStrike" kern="1200" cap="none" spc="0" normalizeH="0" baseline="0" noProof="0" dirty="0">
              <a:ln>
                <a:noFill/>
              </a:ln>
              <a:solidFill>
                <a:prstClr val="black"/>
              </a:solidFill>
              <a:effectLst/>
              <a:uLnTx/>
              <a:uFillTx/>
              <a:latin typeface="Montserrat" pitchFamily="2" charset="77"/>
              <a:cs typeface="Arial" panose="020B0604020202020204" pitchFamily="34" charset="0"/>
              <a:sym typeface="Basis Grotesque Pro Medium"/>
            </a:endParaRPr>
          </a:p>
        </p:txBody>
      </p:sp>
      <p:sp>
        <p:nvSpPr>
          <p:cNvPr id="143" name="Google Shape;77;p13">
            <a:extLst>
              <a:ext uri="{FF2B5EF4-FFF2-40B4-BE49-F238E27FC236}">
                <a16:creationId xmlns:a16="http://schemas.microsoft.com/office/drawing/2014/main" id="{3E2974D7-57A1-3564-2B40-4AA89E6F14EC}"/>
              </a:ext>
            </a:extLst>
          </p:cNvPr>
          <p:cNvSpPr txBox="1"/>
          <p:nvPr/>
        </p:nvSpPr>
        <p:spPr>
          <a:xfrm>
            <a:off x="1932410" y="4018935"/>
            <a:ext cx="538252" cy="147733"/>
          </a:xfrm>
          <a:prstGeom prst="rect">
            <a:avLst/>
          </a:prstGeom>
          <a:noFill/>
          <a:ln w="12700" cap="flat" cmpd="sng">
            <a:noFill/>
            <a:prstDash val="sysDash"/>
            <a:round/>
            <a:headEnd type="none" w="sm" len="sm"/>
            <a:tailEnd type="none" w="sm" len="sm"/>
          </a:ln>
        </p:spPr>
        <p:txBody>
          <a:bodyPr spcFirstLastPara="1" vert="horz" wrap="square" lIns="9144" tIns="4572" rIns="4572" bIns="4572" anchor="t" anchorCtr="0">
            <a:spAutoFit/>
          </a:bodyPr>
          <a:lstStyle/>
          <a:p>
            <a:pPr marR="0" lvl="0" algn="ctr" defTabSz="457200" eaLnBrk="1" fontAlgn="auto" latinLnBrk="0" hangingPunct="1">
              <a:lnSpc>
                <a:spcPct val="100000"/>
              </a:lnSpc>
              <a:spcBef>
                <a:spcPts val="0"/>
              </a:spcBef>
              <a:spcAft>
                <a:spcPts val="0"/>
              </a:spcAft>
              <a:buClrTx/>
              <a:buSzTx/>
              <a:tabLst/>
              <a:defRPr/>
            </a:pPr>
            <a:r>
              <a:rPr lang="en-GB" sz="900">
                <a:solidFill>
                  <a:prstClr val="black"/>
                </a:solidFill>
                <a:latin typeface="Montserrat" pitchFamily="2" charset="77"/>
                <a:cs typeface="Arial" panose="020B0604020202020204" pitchFamily="34" charset="0"/>
                <a:sym typeface="Basis Grotesque Pro Medium"/>
              </a:rPr>
              <a:t>2006</a:t>
            </a:r>
            <a:endParaRPr kumimoji="0" lang="en-US" sz="900" u="none" strike="noStrike" kern="1200" cap="none" spc="0" normalizeH="0" baseline="0" noProof="0" dirty="0">
              <a:ln>
                <a:noFill/>
              </a:ln>
              <a:solidFill>
                <a:prstClr val="black"/>
              </a:solidFill>
              <a:effectLst/>
              <a:uLnTx/>
              <a:uFillTx/>
              <a:latin typeface="Montserrat" pitchFamily="2" charset="77"/>
              <a:cs typeface="Arial" panose="020B0604020202020204" pitchFamily="34" charset="0"/>
              <a:sym typeface="Basis Grotesque Pro Medium"/>
            </a:endParaRPr>
          </a:p>
        </p:txBody>
      </p:sp>
      <p:sp>
        <p:nvSpPr>
          <p:cNvPr id="144" name="Google Shape;77;p13">
            <a:extLst>
              <a:ext uri="{FF2B5EF4-FFF2-40B4-BE49-F238E27FC236}">
                <a16:creationId xmlns:a16="http://schemas.microsoft.com/office/drawing/2014/main" id="{AAA13C28-4182-7A96-F892-455286A5CBF3}"/>
              </a:ext>
            </a:extLst>
          </p:cNvPr>
          <p:cNvSpPr txBox="1"/>
          <p:nvPr/>
        </p:nvSpPr>
        <p:spPr>
          <a:xfrm>
            <a:off x="2591327" y="4018935"/>
            <a:ext cx="866860" cy="116955"/>
          </a:xfrm>
          <a:prstGeom prst="rect">
            <a:avLst/>
          </a:prstGeom>
          <a:noFill/>
          <a:ln w="12700" cap="flat" cmpd="sng">
            <a:noFill/>
            <a:prstDash val="sysDash"/>
            <a:round/>
            <a:headEnd type="none" w="sm" len="sm"/>
            <a:tailEnd type="none" w="sm" len="sm"/>
          </a:ln>
        </p:spPr>
        <p:txBody>
          <a:bodyPr spcFirstLastPara="1" vert="horz" wrap="square" lIns="9144" tIns="4572" rIns="4572" bIns="4572" anchor="t" anchorCtr="0">
            <a:spAutoFit/>
          </a:bodyPr>
          <a:lstStyle/>
          <a:p>
            <a:pPr marR="0" lvl="0" algn="l" defTabSz="457200" eaLnBrk="1" fontAlgn="auto" latinLnBrk="0" hangingPunct="1">
              <a:lnSpc>
                <a:spcPct val="100000"/>
              </a:lnSpc>
              <a:spcBef>
                <a:spcPts val="0"/>
              </a:spcBef>
              <a:spcAft>
                <a:spcPts val="0"/>
              </a:spcAft>
              <a:buClrTx/>
              <a:buSzTx/>
              <a:tabLst/>
              <a:defRPr/>
            </a:pPr>
            <a:r>
              <a:rPr lang="en-GB" sz="700">
                <a:solidFill>
                  <a:prstClr val="black"/>
                </a:solidFill>
                <a:latin typeface="Montserrat" pitchFamily="2" charset="77"/>
                <a:cs typeface="Arial" panose="020B0604020202020204" pitchFamily="34" charset="0"/>
                <a:sym typeface="Basis Grotesque Pro Medium"/>
              </a:rPr>
              <a:t>San Francisco, USA</a:t>
            </a:r>
            <a:endParaRPr lang="en-GB" sz="700" dirty="0">
              <a:solidFill>
                <a:prstClr val="black"/>
              </a:solidFill>
              <a:latin typeface="Montserrat" pitchFamily="2" charset="77"/>
              <a:cs typeface="Arial" panose="020B0604020202020204" pitchFamily="34" charset="0"/>
              <a:sym typeface="Basis Grotesque Pro Medium"/>
            </a:endParaRPr>
          </a:p>
        </p:txBody>
      </p:sp>
      <p:sp>
        <p:nvSpPr>
          <p:cNvPr id="145" name="Google Shape;77;p13">
            <a:extLst>
              <a:ext uri="{FF2B5EF4-FFF2-40B4-BE49-F238E27FC236}">
                <a16:creationId xmlns:a16="http://schemas.microsoft.com/office/drawing/2014/main" id="{99E5A047-36B2-F4F5-5B4C-FC3680EED940}"/>
              </a:ext>
            </a:extLst>
          </p:cNvPr>
          <p:cNvSpPr txBox="1"/>
          <p:nvPr/>
        </p:nvSpPr>
        <p:spPr>
          <a:xfrm>
            <a:off x="3890152" y="4018935"/>
            <a:ext cx="1153791" cy="224677"/>
          </a:xfrm>
          <a:prstGeom prst="rect">
            <a:avLst/>
          </a:prstGeom>
          <a:noFill/>
          <a:ln w="12700" cap="flat" cmpd="sng">
            <a:noFill/>
            <a:prstDash val="sysDash"/>
            <a:round/>
            <a:headEnd type="none" w="sm" len="sm"/>
            <a:tailEnd type="none" w="sm" len="sm"/>
          </a:ln>
        </p:spPr>
        <p:txBody>
          <a:bodyPr spcFirstLastPara="1" vert="horz" wrap="square" lIns="9144" tIns="4572" rIns="4572" bIns="4572" anchor="t" anchorCtr="0">
            <a:spAutoFit/>
          </a:bodyPr>
          <a:lstStyle/>
          <a:p>
            <a:pPr marR="0" lvl="0" algn="ctr" defTabSz="457200" eaLnBrk="1" fontAlgn="auto" latinLnBrk="0" hangingPunct="1">
              <a:lnSpc>
                <a:spcPct val="100000"/>
              </a:lnSpc>
              <a:spcBef>
                <a:spcPts val="0"/>
              </a:spcBef>
              <a:spcAft>
                <a:spcPts val="0"/>
              </a:spcAft>
              <a:buClrTx/>
              <a:buSzTx/>
              <a:tabLst/>
              <a:defRPr/>
            </a:pPr>
            <a:r>
              <a:rPr kumimoji="0" lang="en-GB" sz="700" i="1" u="none" strike="noStrike" kern="1200" cap="none" spc="0" normalizeH="0" baseline="0" noProof="0">
                <a:ln>
                  <a:noFill/>
                </a:ln>
                <a:solidFill>
                  <a:prstClr val="black"/>
                </a:solidFill>
                <a:effectLst/>
                <a:uLnTx/>
                <a:uFillTx/>
                <a:latin typeface="Montserrat" pitchFamily="2" charset="77"/>
                <a:cs typeface="Arial" panose="020B0604020202020204" pitchFamily="34" charset="0"/>
                <a:sym typeface="Basis Grotesque Pro Medium"/>
              </a:rPr>
              <a:t>Yes - Thomas Bravo (2024)</a:t>
            </a:r>
            <a:endParaRPr kumimoji="0" lang="en-US" sz="700" i="1" u="none" strike="noStrike" kern="1200" cap="none" spc="0" normalizeH="0" baseline="0" noProof="0" dirty="0">
              <a:ln>
                <a:noFill/>
              </a:ln>
              <a:solidFill>
                <a:prstClr val="black"/>
              </a:solidFill>
              <a:effectLst/>
              <a:uLnTx/>
              <a:uFillTx/>
              <a:latin typeface="Montserrat" pitchFamily="2" charset="77"/>
              <a:cs typeface="Arial" panose="020B0604020202020204" pitchFamily="34" charset="0"/>
              <a:sym typeface="Basis Grotesque Pro Medium"/>
            </a:endParaRPr>
          </a:p>
        </p:txBody>
      </p:sp>
      <p:sp>
        <p:nvSpPr>
          <p:cNvPr id="146" name="Google Shape;77;p13">
            <a:extLst>
              <a:ext uri="{FF2B5EF4-FFF2-40B4-BE49-F238E27FC236}">
                <a16:creationId xmlns:a16="http://schemas.microsoft.com/office/drawing/2014/main" id="{0EBB5E7D-E6D5-F2D4-BC4D-69EA85565552}"/>
              </a:ext>
            </a:extLst>
          </p:cNvPr>
          <p:cNvSpPr txBox="1"/>
          <p:nvPr/>
        </p:nvSpPr>
        <p:spPr>
          <a:xfrm>
            <a:off x="5278149" y="4018935"/>
            <a:ext cx="866860" cy="147733"/>
          </a:xfrm>
          <a:prstGeom prst="rect">
            <a:avLst/>
          </a:prstGeom>
          <a:noFill/>
          <a:ln w="12700" cap="flat" cmpd="sng">
            <a:noFill/>
            <a:prstDash val="sysDash"/>
            <a:round/>
            <a:headEnd type="none" w="sm" len="sm"/>
            <a:tailEnd type="none" w="sm" len="sm"/>
          </a:ln>
        </p:spPr>
        <p:txBody>
          <a:bodyPr spcFirstLastPara="1" vert="horz" wrap="square" lIns="9144" tIns="4572" rIns="4572" bIns="4572" anchor="t" anchorCtr="0">
            <a:spAutoFit/>
          </a:bodyPr>
          <a:lstStyle/>
          <a:p>
            <a:pPr marR="0" lvl="0" algn="ctr" defTabSz="457200" eaLnBrk="1" fontAlgn="auto" latinLnBrk="0" hangingPunct="1">
              <a:lnSpc>
                <a:spcPct val="100000"/>
              </a:lnSpc>
              <a:spcBef>
                <a:spcPts val="0"/>
              </a:spcBef>
              <a:spcAft>
                <a:spcPts val="0"/>
              </a:spcAft>
              <a:buClrTx/>
              <a:buSzTx/>
              <a:tabLst/>
              <a:defRPr/>
            </a:pPr>
            <a:r>
              <a:rPr lang="en-GB" sz="900" dirty="0">
                <a:solidFill>
                  <a:prstClr val="black"/>
                </a:solidFill>
                <a:latin typeface="Montserrat" pitchFamily="2" charset="77"/>
                <a:cs typeface="Arial" panose="020B0604020202020204" pitchFamily="34" charset="0"/>
                <a:sym typeface="Basis Grotesque Pro Medium"/>
              </a:rPr>
              <a:t>~3,000 </a:t>
            </a:r>
            <a:endParaRPr kumimoji="0" lang="en-US" sz="900" u="none" strike="noStrike" kern="1200" cap="none" spc="0" normalizeH="0" baseline="0" noProof="0" dirty="0">
              <a:ln>
                <a:noFill/>
              </a:ln>
              <a:solidFill>
                <a:prstClr val="black"/>
              </a:solidFill>
              <a:effectLst/>
              <a:uLnTx/>
              <a:uFillTx/>
              <a:latin typeface="Montserrat" pitchFamily="2" charset="77"/>
              <a:cs typeface="Arial" panose="020B0604020202020204" pitchFamily="34" charset="0"/>
              <a:sym typeface="Basis Grotesque Pro Medium"/>
            </a:endParaRPr>
          </a:p>
        </p:txBody>
      </p:sp>
      <p:sp>
        <p:nvSpPr>
          <p:cNvPr id="147" name="Google Shape;77;p13">
            <a:extLst>
              <a:ext uri="{FF2B5EF4-FFF2-40B4-BE49-F238E27FC236}">
                <a16:creationId xmlns:a16="http://schemas.microsoft.com/office/drawing/2014/main" id="{99FE3D85-72E1-DECD-B72B-7F64F514612B}"/>
              </a:ext>
            </a:extLst>
          </p:cNvPr>
          <p:cNvSpPr txBox="1"/>
          <p:nvPr/>
        </p:nvSpPr>
        <p:spPr>
          <a:xfrm>
            <a:off x="6432508" y="4018935"/>
            <a:ext cx="811934" cy="147733"/>
          </a:xfrm>
          <a:prstGeom prst="rect">
            <a:avLst/>
          </a:prstGeom>
          <a:noFill/>
          <a:ln w="12700" cap="flat" cmpd="sng">
            <a:noFill/>
            <a:prstDash val="sysDash"/>
            <a:round/>
            <a:headEnd type="none" w="sm" len="sm"/>
            <a:tailEnd type="none" w="sm" len="sm"/>
          </a:ln>
        </p:spPr>
        <p:txBody>
          <a:bodyPr spcFirstLastPara="1" vert="horz" wrap="square" lIns="9144" tIns="4572" rIns="4572" bIns="4572" anchor="t" anchorCtr="0">
            <a:spAutoFit/>
          </a:bodyPr>
          <a:lstStyle/>
          <a:p>
            <a:pPr marR="0" lvl="0" algn="ctr" defTabSz="457200" eaLnBrk="1" fontAlgn="auto" latinLnBrk="0" hangingPunct="1">
              <a:lnSpc>
                <a:spcPct val="100000"/>
              </a:lnSpc>
              <a:spcBef>
                <a:spcPts val="0"/>
              </a:spcBef>
              <a:spcAft>
                <a:spcPts val="0"/>
              </a:spcAft>
              <a:buClrTx/>
              <a:buSzTx/>
              <a:tabLst/>
              <a:defRPr/>
            </a:pPr>
            <a:r>
              <a:rPr lang="en-GB" sz="900">
                <a:solidFill>
                  <a:prstClr val="black"/>
                </a:solidFill>
                <a:latin typeface="Montserrat" pitchFamily="2" charset="77"/>
                <a:cs typeface="Arial" panose="020B0604020202020204" pitchFamily="34" charset="0"/>
                <a:sym typeface="Basis Grotesque Pro Medium"/>
              </a:rPr>
              <a:t>~300</a:t>
            </a:r>
            <a:endParaRPr kumimoji="0" lang="en-US" sz="900" u="none" strike="noStrike" kern="1200" cap="none" spc="0" normalizeH="0" baseline="0" noProof="0" dirty="0">
              <a:ln>
                <a:noFill/>
              </a:ln>
              <a:solidFill>
                <a:prstClr val="black"/>
              </a:solidFill>
              <a:effectLst/>
              <a:uLnTx/>
              <a:uFillTx/>
              <a:latin typeface="Montserrat" pitchFamily="2" charset="77"/>
              <a:cs typeface="Arial" panose="020B0604020202020204" pitchFamily="34" charset="0"/>
              <a:sym typeface="Basis Grotesque Pro Medium"/>
            </a:endParaRPr>
          </a:p>
        </p:txBody>
      </p:sp>
      <p:sp>
        <p:nvSpPr>
          <p:cNvPr id="148" name="Google Shape;77;p13">
            <a:extLst>
              <a:ext uri="{FF2B5EF4-FFF2-40B4-BE49-F238E27FC236}">
                <a16:creationId xmlns:a16="http://schemas.microsoft.com/office/drawing/2014/main" id="{511C7976-B870-0502-6B9D-0141FD994599}"/>
              </a:ext>
            </a:extLst>
          </p:cNvPr>
          <p:cNvSpPr txBox="1"/>
          <p:nvPr/>
        </p:nvSpPr>
        <p:spPr>
          <a:xfrm>
            <a:off x="7568350" y="4018935"/>
            <a:ext cx="4066436" cy="224677"/>
          </a:xfrm>
          <a:prstGeom prst="rect">
            <a:avLst/>
          </a:prstGeom>
          <a:noFill/>
          <a:ln w="12700" cap="flat" cmpd="sng">
            <a:noFill/>
            <a:prstDash val="sysDash"/>
            <a:round/>
            <a:headEnd type="none" w="sm" len="sm"/>
            <a:tailEnd type="none" w="sm" len="sm"/>
          </a:ln>
        </p:spPr>
        <p:txBody>
          <a:bodyPr spcFirstLastPara="1" vert="horz" wrap="square" lIns="9144" tIns="4572" rIns="4572" bIns="4572" anchor="t" anchorCtr="0">
            <a:spAutoFit/>
          </a:bodyPr>
          <a:lstStyle/>
          <a:p>
            <a:pPr marR="0" lvl="0" algn="l" defTabSz="457200" eaLnBrk="1" fontAlgn="auto" latinLnBrk="0" hangingPunct="1">
              <a:lnSpc>
                <a:spcPct val="100000"/>
              </a:lnSpc>
              <a:spcBef>
                <a:spcPts val="0"/>
              </a:spcBef>
              <a:spcAft>
                <a:spcPts val="0"/>
              </a:spcAft>
              <a:buClrTx/>
              <a:buSzTx/>
              <a:tabLst/>
              <a:defRPr/>
            </a:pPr>
            <a:r>
              <a:rPr lang="en-GB" sz="700">
                <a:solidFill>
                  <a:prstClr val="black"/>
                </a:solidFill>
                <a:latin typeface="Montserrat" pitchFamily="2" charset="77"/>
                <a:cs typeface="Arial" panose="020B0604020202020204" pitchFamily="34" charset="0"/>
                <a:sym typeface="Basis Grotesque Pro Medium"/>
              </a:rPr>
              <a:t>Anaplan provides a cloud-native platform for planning and performance management that connects data, people, and plans across businesses, enabling dynamic planning.</a:t>
            </a:r>
            <a:endParaRPr kumimoji="0" lang="en-US" sz="700" u="none" strike="noStrike" kern="1200" cap="none" spc="0" normalizeH="0" baseline="0" noProof="0" dirty="0">
              <a:ln>
                <a:noFill/>
              </a:ln>
              <a:solidFill>
                <a:prstClr val="black"/>
              </a:solidFill>
              <a:effectLst/>
              <a:uLnTx/>
              <a:uFillTx/>
              <a:latin typeface="Montserrat" pitchFamily="2" charset="77"/>
              <a:cs typeface="Arial" panose="020B0604020202020204" pitchFamily="34" charset="0"/>
              <a:sym typeface="Basis Grotesque Pro Medium"/>
            </a:endParaRPr>
          </a:p>
        </p:txBody>
      </p:sp>
      <p:cxnSp>
        <p:nvCxnSpPr>
          <p:cNvPr id="149" name="Straight Connector 148">
            <a:extLst>
              <a:ext uri="{FF2B5EF4-FFF2-40B4-BE49-F238E27FC236}">
                <a16:creationId xmlns:a16="http://schemas.microsoft.com/office/drawing/2014/main" id="{0AC14050-DBF7-61C1-3E91-BF3C7662ACAD}"/>
              </a:ext>
            </a:extLst>
          </p:cNvPr>
          <p:cNvCxnSpPr>
            <a:cxnSpLocks/>
          </p:cNvCxnSpPr>
          <p:nvPr/>
        </p:nvCxnSpPr>
        <p:spPr>
          <a:xfrm>
            <a:off x="547688" y="4776384"/>
            <a:ext cx="11087098" cy="0"/>
          </a:xfrm>
          <a:prstGeom prst="line">
            <a:avLst/>
          </a:prstGeom>
          <a:noFill/>
          <a:ln w="9525" cap="flat">
            <a:solidFill>
              <a:schemeClr val="tx2">
                <a:lumMod val="75000"/>
              </a:schemeClr>
            </a:solidFill>
            <a:prstDash val="dash"/>
            <a:round/>
          </a:ln>
          <a:effectLst/>
          <a:sp3d/>
        </p:spPr>
        <p:style>
          <a:lnRef idx="0">
            <a:scrgbClr r="0" g="0" b="0"/>
          </a:lnRef>
          <a:fillRef idx="0">
            <a:scrgbClr r="0" g="0" b="0"/>
          </a:fillRef>
          <a:effectRef idx="0">
            <a:scrgbClr r="0" g="0" b="0"/>
          </a:effectRef>
          <a:fontRef idx="none"/>
        </p:style>
      </p:cxnSp>
      <p:sp>
        <p:nvSpPr>
          <p:cNvPr id="150" name="Google Shape;77;p13">
            <a:extLst>
              <a:ext uri="{FF2B5EF4-FFF2-40B4-BE49-F238E27FC236}">
                <a16:creationId xmlns:a16="http://schemas.microsoft.com/office/drawing/2014/main" id="{0FFB36CD-02E0-9D79-58DD-D6F60D60C87F}"/>
              </a:ext>
            </a:extLst>
          </p:cNvPr>
          <p:cNvSpPr txBox="1"/>
          <p:nvPr/>
        </p:nvSpPr>
        <p:spPr>
          <a:xfrm>
            <a:off x="973710" y="4624313"/>
            <a:ext cx="866860" cy="101566"/>
          </a:xfrm>
          <a:prstGeom prst="rect">
            <a:avLst/>
          </a:prstGeom>
          <a:noFill/>
          <a:ln w="12700" cap="flat" cmpd="sng">
            <a:noFill/>
            <a:prstDash val="sysDash"/>
            <a:round/>
            <a:headEnd type="none" w="sm" len="sm"/>
            <a:tailEnd type="none" w="sm" len="sm"/>
          </a:ln>
        </p:spPr>
        <p:txBody>
          <a:bodyPr spcFirstLastPara="1" vert="horz" wrap="square" lIns="9144" tIns="4572" rIns="4572" bIns="4572" anchor="t" anchorCtr="0">
            <a:spAutoFit/>
          </a:bodyPr>
          <a:lstStyle/>
          <a:p>
            <a:pPr marR="0" lvl="0" algn="r" defTabSz="457200" eaLnBrk="1" fontAlgn="auto" latinLnBrk="0" hangingPunct="1">
              <a:lnSpc>
                <a:spcPct val="100000"/>
              </a:lnSpc>
              <a:spcBef>
                <a:spcPts val="0"/>
              </a:spcBef>
              <a:spcAft>
                <a:spcPts val="0"/>
              </a:spcAft>
              <a:buClrTx/>
              <a:buSzTx/>
              <a:tabLst/>
              <a:defRPr/>
            </a:pPr>
            <a:r>
              <a:rPr lang="en-GB" sz="600" dirty="0">
                <a:solidFill>
                  <a:prstClr val="black"/>
                </a:solidFill>
                <a:latin typeface="Montserrat" pitchFamily="2" charset="77"/>
                <a:cs typeface="Arial" panose="020B0604020202020204" pitchFamily="34" charset="0"/>
                <a:sym typeface="Basis Grotesque Pro Medium"/>
              </a:rPr>
              <a:t>OneStream</a:t>
            </a:r>
            <a:endParaRPr kumimoji="0" lang="en-US" sz="600" u="none" strike="noStrike" kern="1200" cap="none" spc="0" normalizeH="0" baseline="0" noProof="0" dirty="0">
              <a:ln>
                <a:noFill/>
              </a:ln>
              <a:solidFill>
                <a:prstClr val="black"/>
              </a:solidFill>
              <a:effectLst/>
              <a:uLnTx/>
              <a:uFillTx/>
              <a:latin typeface="Montserrat" pitchFamily="2" charset="77"/>
              <a:cs typeface="Arial" panose="020B0604020202020204" pitchFamily="34" charset="0"/>
              <a:sym typeface="Basis Grotesque Pro Medium"/>
            </a:endParaRPr>
          </a:p>
        </p:txBody>
      </p:sp>
      <p:sp>
        <p:nvSpPr>
          <p:cNvPr id="151" name="Google Shape;77;p13">
            <a:extLst>
              <a:ext uri="{FF2B5EF4-FFF2-40B4-BE49-F238E27FC236}">
                <a16:creationId xmlns:a16="http://schemas.microsoft.com/office/drawing/2014/main" id="{C5887D3E-8A51-FD56-68B1-6BC224FE86D6}"/>
              </a:ext>
            </a:extLst>
          </p:cNvPr>
          <p:cNvSpPr txBox="1"/>
          <p:nvPr/>
        </p:nvSpPr>
        <p:spPr>
          <a:xfrm>
            <a:off x="1932410" y="4414763"/>
            <a:ext cx="538252" cy="147733"/>
          </a:xfrm>
          <a:prstGeom prst="rect">
            <a:avLst/>
          </a:prstGeom>
          <a:noFill/>
          <a:ln w="12700" cap="flat" cmpd="sng">
            <a:noFill/>
            <a:prstDash val="sysDash"/>
            <a:round/>
            <a:headEnd type="none" w="sm" len="sm"/>
            <a:tailEnd type="none" w="sm" len="sm"/>
          </a:ln>
        </p:spPr>
        <p:txBody>
          <a:bodyPr spcFirstLastPara="1" vert="horz" wrap="square" lIns="9144" tIns="4572" rIns="4572" bIns="4572" anchor="t" anchorCtr="0">
            <a:spAutoFit/>
          </a:bodyPr>
          <a:lstStyle/>
          <a:p>
            <a:pPr marR="0" lvl="0" algn="ctr" defTabSz="457200" eaLnBrk="1" fontAlgn="auto" latinLnBrk="0" hangingPunct="1">
              <a:lnSpc>
                <a:spcPct val="100000"/>
              </a:lnSpc>
              <a:spcBef>
                <a:spcPts val="0"/>
              </a:spcBef>
              <a:spcAft>
                <a:spcPts val="0"/>
              </a:spcAft>
              <a:buClrTx/>
              <a:buSzTx/>
              <a:tabLst/>
              <a:defRPr/>
            </a:pPr>
            <a:r>
              <a:rPr lang="en-GB" sz="900">
                <a:solidFill>
                  <a:prstClr val="black"/>
                </a:solidFill>
                <a:latin typeface="Montserrat" pitchFamily="2" charset="77"/>
                <a:cs typeface="Arial" panose="020B0604020202020204" pitchFamily="34" charset="0"/>
                <a:sym typeface="Basis Grotesque Pro Medium"/>
              </a:rPr>
              <a:t>2010</a:t>
            </a:r>
            <a:endParaRPr kumimoji="0" lang="en-US" sz="900" u="none" strike="noStrike" kern="1200" cap="none" spc="0" normalizeH="0" baseline="0" noProof="0" dirty="0">
              <a:ln>
                <a:noFill/>
              </a:ln>
              <a:solidFill>
                <a:prstClr val="black"/>
              </a:solidFill>
              <a:effectLst/>
              <a:uLnTx/>
              <a:uFillTx/>
              <a:latin typeface="Montserrat" pitchFamily="2" charset="77"/>
              <a:cs typeface="Arial" panose="020B0604020202020204" pitchFamily="34" charset="0"/>
              <a:sym typeface="Basis Grotesque Pro Medium"/>
            </a:endParaRPr>
          </a:p>
        </p:txBody>
      </p:sp>
      <p:sp>
        <p:nvSpPr>
          <p:cNvPr id="152" name="Google Shape;77;p13">
            <a:extLst>
              <a:ext uri="{FF2B5EF4-FFF2-40B4-BE49-F238E27FC236}">
                <a16:creationId xmlns:a16="http://schemas.microsoft.com/office/drawing/2014/main" id="{A55650BE-19D2-7AE3-EADB-5B0803A77F7C}"/>
              </a:ext>
            </a:extLst>
          </p:cNvPr>
          <p:cNvSpPr txBox="1"/>
          <p:nvPr/>
        </p:nvSpPr>
        <p:spPr>
          <a:xfrm>
            <a:off x="2591327" y="4414763"/>
            <a:ext cx="866860" cy="116955"/>
          </a:xfrm>
          <a:prstGeom prst="rect">
            <a:avLst/>
          </a:prstGeom>
          <a:noFill/>
          <a:ln w="12700" cap="flat" cmpd="sng">
            <a:noFill/>
            <a:prstDash val="sysDash"/>
            <a:round/>
            <a:headEnd type="none" w="sm" len="sm"/>
            <a:tailEnd type="none" w="sm" len="sm"/>
          </a:ln>
        </p:spPr>
        <p:txBody>
          <a:bodyPr spcFirstLastPara="1" vert="horz" wrap="square" lIns="9144" tIns="4572" rIns="4572" bIns="4572" anchor="t" anchorCtr="0">
            <a:spAutoFit/>
          </a:bodyPr>
          <a:lstStyle/>
          <a:p>
            <a:pPr marR="0" lvl="0" algn="l" defTabSz="457200" eaLnBrk="1" fontAlgn="auto" latinLnBrk="0" hangingPunct="1">
              <a:lnSpc>
                <a:spcPct val="100000"/>
              </a:lnSpc>
              <a:spcBef>
                <a:spcPts val="0"/>
              </a:spcBef>
              <a:spcAft>
                <a:spcPts val="0"/>
              </a:spcAft>
              <a:buClrTx/>
              <a:buSzTx/>
              <a:tabLst/>
              <a:defRPr/>
            </a:pPr>
            <a:r>
              <a:rPr lang="en-GB" sz="700">
                <a:solidFill>
                  <a:prstClr val="black"/>
                </a:solidFill>
                <a:latin typeface="Montserrat" pitchFamily="2" charset="77"/>
                <a:cs typeface="Arial" panose="020B0604020202020204" pitchFamily="34" charset="0"/>
                <a:sym typeface="Basis Grotesque Pro Medium"/>
              </a:rPr>
              <a:t>Rochester, USA</a:t>
            </a:r>
            <a:endParaRPr lang="en-GB" sz="700" dirty="0">
              <a:solidFill>
                <a:prstClr val="black"/>
              </a:solidFill>
              <a:latin typeface="Montserrat" pitchFamily="2" charset="77"/>
              <a:cs typeface="Arial" panose="020B0604020202020204" pitchFamily="34" charset="0"/>
              <a:sym typeface="Basis Grotesque Pro Medium"/>
            </a:endParaRPr>
          </a:p>
        </p:txBody>
      </p:sp>
      <p:sp>
        <p:nvSpPr>
          <p:cNvPr id="153" name="Google Shape;77;p13">
            <a:extLst>
              <a:ext uri="{FF2B5EF4-FFF2-40B4-BE49-F238E27FC236}">
                <a16:creationId xmlns:a16="http://schemas.microsoft.com/office/drawing/2014/main" id="{02EFE626-51CE-5394-D588-13A419BE52A2}"/>
              </a:ext>
            </a:extLst>
          </p:cNvPr>
          <p:cNvSpPr txBox="1"/>
          <p:nvPr/>
        </p:nvSpPr>
        <p:spPr>
          <a:xfrm>
            <a:off x="3890152" y="4414763"/>
            <a:ext cx="1153791" cy="116955"/>
          </a:xfrm>
          <a:prstGeom prst="rect">
            <a:avLst/>
          </a:prstGeom>
          <a:noFill/>
          <a:ln w="12700" cap="flat" cmpd="sng">
            <a:noFill/>
            <a:prstDash val="sysDash"/>
            <a:round/>
            <a:headEnd type="none" w="sm" len="sm"/>
            <a:tailEnd type="none" w="sm" len="sm"/>
          </a:ln>
        </p:spPr>
        <p:txBody>
          <a:bodyPr spcFirstLastPara="1" vert="horz" wrap="square" lIns="9144" tIns="4572" rIns="4572" bIns="4572" anchor="t" anchorCtr="0">
            <a:spAutoFit/>
          </a:bodyPr>
          <a:lstStyle/>
          <a:p>
            <a:pPr marR="0" lvl="0" algn="ctr" defTabSz="457200" eaLnBrk="1" fontAlgn="auto" latinLnBrk="0" hangingPunct="1">
              <a:lnSpc>
                <a:spcPct val="100000"/>
              </a:lnSpc>
              <a:spcBef>
                <a:spcPts val="0"/>
              </a:spcBef>
              <a:spcAft>
                <a:spcPts val="0"/>
              </a:spcAft>
              <a:buClrTx/>
              <a:buSzTx/>
              <a:tabLst/>
              <a:defRPr/>
            </a:pPr>
            <a:r>
              <a:rPr kumimoji="0" lang="en-GB" sz="700" i="1" u="none" strike="noStrike" kern="1200" cap="none" spc="0" normalizeH="0" baseline="0" noProof="0">
                <a:ln>
                  <a:noFill/>
                </a:ln>
                <a:solidFill>
                  <a:prstClr val="black"/>
                </a:solidFill>
                <a:effectLst/>
                <a:uLnTx/>
                <a:uFillTx/>
                <a:latin typeface="Montserrat" pitchFamily="2" charset="77"/>
                <a:cs typeface="Arial" panose="020B0604020202020204" pitchFamily="34" charset="0"/>
                <a:sym typeface="Basis Grotesque Pro Medium"/>
              </a:rPr>
              <a:t>Yes - KKR (2019)</a:t>
            </a:r>
            <a:endParaRPr kumimoji="0" lang="en-US" sz="700" i="1" u="none" strike="noStrike" kern="1200" cap="none" spc="0" normalizeH="0" baseline="0" noProof="0" dirty="0">
              <a:ln>
                <a:noFill/>
              </a:ln>
              <a:solidFill>
                <a:prstClr val="black"/>
              </a:solidFill>
              <a:effectLst/>
              <a:uLnTx/>
              <a:uFillTx/>
              <a:latin typeface="Montserrat" pitchFamily="2" charset="77"/>
              <a:cs typeface="Arial" panose="020B0604020202020204" pitchFamily="34" charset="0"/>
              <a:sym typeface="Basis Grotesque Pro Medium"/>
            </a:endParaRPr>
          </a:p>
        </p:txBody>
      </p:sp>
      <p:sp>
        <p:nvSpPr>
          <p:cNvPr id="154" name="Google Shape;77;p13">
            <a:extLst>
              <a:ext uri="{FF2B5EF4-FFF2-40B4-BE49-F238E27FC236}">
                <a16:creationId xmlns:a16="http://schemas.microsoft.com/office/drawing/2014/main" id="{0D96590B-0229-BA6C-15C0-59AC280E37A2}"/>
              </a:ext>
            </a:extLst>
          </p:cNvPr>
          <p:cNvSpPr txBox="1"/>
          <p:nvPr/>
        </p:nvSpPr>
        <p:spPr>
          <a:xfrm>
            <a:off x="5278149" y="4414763"/>
            <a:ext cx="866860" cy="147733"/>
          </a:xfrm>
          <a:prstGeom prst="rect">
            <a:avLst/>
          </a:prstGeom>
          <a:noFill/>
          <a:ln w="12700" cap="flat" cmpd="sng">
            <a:noFill/>
            <a:prstDash val="sysDash"/>
            <a:round/>
            <a:headEnd type="none" w="sm" len="sm"/>
            <a:tailEnd type="none" w="sm" len="sm"/>
          </a:ln>
        </p:spPr>
        <p:txBody>
          <a:bodyPr spcFirstLastPara="1" vert="horz" wrap="square" lIns="9144" tIns="4572" rIns="4572" bIns="4572" anchor="t" anchorCtr="0">
            <a:spAutoFit/>
          </a:bodyPr>
          <a:lstStyle/>
          <a:p>
            <a:pPr marR="0" lvl="0" algn="ctr" defTabSz="457200" eaLnBrk="1" fontAlgn="auto" latinLnBrk="0" hangingPunct="1">
              <a:lnSpc>
                <a:spcPct val="100000"/>
              </a:lnSpc>
              <a:spcBef>
                <a:spcPts val="0"/>
              </a:spcBef>
              <a:spcAft>
                <a:spcPts val="0"/>
              </a:spcAft>
              <a:buClrTx/>
              <a:buSzTx/>
              <a:tabLst/>
              <a:defRPr/>
            </a:pPr>
            <a:r>
              <a:rPr lang="en-GB" sz="900" dirty="0">
                <a:solidFill>
                  <a:prstClr val="black"/>
                </a:solidFill>
                <a:latin typeface="Montserrat" pitchFamily="2" charset="77"/>
                <a:cs typeface="Arial" panose="020B0604020202020204" pitchFamily="34" charset="0"/>
                <a:sym typeface="Basis Grotesque Pro Medium"/>
              </a:rPr>
              <a:t>~3,000 </a:t>
            </a:r>
            <a:endParaRPr kumimoji="0" lang="en-US" sz="900" u="none" strike="noStrike" kern="1200" cap="none" spc="0" normalizeH="0" baseline="0" noProof="0" dirty="0">
              <a:ln>
                <a:noFill/>
              </a:ln>
              <a:solidFill>
                <a:prstClr val="black"/>
              </a:solidFill>
              <a:effectLst/>
              <a:uLnTx/>
              <a:uFillTx/>
              <a:latin typeface="Montserrat" pitchFamily="2" charset="77"/>
              <a:cs typeface="Arial" panose="020B0604020202020204" pitchFamily="34" charset="0"/>
              <a:sym typeface="Basis Grotesque Pro Medium"/>
            </a:endParaRPr>
          </a:p>
        </p:txBody>
      </p:sp>
      <p:sp>
        <p:nvSpPr>
          <p:cNvPr id="155" name="Google Shape;77;p13">
            <a:extLst>
              <a:ext uri="{FF2B5EF4-FFF2-40B4-BE49-F238E27FC236}">
                <a16:creationId xmlns:a16="http://schemas.microsoft.com/office/drawing/2014/main" id="{35C4E70E-4D43-21DF-B29F-827072892FDD}"/>
              </a:ext>
            </a:extLst>
          </p:cNvPr>
          <p:cNvSpPr txBox="1"/>
          <p:nvPr/>
        </p:nvSpPr>
        <p:spPr>
          <a:xfrm>
            <a:off x="6432508" y="4414763"/>
            <a:ext cx="811934" cy="147733"/>
          </a:xfrm>
          <a:prstGeom prst="rect">
            <a:avLst/>
          </a:prstGeom>
          <a:noFill/>
          <a:ln w="12700" cap="flat" cmpd="sng">
            <a:noFill/>
            <a:prstDash val="sysDash"/>
            <a:round/>
            <a:headEnd type="none" w="sm" len="sm"/>
            <a:tailEnd type="none" w="sm" len="sm"/>
          </a:ln>
        </p:spPr>
        <p:txBody>
          <a:bodyPr spcFirstLastPara="1" vert="horz" wrap="square" lIns="9144" tIns="4572" rIns="4572" bIns="4572" anchor="t" anchorCtr="0">
            <a:spAutoFit/>
          </a:bodyPr>
          <a:lstStyle/>
          <a:p>
            <a:pPr marR="0" lvl="0" algn="ctr" defTabSz="457200" eaLnBrk="1" fontAlgn="auto" latinLnBrk="0" hangingPunct="1">
              <a:lnSpc>
                <a:spcPct val="100000"/>
              </a:lnSpc>
              <a:spcBef>
                <a:spcPts val="0"/>
              </a:spcBef>
              <a:spcAft>
                <a:spcPts val="0"/>
              </a:spcAft>
              <a:buClrTx/>
              <a:buSzTx/>
              <a:tabLst/>
              <a:defRPr/>
            </a:pPr>
            <a:r>
              <a:rPr lang="en-GB" sz="900">
                <a:solidFill>
                  <a:prstClr val="black"/>
                </a:solidFill>
                <a:latin typeface="Montserrat" pitchFamily="2" charset="77"/>
                <a:cs typeface="Arial" panose="020B0604020202020204" pitchFamily="34" charset="0"/>
                <a:sym typeface="Basis Grotesque Pro Medium"/>
              </a:rPr>
              <a:t>~300</a:t>
            </a:r>
            <a:endParaRPr kumimoji="0" lang="en-US" sz="900" u="none" strike="noStrike" kern="1200" cap="none" spc="0" normalizeH="0" baseline="0" noProof="0" dirty="0">
              <a:ln>
                <a:noFill/>
              </a:ln>
              <a:solidFill>
                <a:prstClr val="black"/>
              </a:solidFill>
              <a:effectLst/>
              <a:uLnTx/>
              <a:uFillTx/>
              <a:latin typeface="Montserrat" pitchFamily="2" charset="77"/>
              <a:cs typeface="Arial" panose="020B0604020202020204" pitchFamily="34" charset="0"/>
              <a:sym typeface="Basis Grotesque Pro Medium"/>
            </a:endParaRPr>
          </a:p>
        </p:txBody>
      </p:sp>
      <p:sp>
        <p:nvSpPr>
          <p:cNvPr id="156" name="Google Shape;77;p13">
            <a:extLst>
              <a:ext uri="{FF2B5EF4-FFF2-40B4-BE49-F238E27FC236}">
                <a16:creationId xmlns:a16="http://schemas.microsoft.com/office/drawing/2014/main" id="{60DC8573-49E0-F8BC-BA00-4FAA87AF4673}"/>
              </a:ext>
            </a:extLst>
          </p:cNvPr>
          <p:cNvSpPr txBox="1"/>
          <p:nvPr/>
        </p:nvSpPr>
        <p:spPr>
          <a:xfrm>
            <a:off x="7568350" y="4414763"/>
            <a:ext cx="4066436" cy="224677"/>
          </a:xfrm>
          <a:prstGeom prst="rect">
            <a:avLst/>
          </a:prstGeom>
          <a:noFill/>
          <a:ln w="12700" cap="flat" cmpd="sng">
            <a:noFill/>
            <a:prstDash val="sysDash"/>
            <a:round/>
            <a:headEnd type="none" w="sm" len="sm"/>
            <a:tailEnd type="none" w="sm" len="sm"/>
          </a:ln>
        </p:spPr>
        <p:txBody>
          <a:bodyPr spcFirstLastPara="1" vert="horz" wrap="square" lIns="9144" tIns="4572" rIns="4572" bIns="4572" anchor="t" anchorCtr="0">
            <a:spAutoFit/>
          </a:bodyPr>
          <a:lstStyle/>
          <a:p>
            <a:pPr marR="0" lvl="0" algn="l" defTabSz="457200" eaLnBrk="1" fontAlgn="auto" latinLnBrk="0" hangingPunct="1">
              <a:lnSpc>
                <a:spcPct val="100000"/>
              </a:lnSpc>
              <a:spcBef>
                <a:spcPts val="0"/>
              </a:spcBef>
              <a:spcAft>
                <a:spcPts val="0"/>
              </a:spcAft>
              <a:buClrTx/>
              <a:buSzTx/>
              <a:tabLst/>
              <a:defRPr/>
            </a:pPr>
            <a:r>
              <a:rPr lang="en-GB" sz="700">
                <a:solidFill>
                  <a:prstClr val="black"/>
                </a:solidFill>
                <a:latin typeface="Montserrat" pitchFamily="2" charset="77"/>
                <a:cs typeface="Arial" panose="020B0604020202020204" pitchFamily="34" charset="0"/>
                <a:sym typeface="Basis Grotesque Pro Medium"/>
              </a:rPr>
              <a:t>OneStream offers a unified, intelligent finance platform for corporate performance management, integrating planning, reporting, and analytics.</a:t>
            </a:r>
            <a:endParaRPr kumimoji="0" lang="en-US" sz="700" u="none" strike="noStrike" kern="1200" cap="none" spc="0" normalizeH="0" baseline="0" noProof="0" dirty="0">
              <a:ln>
                <a:noFill/>
              </a:ln>
              <a:solidFill>
                <a:prstClr val="black"/>
              </a:solidFill>
              <a:effectLst/>
              <a:uLnTx/>
              <a:uFillTx/>
              <a:latin typeface="Montserrat" pitchFamily="2" charset="77"/>
              <a:cs typeface="Arial" panose="020B0604020202020204" pitchFamily="34" charset="0"/>
              <a:sym typeface="Basis Grotesque Pro Medium"/>
            </a:endParaRPr>
          </a:p>
        </p:txBody>
      </p:sp>
      <p:cxnSp>
        <p:nvCxnSpPr>
          <p:cNvPr id="157" name="Straight Connector 156">
            <a:extLst>
              <a:ext uri="{FF2B5EF4-FFF2-40B4-BE49-F238E27FC236}">
                <a16:creationId xmlns:a16="http://schemas.microsoft.com/office/drawing/2014/main" id="{2B838D41-C08D-9DCD-5747-EB9485AAD7FF}"/>
              </a:ext>
            </a:extLst>
          </p:cNvPr>
          <p:cNvCxnSpPr>
            <a:cxnSpLocks/>
          </p:cNvCxnSpPr>
          <p:nvPr/>
        </p:nvCxnSpPr>
        <p:spPr>
          <a:xfrm>
            <a:off x="547688" y="5230390"/>
            <a:ext cx="11087098" cy="0"/>
          </a:xfrm>
          <a:prstGeom prst="line">
            <a:avLst/>
          </a:prstGeom>
          <a:noFill/>
          <a:ln w="9525" cap="flat">
            <a:solidFill>
              <a:schemeClr val="tx2">
                <a:lumMod val="75000"/>
              </a:schemeClr>
            </a:solidFill>
            <a:prstDash val="dash"/>
            <a:round/>
          </a:ln>
          <a:effectLst/>
          <a:sp3d/>
        </p:spPr>
        <p:style>
          <a:lnRef idx="0">
            <a:scrgbClr r="0" g="0" b="0"/>
          </a:lnRef>
          <a:fillRef idx="0">
            <a:scrgbClr r="0" g="0" b="0"/>
          </a:fillRef>
          <a:effectRef idx="0">
            <a:scrgbClr r="0" g="0" b="0"/>
          </a:effectRef>
          <a:fontRef idx="none"/>
        </p:style>
      </p:cxnSp>
      <p:sp>
        <p:nvSpPr>
          <p:cNvPr id="158" name="Google Shape;77;p13">
            <a:extLst>
              <a:ext uri="{FF2B5EF4-FFF2-40B4-BE49-F238E27FC236}">
                <a16:creationId xmlns:a16="http://schemas.microsoft.com/office/drawing/2014/main" id="{36C04855-1D47-5712-9FD9-D941D2F25349}"/>
              </a:ext>
            </a:extLst>
          </p:cNvPr>
          <p:cNvSpPr txBox="1"/>
          <p:nvPr/>
        </p:nvSpPr>
        <p:spPr>
          <a:xfrm>
            <a:off x="973710" y="5078319"/>
            <a:ext cx="866860" cy="101566"/>
          </a:xfrm>
          <a:prstGeom prst="rect">
            <a:avLst/>
          </a:prstGeom>
          <a:noFill/>
          <a:ln w="12700" cap="flat" cmpd="sng">
            <a:noFill/>
            <a:prstDash val="sysDash"/>
            <a:round/>
            <a:headEnd type="none" w="sm" len="sm"/>
            <a:tailEnd type="none" w="sm" len="sm"/>
          </a:ln>
        </p:spPr>
        <p:txBody>
          <a:bodyPr spcFirstLastPara="1" vert="horz" wrap="square" lIns="9144" tIns="4572" rIns="4572" bIns="4572" anchor="t" anchorCtr="0">
            <a:spAutoFit/>
          </a:bodyPr>
          <a:lstStyle/>
          <a:p>
            <a:pPr marR="0" lvl="0" algn="r" defTabSz="457200" eaLnBrk="1" fontAlgn="auto" latinLnBrk="0" hangingPunct="1">
              <a:lnSpc>
                <a:spcPct val="100000"/>
              </a:lnSpc>
              <a:spcBef>
                <a:spcPts val="0"/>
              </a:spcBef>
              <a:spcAft>
                <a:spcPts val="0"/>
              </a:spcAft>
              <a:buClrTx/>
              <a:buSzTx/>
              <a:tabLst/>
              <a:defRPr/>
            </a:pPr>
            <a:r>
              <a:rPr lang="en-GB" sz="600">
                <a:solidFill>
                  <a:prstClr val="black"/>
                </a:solidFill>
                <a:latin typeface="Montserrat" pitchFamily="2" charset="77"/>
                <a:cs typeface="Arial" panose="020B0604020202020204" pitchFamily="34" charset="0"/>
                <a:sym typeface="Basis Grotesque Pro Medium"/>
              </a:rPr>
              <a:t>Insight Software</a:t>
            </a:r>
            <a:endParaRPr kumimoji="0" lang="en-US" sz="600" u="none" strike="noStrike" kern="1200" cap="none" spc="0" normalizeH="0" baseline="0" noProof="0" dirty="0">
              <a:ln>
                <a:noFill/>
              </a:ln>
              <a:solidFill>
                <a:prstClr val="black"/>
              </a:solidFill>
              <a:effectLst/>
              <a:uLnTx/>
              <a:uFillTx/>
              <a:latin typeface="Montserrat" pitchFamily="2" charset="77"/>
              <a:cs typeface="Arial" panose="020B0604020202020204" pitchFamily="34" charset="0"/>
              <a:sym typeface="Basis Grotesque Pro Medium"/>
            </a:endParaRPr>
          </a:p>
        </p:txBody>
      </p:sp>
      <p:sp>
        <p:nvSpPr>
          <p:cNvPr id="159" name="Google Shape;77;p13">
            <a:extLst>
              <a:ext uri="{FF2B5EF4-FFF2-40B4-BE49-F238E27FC236}">
                <a16:creationId xmlns:a16="http://schemas.microsoft.com/office/drawing/2014/main" id="{445B6061-58BB-4CDD-21AB-51566BA93F4D}"/>
              </a:ext>
            </a:extLst>
          </p:cNvPr>
          <p:cNvSpPr txBox="1"/>
          <p:nvPr/>
        </p:nvSpPr>
        <p:spPr>
          <a:xfrm>
            <a:off x="1932410" y="4868769"/>
            <a:ext cx="538252" cy="147733"/>
          </a:xfrm>
          <a:prstGeom prst="rect">
            <a:avLst/>
          </a:prstGeom>
          <a:noFill/>
          <a:ln w="12700" cap="flat" cmpd="sng">
            <a:noFill/>
            <a:prstDash val="sysDash"/>
            <a:round/>
            <a:headEnd type="none" w="sm" len="sm"/>
            <a:tailEnd type="none" w="sm" len="sm"/>
          </a:ln>
        </p:spPr>
        <p:txBody>
          <a:bodyPr spcFirstLastPara="1" vert="horz" wrap="square" lIns="9144" tIns="4572" rIns="4572" bIns="4572" anchor="t" anchorCtr="0">
            <a:spAutoFit/>
          </a:bodyPr>
          <a:lstStyle/>
          <a:p>
            <a:pPr marR="0" lvl="0" algn="ctr" defTabSz="457200" eaLnBrk="1" fontAlgn="auto" latinLnBrk="0" hangingPunct="1">
              <a:lnSpc>
                <a:spcPct val="100000"/>
              </a:lnSpc>
              <a:spcBef>
                <a:spcPts val="0"/>
              </a:spcBef>
              <a:spcAft>
                <a:spcPts val="0"/>
              </a:spcAft>
              <a:buClrTx/>
              <a:buSzTx/>
              <a:tabLst/>
              <a:defRPr/>
            </a:pPr>
            <a:r>
              <a:rPr lang="en-GB" sz="900">
                <a:solidFill>
                  <a:prstClr val="black"/>
                </a:solidFill>
                <a:latin typeface="Montserrat" pitchFamily="2" charset="77"/>
                <a:cs typeface="Arial" panose="020B0604020202020204" pitchFamily="34" charset="0"/>
                <a:sym typeface="Basis Grotesque Pro Medium"/>
              </a:rPr>
              <a:t>2018</a:t>
            </a:r>
            <a:endParaRPr kumimoji="0" lang="en-US" sz="900" u="none" strike="noStrike" kern="1200" cap="none" spc="0" normalizeH="0" baseline="0" noProof="0" dirty="0">
              <a:ln>
                <a:noFill/>
              </a:ln>
              <a:solidFill>
                <a:prstClr val="black"/>
              </a:solidFill>
              <a:effectLst/>
              <a:uLnTx/>
              <a:uFillTx/>
              <a:latin typeface="Montserrat" pitchFamily="2" charset="77"/>
              <a:cs typeface="Arial" panose="020B0604020202020204" pitchFamily="34" charset="0"/>
              <a:sym typeface="Basis Grotesque Pro Medium"/>
            </a:endParaRPr>
          </a:p>
        </p:txBody>
      </p:sp>
      <p:sp>
        <p:nvSpPr>
          <p:cNvPr id="160" name="Google Shape;77;p13">
            <a:extLst>
              <a:ext uri="{FF2B5EF4-FFF2-40B4-BE49-F238E27FC236}">
                <a16:creationId xmlns:a16="http://schemas.microsoft.com/office/drawing/2014/main" id="{B36635FB-7715-8821-335D-73C7C231110D}"/>
              </a:ext>
            </a:extLst>
          </p:cNvPr>
          <p:cNvSpPr txBox="1"/>
          <p:nvPr/>
        </p:nvSpPr>
        <p:spPr>
          <a:xfrm>
            <a:off x="2591327" y="4868769"/>
            <a:ext cx="866860" cy="116955"/>
          </a:xfrm>
          <a:prstGeom prst="rect">
            <a:avLst/>
          </a:prstGeom>
          <a:noFill/>
          <a:ln w="12700" cap="flat" cmpd="sng">
            <a:noFill/>
            <a:prstDash val="sysDash"/>
            <a:round/>
            <a:headEnd type="none" w="sm" len="sm"/>
            <a:tailEnd type="none" w="sm" len="sm"/>
          </a:ln>
        </p:spPr>
        <p:txBody>
          <a:bodyPr spcFirstLastPara="1" vert="horz" wrap="square" lIns="9144" tIns="4572" rIns="4572" bIns="4572" anchor="t" anchorCtr="0">
            <a:spAutoFit/>
          </a:bodyPr>
          <a:lstStyle/>
          <a:p>
            <a:pPr marR="0" lvl="0" algn="l" defTabSz="457200" eaLnBrk="1" fontAlgn="auto" latinLnBrk="0" hangingPunct="1">
              <a:lnSpc>
                <a:spcPct val="100000"/>
              </a:lnSpc>
              <a:spcBef>
                <a:spcPts val="0"/>
              </a:spcBef>
              <a:spcAft>
                <a:spcPts val="0"/>
              </a:spcAft>
              <a:buClrTx/>
              <a:buSzTx/>
              <a:tabLst/>
              <a:defRPr/>
            </a:pPr>
            <a:r>
              <a:rPr lang="en-GB" sz="700">
                <a:solidFill>
                  <a:prstClr val="black"/>
                </a:solidFill>
                <a:latin typeface="Montserrat" pitchFamily="2" charset="77"/>
                <a:cs typeface="Arial" panose="020B0604020202020204" pitchFamily="34" charset="0"/>
                <a:sym typeface="Basis Grotesque Pro Medium"/>
              </a:rPr>
              <a:t>Raleigh, USA</a:t>
            </a:r>
            <a:endParaRPr lang="en-GB" sz="700" dirty="0">
              <a:solidFill>
                <a:prstClr val="black"/>
              </a:solidFill>
              <a:latin typeface="Montserrat" pitchFamily="2" charset="77"/>
              <a:cs typeface="Arial" panose="020B0604020202020204" pitchFamily="34" charset="0"/>
              <a:sym typeface="Basis Grotesque Pro Medium"/>
            </a:endParaRPr>
          </a:p>
        </p:txBody>
      </p:sp>
      <p:sp>
        <p:nvSpPr>
          <p:cNvPr id="161" name="Google Shape;77;p13">
            <a:extLst>
              <a:ext uri="{FF2B5EF4-FFF2-40B4-BE49-F238E27FC236}">
                <a16:creationId xmlns:a16="http://schemas.microsoft.com/office/drawing/2014/main" id="{113D73C6-C88A-49EC-E8B4-1AEA2409B0D4}"/>
              </a:ext>
            </a:extLst>
          </p:cNvPr>
          <p:cNvSpPr txBox="1"/>
          <p:nvPr/>
        </p:nvSpPr>
        <p:spPr>
          <a:xfrm>
            <a:off x="3890152" y="4868769"/>
            <a:ext cx="1153791" cy="116955"/>
          </a:xfrm>
          <a:prstGeom prst="rect">
            <a:avLst/>
          </a:prstGeom>
          <a:noFill/>
          <a:ln w="12700" cap="flat" cmpd="sng">
            <a:noFill/>
            <a:prstDash val="sysDash"/>
            <a:round/>
            <a:headEnd type="none" w="sm" len="sm"/>
            <a:tailEnd type="none" w="sm" len="sm"/>
          </a:ln>
        </p:spPr>
        <p:txBody>
          <a:bodyPr spcFirstLastPara="1" vert="horz" wrap="square" lIns="9144" tIns="4572" rIns="4572" bIns="4572" anchor="t" anchorCtr="0">
            <a:spAutoFit/>
          </a:bodyPr>
          <a:lstStyle/>
          <a:p>
            <a:pPr marR="0" lvl="0" algn="ctr" defTabSz="457200" eaLnBrk="1" fontAlgn="auto" latinLnBrk="0" hangingPunct="1">
              <a:lnSpc>
                <a:spcPct val="100000"/>
              </a:lnSpc>
              <a:spcBef>
                <a:spcPts val="0"/>
              </a:spcBef>
              <a:spcAft>
                <a:spcPts val="0"/>
              </a:spcAft>
              <a:buClrTx/>
              <a:buSzTx/>
              <a:tabLst/>
              <a:defRPr/>
            </a:pPr>
            <a:r>
              <a:rPr kumimoji="0" lang="en-GB" sz="700" i="1" u="none" strike="noStrike" kern="1200" cap="none" spc="0" normalizeH="0" baseline="0" noProof="0">
                <a:ln>
                  <a:noFill/>
                </a:ln>
                <a:solidFill>
                  <a:prstClr val="black"/>
                </a:solidFill>
                <a:effectLst/>
                <a:uLnTx/>
                <a:uFillTx/>
                <a:latin typeface="Montserrat" pitchFamily="2" charset="77"/>
                <a:cs typeface="Arial" panose="020B0604020202020204" pitchFamily="34" charset="0"/>
                <a:sym typeface="Basis Grotesque Pro Medium"/>
              </a:rPr>
              <a:t>Yes- TA Associates (2018)</a:t>
            </a:r>
            <a:endParaRPr kumimoji="0" lang="en-US" sz="700" i="1" u="none" strike="noStrike" kern="1200" cap="none" spc="0" normalizeH="0" baseline="0" noProof="0" dirty="0">
              <a:ln>
                <a:noFill/>
              </a:ln>
              <a:solidFill>
                <a:prstClr val="black"/>
              </a:solidFill>
              <a:effectLst/>
              <a:uLnTx/>
              <a:uFillTx/>
              <a:latin typeface="Montserrat" pitchFamily="2" charset="77"/>
              <a:cs typeface="Arial" panose="020B0604020202020204" pitchFamily="34" charset="0"/>
              <a:sym typeface="Basis Grotesque Pro Medium"/>
            </a:endParaRPr>
          </a:p>
        </p:txBody>
      </p:sp>
      <p:sp>
        <p:nvSpPr>
          <p:cNvPr id="162" name="Google Shape;77;p13">
            <a:extLst>
              <a:ext uri="{FF2B5EF4-FFF2-40B4-BE49-F238E27FC236}">
                <a16:creationId xmlns:a16="http://schemas.microsoft.com/office/drawing/2014/main" id="{433A1E28-3CBF-13BB-E4CD-3913DF376AA4}"/>
              </a:ext>
            </a:extLst>
          </p:cNvPr>
          <p:cNvSpPr txBox="1"/>
          <p:nvPr/>
        </p:nvSpPr>
        <p:spPr>
          <a:xfrm>
            <a:off x="5278149" y="4868769"/>
            <a:ext cx="866860" cy="147733"/>
          </a:xfrm>
          <a:prstGeom prst="rect">
            <a:avLst/>
          </a:prstGeom>
          <a:noFill/>
          <a:ln w="12700" cap="flat" cmpd="sng">
            <a:noFill/>
            <a:prstDash val="sysDash"/>
            <a:round/>
            <a:headEnd type="none" w="sm" len="sm"/>
            <a:tailEnd type="none" w="sm" len="sm"/>
          </a:ln>
        </p:spPr>
        <p:txBody>
          <a:bodyPr spcFirstLastPara="1" vert="horz" wrap="square" lIns="9144" tIns="4572" rIns="4572" bIns="4572" anchor="t" anchorCtr="0">
            <a:spAutoFit/>
          </a:bodyPr>
          <a:lstStyle/>
          <a:p>
            <a:pPr marR="0" lvl="0" algn="ctr" defTabSz="457200" eaLnBrk="1" fontAlgn="auto" latinLnBrk="0" hangingPunct="1">
              <a:lnSpc>
                <a:spcPct val="100000"/>
              </a:lnSpc>
              <a:spcBef>
                <a:spcPts val="0"/>
              </a:spcBef>
              <a:spcAft>
                <a:spcPts val="0"/>
              </a:spcAft>
              <a:buClrTx/>
              <a:buSzTx/>
              <a:tabLst/>
              <a:defRPr/>
            </a:pPr>
            <a:r>
              <a:rPr lang="en-GB" sz="900" dirty="0">
                <a:solidFill>
                  <a:prstClr val="black"/>
                </a:solidFill>
                <a:latin typeface="Montserrat" pitchFamily="2" charset="77"/>
                <a:cs typeface="Arial" panose="020B0604020202020204" pitchFamily="34" charset="0"/>
                <a:sym typeface="Basis Grotesque Pro Medium"/>
              </a:rPr>
              <a:t>~3,000 </a:t>
            </a:r>
            <a:endParaRPr kumimoji="0" lang="en-US" sz="900" u="none" strike="noStrike" kern="1200" cap="none" spc="0" normalizeH="0" baseline="0" noProof="0" dirty="0">
              <a:ln>
                <a:noFill/>
              </a:ln>
              <a:solidFill>
                <a:prstClr val="black"/>
              </a:solidFill>
              <a:effectLst/>
              <a:uLnTx/>
              <a:uFillTx/>
              <a:latin typeface="Montserrat" pitchFamily="2" charset="77"/>
              <a:cs typeface="Arial" panose="020B0604020202020204" pitchFamily="34" charset="0"/>
              <a:sym typeface="Basis Grotesque Pro Medium"/>
            </a:endParaRPr>
          </a:p>
        </p:txBody>
      </p:sp>
      <p:sp>
        <p:nvSpPr>
          <p:cNvPr id="163" name="Google Shape;77;p13">
            <a:extLst>
              <a:ext uri="{FF2B5EF4-FFF2-40B4-BE49-F238E27FC236}">
                <a16:creationId xmlns:a16="http://schemas.microsoft.com/office/drawing/2014/main" id="{8BB62C2A-7BBA-6A8C-B95A-BB68314691CE}"/>
              </a:ext>
            </a:extLst>
          </p:cNvPr>
          <p:cNvSpPr txBox="1"/>
          <p:nvPr/>
        </p:nvSpPr>
        <p:spPr>
          <a:xfrm>
            <a:off x="6432508" y="4868769"/>
            <a:ext cx="811934" cy="147733"/>
          </a:xfrm>
          <a:prstGeom prst="rect">
            <a:avLst/>
          </a:prstGeom>
          <a:noFill/>
          <a:ln w="12700" cap="flat" cmpd="sng">
            <a:noFill/>
            <a:prstDash val="sysDash"/>
            <a:round/>
            <a:headEnd type="none" w="sm" len="sm"/>
            <a:tailEnd type="none" w="sm" len="sm"/>
          </a:ln>
        </p:spPr>
        <p:txBody>
          <a:bodyPr spcFirstLastPara="1" vert="horz" wrap="square" lIns="9144" tIns="4572" rIns="4572" bIns="4572" anchor="t" anchorCtr="0">
            <a:spAutoFit/>
          </a:bodyPr>
          <a:lstStyle/>
          <a:p>
            <a:pPr marR="0" lvl="0" algn="ctr" defTabSz="457200" eaLnBrk="1" fontAlgn="auto" latinLnBrk="0" hangingPunct="1">
              <a:lnSpc>
                <a:spcPct val="100000"/>
              </a:lnSpc>
              <a:spcBef>
                <a:spcPts val="0"/>
              </a:spcBef>
              <a:spcAft>
                <a:spcPts val="0"/>
              </a:spcAft>
              <a:buClrTx/>
              <a:buSzTx/>
              <a:tabLst/>
              <a:defRPr/>
            </a:pPr>
            <a:r>
              <a:rPr lang="en-GB" sz="900">
                <a:solidFill>
                  <a:prstClr val="black"/>
                </a:solidFill>
                <a:latin typeface="Montserrat" pitchFamily="2" charset="77"/>
                <a:cs typeface="Arial" panose="020B0604020202020204" pitchFamily="34" charset="0"/>
                <a:sym typeface="Basis Grotesque Pro Medium"/>
              </a:rPr>
              <a:t>~200</a:t>
            </a:r>
            <a:endParaRPr kumimoji="0" lang="en-US" sz="900" u="none" strike="noStrike" kern="1200" cap="none" spc="0" normalizeH="0" baseline="0" noProof="0" dirty="0">
              <a:ln>
                <a:noFill/>
              </a:ln>
              <a:solidFill>
                <a:prstClr val="black"/>
              </a:solidFill>
              <a:effectLst/>
              <a:uLnTx/>
              <a:uFillTx/>
              <a:latin typeface="Montserrat" pitchFamily="2" charset="77"/>
              <a:cs typeface="Arial" panose="020B0604020202020204" pitchFamily="34" charset="0"/>
              <a:sym typeface="Basis Grotesque Pro Medium"/>
            </a:endParaRPr>
          </a:p>
        </p:txBody>
      </p:sp>
      <p:sp>
        <p:nvSpPr>
          <p:cNvPr id="164" name="Google Shape;77;p13">
            <a:extLst>
              <a:ext uri="{FF2B5EF4-FFF2-40B4-BE49-F238E27FC236}">
                <a16:creationId xmlns:a16="http://schemas.microsoft.com/office/drawing/2014/main" id="{D67ED8CB-CBED-3799-0A9E-09888391524D}"/>
              </a:ext>
            </a:extLst>
          </p:cNvPr>
          <p:cNvSpPr txBox="1"/>
          <p:nvPr/>
        </p:nvSpPr>
        <p:spPr>
          <a:xfrm>
            <a:off x="7568350" y="4868769"/>
            <a:ext cx="4066436" cy="224677"/>
          </a:xfrm>
          <a:prstGeom prst="rect">
            <a:avLst/>
          </a:prstGeom>
          <a:noFill/>
          <a:ln w="12700" cap="flat" cmpd="sng">
            <a:noFill/>
            <a:prstDash val="sysDash"/>
            <a:round/>
            <a:headEnd type="none" w="sm" len="sm"/>
            <a:tailEnd type="none" w="sm" len="sm"/>
          </a:ln>
        </p:spPr>
        <p:txBody>
          <a:bodyPr spcFirstLastPara="1" vert="horz" wrap="square" lIns="9144" tIns="4572" rIns="4572" bIns="4572" anchor="t" anchorCtr="0">
            <a:spAutoFit/>
          </a:bodyPr>
          <a:lstStyle/>
          <a:p>
            <a:pPr marR="0" lvl="0" algn="l" defTabSz="457200" eaLnBrk="1" fontAlgn="auto" latinLnBrk="0" hangingPunct="1">
              <a:lnSpc>
                <a:spcPct val="100000"/>
              </a:lnSpc>
              <a:spcBef>
                <a:spcPts val="0"/>
              </a:spcBef>
              <a:spcAft>
                <a:spcPts val="0"/>
              </a:spcAft>
              <a:buClrTx/>
              <a:buSzTx/>
              <a:tabLst/>
              <a:defRPr/>
            </a:pPr>
            <a:r>
              <a:rPr lang="en-GB" sz="700">
                <a:solidFill>
                  <a:prstClr val="black"/>
                </a:solidFill>
                <a:latin typeface="Montserrat" pitchFamily="2" charset="77"/>
                <a:cs typeface="Arial" panose="020B0604020202020204" pitchFamily="34" charset="0"/>
                <a:sym typeface="Basis Grotesque Pro Medium"/>
              </a:rPr>
              <a:t>Insight Software offers financial reporting and performance management solutions that integrate with ERP systems to provide real-time insights.</a:t>
            </a:r>
            <a:endParaRPr kumimoji="0" lang="en-US" sz="700" u="none" strike="noStrike" kern="1200" cap="none" spc="0" normalizeH="0" baseline="0" noProof="0" dirty="0">
              <a:ln>
                <a:noFill/>
              </a:ln>
              <a:solidFill>
                <a:prstClr val="black"/>
              </a:solidFill>
              <a:effectLst/>
              <a:uLnTx/>
              <a:uFillTx/>
              <a:latin typeface="Montserrat" pitchFamily="2" charset="77"/>
              <a:cs typeface="Arial" panose="020B0604020202020204" pitchFamily="34" charset="0"/>
              <a:sym typeface="Basis Grotesque Pro Medium"/>
            </a:endParaRPr>
          </a:p>
        </p:txBody>
      </p:sp>
      <p:cxnSp>
        <p:nvCxnSpPr>
          <p:cNvPr id="165" name="Straight Connector 164">
            <a:extLst>
              <a:ext uri="{FF2B5EF4-FFF2-40B4-BE49-F238E27FC236}">
                <a16:creationId xmlns:a16="http://schemas.microsoft.com/office/drawing/2014/main" id="{6F7710AC-C308-E9E8-ED3D-37C4DBCCC673}"/>
              </a:ext>
            </a:extLst>
          </p:cNvPr>
          <p:cNvCxnSpPr>
            <a:cxnSpLocks/>
          </p:cNvCxnSpPr>
          <p:nvPr/>
        </p:nvCxnSpPr>
        <p:spPr>
          <a:xfrm>
            <a:off x="547688" y="5660218"/>
            <a:ext cx="11087098" cy="0"/>
          </a:xfrm>
          <a:prstGeom prst="line">
            <a:avLst/>
          </a:prstGeom>
          <a:noFill/>
          <a:ln w="9525" cap="flat">
            <a:solidFill>
              <a:schemeClr val="tx2">
                <a:lumMod val="75000"/>
              </a:schemeClr>
            </a:solidFill>
            <a:prstDash val="dash"/>
            <a:round/>
          </a:ln>
          <a:effectLst/>
          <a:sp3d/>
        </p:spPr>
        <p:style>
          <a:lnRef idx="0">
            <a:scrgbClr r="0" g="0" b="0"/>
          </a:lnRef>
          <a:fillRef idx="0">
            <a:scrgbClr r="0" g="0" b="0"/>
          </a:fillRef>
          <a:effectRef idx="0">
            <a:scrgbClr r="0" g="0" b="0"/>
          </a:effectRef>
          <a:fontRef idx="none"/>
        </p:style>
      </p:cxnSp>
      <p:sp>
        <p:nvSpPr>
          <p:cNvPr id="166" name="Google Shape;77;p13">
            <a:extLst>
              <a:ext uri="{FF2B5EF4-FFF2-40B4-BE49-F238E27FC236}">
                <a16:creationId xmlns:a16="http://schemas.microsoft.com/office/drawing/2014/main" id="{AE919B97-72AA-5542-4450-5E0C090F4849}"/>
              </a:ext>
            </a:extLst>
          </p:cNvPr>
          <p:cNvSpPr txBox="1"/>
          <p:nvPr/>
        </p:nvSpPr>
        <p:spPr>
          <a:xfrm>
            <a:off x="973710" y="5508147"/>
            <a:ext cx="866860" cy="101566"/>
          </a:xfrm>
          <a:prstGeom prst="rect">
            <a:avLst/>
          </a:prstGeom>
          <a:noFill/>
          <a:ln w="12700" cap="flat" cmpd="sng">
            <a:noFill/>
            <a:prstDash val="sysDash"/>
            <a:round/>
            <a:headEnd type="none" w="sm" len="sm"/>
            <a:tailEnd type="none" w="sm" len="sm"/>
          </a:ln>
        </p:spPr>
        <p:txBody>
          <a:bodyPr spcFirstLastPara="1" vert="horz" wrap="square" lIns="9144" tIns="4572" rIns="4572" bIns="4572" anchor="t" anchorCtr="0">
            <a:spAutoFit/>
          </a:bodyPr>
          <a:lstStyle/>
          <a:p>
            <a:pPr marR="0" lvl="0" algn="r" defTabSz="457200" eaLnBrk="1" fontAlgn="auto" latinLnBrk="0" hangingPunct="1">
              <a:lnSpc>
                <a:spcPct val="100000"/>
              </a:lnSpc>
              <a:spcBef>
                <a:spcPts val="0"/>
              </a:spcBef>
              <a:spcAft>
                <a:spcPts val="0"/>
              </a:spcAft>
              <a:buClrTx/>
              <a:buSzTx/>
              <a:tabLst/>
              <a:defRPr/>
            </a:pPr>
            <a:r>
              <a:rPr lang="en-GB" sz="600">
                <a:solidFill>
                  <a:prstClr val="black"/>
                </a:solidFill>
                <a:latin typeface="Montserrat" pitchFamily="2" charset="77"/>
                <a:cs typeface="Arial" panose="020B0604020202020204" pitchFamily="34" charset="0"/>
                <a:sym typeface="Basis Grotesque Pro Medium"/>
              </a:rPr>
              <a:t>Board International</a:t>
            </a:r>
            <a:endParaRPr kumimoji="0" lang="en-US" sz="600" u="none" strike="noStrike" kern="1200" cap="none" spc="0" normalizeH="0" baseline="0" noProof="0" dirty="0">
              <a:ln>
                <a:noFill/>
              </a:ln>
              <a:solidFill>
                <a:prstClr val="black"/>
              </a:solidFill>
              <a:effectLst/>
              <a:uLnTx/>
              <a:uFillTx/>
              <a:latin typeface="Montserrat" pitchFamily="2" charset="77"/>
              <a:cs typeface="Arial" panose="020B0604020202020204" pitchFamily="34" charset="0"/>
              <a:sym typeface="Basis Grotesque Pro Medium"/>
            </a:endParaRPr>
          </a:p>
        </p:txBody>
      </p:sp>
      <p:sp>
        <p:nvSpPr>
          <p:cNvPr id="167" name="Google Shape;77;p13">
            <a:extLst>
              <a:ext uri="{FF2B5EF4-FFF2-40B4-BE49-F238E27FC236}">
                <a16:creationId xmlns:a16="http://schemas.microsoft.com/office/drawing/2014/main" id="{1B633659-3277-0E4D-4518-025804B1586F}"/>
              </a:ext>
            </a:extLst>
          </p:cNvPr>
          <p:cNvSpPr txBox="1"/>
          <p:nvPr/>
        </p:nvSpPr>
        <p:spPr>
          <a:xfrm>
            <a:off x="1932410" y="5298597"/>
            <a:ext cx="538252" cy="147733"/>
          </a:xfrm>
          <a:prstGeom prst="rect">
            <a:avLst/>
          </a:prstGeom>
          <a:noFill/>
          <a:ln w="12700" cap="flat" cmpd="sng">
            <a:noFill/>
            <a:prstDash val="sysDash"/>
            <a:round/>
            <a:headEnd type="none" w="sm" len="sm"/>
            <a:tailEnd type="none" w="sm" len="sm"/>
          </a:ln>
        </p:spPr>
        <p:txBody>
          <a:bodyPr spcFirstLastPara="1" vert="horz" wrap="square" lIns="9144" tIns="4572" rIns="4572" bIns="4572" anchor="t" anchorCtr="0">
            <a:spAutoFit/>
          </a:bodyPr>
          <a:lstStyle/>
          <a:p>
            <a:pPr marR="0" lvl="0" algn="ctr" defTabSz="457200" eaLnBrk="1" fontAlgn="auto" latinLnBrk="0" hangingPunct="1">
              <a:lnSpc>
                <a:spcPct val="100000"/>
              </a:lnSpc>
              <a:spcBef>
                <a:spcPts val="0"/>
              </a:spcBef>
              <a:spcAft>
                <a:spcPts val="0"/>
              </a:spcAft>
              <a:buClrTx/>
              <a:buSzTx/>
              <a:tabLst/>
              <a:defRPr/>
            </a:pPr>
            <a:r>
              <a:rPr lang="en-GB" sz="900">
                <a:solidFill>
                  <a:prstClr val="black"/>
                </a:solidFill>
                <a:latin typeface="Montserrat" pitchFamily="2" charset="77"/>
                <a:cs typeface="Arial" panose="020B0604020202020204" pitchFamily="34" charset="0"/>
                <a:sym typeface="Basis Grotesque Pro Medium"/>
              </a:rPr>
              <a:t>1994</a:t>
            </a:r>
            <a:endParaRPr kumimoji="0" lang="en-US" sz="900" u="none" strike="noStrike" kern="1200" cap="none" spc="0" normalizeH="0" baseline="0" noProof="0" dirty="0">
              <a:ln>
                <a:noFill/>
              </a:ln>
              <a:solidFill>
                <a:prstClr val="black"/>
              </a:solidFill>
              <a:effectLst/>
              <a:uLnTx/>
              <a:uFillTx/>
              <a:latin typeface="Montserrat" pitchFamily="2" charset="77"/>
              <a:cs typeface="Arial" panose="020B0604020202020204" pitchFamily="34" charset="0"/>
              <a:sym typeface="Basis Grotesque Pro Medium"/>
            </a:endParaRPr>
          </a:p>
        </p:txBody>
      </p:sp>
      <p:sp>
        <p:nvSpPr>
          <p:cNvPr id="168" name="Google Shape;77;p13">
            <a:extLst>
              <a:ext uri="{FF2B5EF4-FFF2-40B4-BE49-F238E27FC236}">
                <a16:creationId xmlns:a16="http://schemas.microsoft.com/office/drawing/2014/main" id="{2F787C36-4D84-DAB5-CBC8-ACF6BC0251F1}"/>
              </a:ext>
            </a:extLst>
          </p:cNvPr>
          <p:cNvSpPr txBox="1"/>
          <p:nvPr/>
        </p:nvSpPr>
        <p:spPr>
          <a:xfrm>
            <a:off x="2591327" y="5298597"/>
            <a:ext cx="866860" cy="224677"/>
          </a:xfrm>
          <a:prstGeom prst="rect">
            <a:avLst/>
          </a:prstGeom>
          <a:noFill/>
          <a:ln w="12700" cap="flat" cmpd="sng">
            <a:noFill/>
            <a:prstDash val="sysDash"/>
            <a:round/>
            <a:headEnd type="none" w="sm" len="sm"/>
            <a:tailEnd type="none" w="sm" len="sm"/>
          </a:ln>
        </p:spPr>
        <p:txBody>
          <a:bodyPr spcFirstLastPara="1" vert="horz" wrap="square" lIns="9144" tIns="4572" rIns="4572" bIns="4572" anchor="t" anchorCtr="0">
            <a:spAutoFit/>
          </a:bodyPr>
          <a:lstStyle/>
          <a:p>
            <a:pPr marR="0" lvl="0" algn="l" defTabSz="457200" eaLnBrk="1" fontAlgn="auto" latinLnBrk="0" hangingPunct="1">
              <a:lnSpc>
                <a:spcPct val="100000"/>
              </a:lnSpc>
              <a:spcBef>
                <a:spcPts val="0"/>
              </a:spcBef>
              <a:spcAft>
                <a:spcPts val="0"/>
              </a:spcAft>
              <a:buClrTx/>
              <a:buSzTx/>
              <a:tabLst/>
              <a:defRPr/>
            </a:pPr>
            <a:r>
              <a:rPr lang="en-GB" sz="700">
                <a:solidFill>
                  <a:prstClr val="black"/>
                </a:solidFill>
                <a:latin typeface="Montserrat" pitchFamily="2" charset="77"/>
                <a:cs typeface="Arial" panose="020B0604020202020204" pitchFamily="34" charset="0"/>
                <a:sym typeface="Basis Grotesque Pro Medium"/>
              </a:rPr>
              <a:t>Chiasso, Switzerland</a:t>
            </a:r>
            <a:endParaRPr lang="en-GB" sz="700" dirty="0">
              <a:solidFill>
                <a:prstClr val="black"/>
              </a:solidFill>
              <a:latin typeface="Montserrat" pitchFamily="2" charset="77"/>
              <a:cs typeface="Arial" panose="020B0604020202020204" pitchFamily="34" charset="0"/>
              <a:sym typeface="Basis Grotesque Pro Medium"/>
            </a:endParaRPr>
          </a:p>
        </p:txBody>
      </p:sp>
      <p:sp>
        <p:nvSpPr>
          <p:cNvPr id="169" name="Google Shape;77;p13">
            <a:extLst>
              <a:ext uri="{FF2B5EF4-FFF2-40B4-BE49-F238E27FC236}">
                <a16:creationId xmlns:a16="http://schemas.microsoft.com/office/drawing/2014/main" id="{DD08718F-481D-4ADC-4561-50746ACC31E8}"/>
              </a:ext>
            </a:extLst>
          </p:cNvPr>
          <p:cNvSpPr txBox="1"/>
          <p:nvPr/>
        </p:nvSpPr>
        <p:spPr>
          <a:xfrm>
            <a:off x="3890152" y="5298597"/>
            <a:ext cx="1153791" cy="224677"/>
          </a:xfrm>
          <a:prstGeom prst="rect">
            <a:avLst/>
          </a:prstGeom>
          <a:noFill/>
          <a:ln w="12700" cap="flat" cmpd="sng">
            <a:noFill/>
            <a:prstDash val="sysDash"/>
            <a:round/>
            <a:headEnd type="none" w="sm" len="sm"/>
            <a:tailEnd type="none" w="sm" len="sm"/>
          </a:ln>
        </p:spPr>
        <p:txBody>
          <a:bodyPr spcFirstLastPara="1" vert="horz" wrap="square" lIns="9144" tIns="4572" rIns="4572" bIns="4572" anchor="t" anchorCtr="0">
            <a:spAutoFit/>
          </a:bodyPr>
          <a:lstStyle/>
          <a:p>
            <a:pPr marR="0" lvl="0" algn="ctr" defTabSz="457200" eaLnBrk="1" fontAlgn="auto" latinLnBrk="0" hangingPunct="1">
              <a:lnSpc>
                <a:spcPct val="100000"/>
              </a:lnSpc>
              <a:spcBef>
                <a:spcPts val="0"/>
              </a:spcBef>
              <a:spcAft>
                <a:spcPts val="0"/>
              </a:spcAft>
              <a:buClrTx/>
              <a:buSzTx/>
              <a:tabLst/>
              <a:defRPr/>
            </a:pPr>
            <a:r>
              <a:rPr kumimoji="0" lang="en-GB" sz="700" i="1" u="none" strike="noStrike" kern="1200" cap="none" spc="0" normalizeH="0" baseline="0" noProof="0">
                <a:ln>
                  <a:noFill/>
                </a:ln>
                <a:solidFill>
                  <a:prstClr val="black"/>
                </a:solidFill>
                <a:effectLst/>
                <a:uLnTx/>
                <a:uFillTx/>
                <a:latin typeface="Montserrat" pitchFamily="2" charset="77"/>
                <a:cs typeface="Arial" panose="020B0604020202020204" pitchFamily="34" charset="0"/>
                <a:sym typeface="Basis Grotesque Pro Medium"/>
              </a:rPr>
              <a:t>Yes - Nordic Capital (2019)</a:t>
            </a:r>
            <a:endParaRPr kumimoji="0" lang="en-US" sz="700" i="1" u="none" strike="noStrike" kern="1200" cap="none" spc="0" normalizeH="0" baseline="0" noProof="0" dirty="0">
              <a:ln>
                <a:noFill/>
              </a:ln>
              <a:solidFill>
                <a:prstClr val="black"/>
              </a:solidFill>
              <a:effectLst/>
              <a:uLnTx/>
              <a:uFillTx/>
              <a:latin typeface="Montserrat" pitchFamily="2" charset="77"/>
              <a:cs typeface="Arial" panose="020B0604020202020204" pitchFamily="34" charset="0"/>
              <a:sym typeface="Basis Grotesque Pro Medium"/>
            </a:endParaRPr>
          </a:p>
        </p:txBody>
      </p:sp>
      <p:sp>
        <p:nvSpPr>
          <p:cNvPr id="170" name="Google Shape;77;p13">
            <a:extLst>
              <a:ext uri="{FF2B5EF4-FFF2-40B4-BE49-F238E27FC236}">
                <a16:creationId xmlns:a16="http://schemas.microsoft.com/office/drawing/2014/main" id="{455AFB55-B6D0-48A4-ECEB-E6E8245FD32D}"/>
              </a:ext>
            </a:extLst>
          </p:cNvPr>
          <p:cNvSpPr txBox="1"/>
          <p:nvPr/>
        </p:nvSpPr>
        <p:spPr>
          <a:xfrm>
            <a:off x="5278149" y="5298597"/>
            <a:ext cx="866860" cy="147733"/>
          </a:xfrm>
          <a:prstGeom prst="rect">
            <a:avLst/>
          </a:prstGeom>
          <a:noFill/>
          <a:ln w="12700" cap="flat" cmpd="sng">
            <a:noFill/>
            <a:prstDash val="sysDash"/>
            <a:round/>
            <a:headEnd type="none" w="sm" len="sm"/>
            <a:tailEnd type="none" w="sm" len="sm"/>
          </a:ln>
        </p:spPr>
        <p:txBody>
          <a:bodyPr spcFirstLastPara="1" vert="horz" wrap="square" lIns="9144" tIns="4572" rIns="4572" bIns="4572" anchor="t" anchorCtr="0">
            <a:spAutoFit/>
          </a:bodyPr>
          <a:lstStyle/>
          <a:p>
            <a:pPr marR="0" lvl="0" algn="ctr" defTabSz="457200" eaLnBrk="1" fontAlgn="auto" latinLnBrk="0" hangingPunct="1">
              <a:lnSpc>
                <a:spcPct val="100000"/>
              </a:lnSpc>
              <a:spcBef>
                <a:spcPts val="0"/>
              </a:spcBef>
              <a:spcAft>
                <a:spcPts val="0"/>
              </a:spcAft>
              <a:buClrTx/>
              <a:buSzTx/>
              <a:tabLst/>
              <a:defRPr/>
            </a:pPr>
            <a:r>
              <a:rPr lang="en-GB" sz="900" dirty="0">
                <a:solidFill>
                  <a:prstClr val="black"/>
                </a:solidFill>
                <a:latin typeface="Montserrat" pitchFamily="2" charset="77"/>
                <a:cs typeface="Arial" panose="020B0604020202020204" pitchFamily="34" charset="0"/>
                <a:sym typeface="Basis Grotesque Pro Medium"/>
              </a:rPr>
              <a:t>~750 </a:t>
            </a:r>
            <a:endParaRPr kumimoji="0" lang="en-US" sz="900" u="none" strike="noStrike" kern="1200" cap="none" spc="0" normalizeH="0" baseline="0" noProof="0" dirty="0">
              <a:ln>
                <a:noFill/>
              </a:ln>
              <a:solidFill>
                <a:prstClr val="black"/>
              </a:solidFill>
              <a:effectLst/>
              <a:uLnTx/>
              <a:uFillTx/>
              <a:latin typeface="Montserrat" pitchFamily="2" charset="77"/>
              <a:cs typeface="Arial" panose="020B0604020202020204" pitchFamily="34" charset="0"/>
              <a:sym typeface="Basis Grotesque Pro Medium"/>
            </a:endParaRPr>
          </a:p>
        </p:txBody>
      </p:sp>
      <p:sp>
        <p:nvSpPr>
          <p:cNvPr id="171" name="Google Shape;77;p13">
            <a:extLst>
              <a:ext uri="{FF2B5EF4-FFF2-40B4-BE49-F238E27FC236}">
                <a16:creationId xmlns:a16="http://schemas.microsoft.com/office/drawing/2014/main" id="{6A95D39A-9B6F-9275-87B0-F1A694591DB4}"/>
              </a:ext>
            </a:extLst>
          </p:cNvPr>
          <p:cNvSpPr txBox="1"/>
          <p:nvPr/>
        </p:nvSpPr>
        <p:spPr>
          <a:xfrm>
            <a:off x="6432508" y="5298597"/>
            <a:ext cx="811934" cy="147733"/>
          </a:xfrm>
          <a:prstGeom prst="rect">
            <a:avLst/>
          </a:prstGeom>
          <a:noFill/>
          <a:ln w="12700" cap="flat" cmpd="sng">
            <a:noFill/>
            <a:prstDash val="sysDash"/>
            <a:round/>
            <a:headEnd type="none" w="sm" len="sm"/>
            <a:tailEnd type="none" w="sm" len="sm"/>
          </a:ln>
        </p:spPr>
        <p:txBody>
          <a:bodyPr spcFirstLastPara="1" vert="horz" wrap="square" lIns="9144" tIns="4572" rIns="4572" bIns="4572" anchor="t" anchorCtr="0">
            <a:spAutoFit/>
          </a:bodyPr>
          <a:lstStyle/>
          <a:p>
            <a:pPr marR="0" lvl="0" algn="ctr" defTabSz="457200" eaLnBrk="1" fontAlgn="auto" latinLnBrk="0" hangingPunct="1">
              <a:lnSpc>
                <a:spcPct val="100000"/>
              </a:lnSpc>
              <a:spcBef>
                <a:spcPts val="0"/>
              </a:spcBef>
              <a:spcAft>
                <a:spcPts val="0"/>
              </a:spcAft>
              <a:buClrTx/>
              <a:buSzTx/>
              <a:tabLst/>
              <a:defRPr/>
            </a:pPr>
            <a:r>
              <a:rPr lang="en-GB" sz="900">
                <a:solidFill>
                  <a:prstClr val="black"/>
                </a:solidFill>
                <a:latin typeface="Montserrat" pitchFamily="2" charset="77"/>
                <a:cs typeface="Arial" panose="020B0604020202020204" pitchFamily="34" charset="0"/>
                <a:sym typeface="Basis Grotesque Pro Medium"/>
              </a:rPr>
              <a:t>~150</a:t>
            </a:r>
            <a:endParaRPr kumimoji="0" lang="en-US" sz="900" u="none" strike="noStrike" kern="1200" cap="none" spc="0" normalizeH="0" baseline="0" noProof="0" dirty="0">
              <a:ln>
                <a:noFill/>
              </a:ln>
              <a:solidFill>
                <a:prstClr val="black"/>
              </a:solidFill>
              <a:effectLst/>
              <a:uLnTx/>
              <a:uFillTx/>
              <a:latin typeface="Montserrat" pitchFamily="2" charset="77"/>
              <a:cs typeface="Arial" panose="020B0604020202020204" pitchFamily="34" charset="0"/>
              <a:sym typeface="Basis Grotesque Pro Medium"/>
            </a:endParaRPr>
          </a:p>
        </p:txBody>
      </p:sp>
      <p:sp>
        <p:nvSpPr>
          <p:cNvPr id="172" name="Google Shape;77;p13">
            <a:extLst>
              <a:ext uri="{FF2B5EF4-FFF2-40B4-BE49-F238E27FC236}">
                <a16:creationId xmlns:a16="http://schemas.microsoft.com/office/drawing/2014/main" id="{FCAB5699-763E-CEFA-CFCC-3E8A51386E9D}"/>
              </a:ext>
            </a:extLst>
          </p:cNvPr>
          <p:cNvSpPr txBox="1"/>
          <p:nvPr/>
        </p:nvSpPr>
        <p:spPr>
          <a:xfrm>
            <a:off x="7568350" y="5298597"/>
            <a:ext cx="4066436" cy="224677"/>
          </a:xfrm>
          <a:prstGeom prst="rect">
            <a:avLst/>
          </a:prstGeom>
          <a:noFill/>
          <a:ln w="12700" cap="flat" cmpd="sng">
            <a:noFill/>
            <a:prstDash val="sysDash"/>
            <a:round/>
            <a:headEnd type="none" w="sm" len="sm"/>
            <a:tailEnd type="none" w="sm" len="sm"/>
          </a:ln>
        </p:spPr>
        <p:txBody>
          <a:bodyPr spcFirstLastPara="1" vert="horz" wrap="square" lIns="9144" tIns="4572" rIns="4572" bIns="4572" anchor="t" anchorCtr="0">
            <a:spAutoFit/>
          </a:bodyPr>
          <a:lstStyle/>
          <a:p>
            <a:pPr marR="0" lvl="0" algn="l" defTabSz="457200" eaLnBrk="1" fontAlgn="auto" latinLnBrk="0" hangingPunct="1">
              <a:lnSpc>
                <a:spcPct val="100000"/>
              </a:lnSpc>
              <a:spcBef>
                <a:spcPts val="0"/>
              </a:spcBef>
              <a:spcAft>
                <a:spcPts val="0"/>
              </a:spcAft>
              <a:buClrTx/>
              <a:buSzTx/>
              <a:tabLst/>
              <a:defRPr/>
            </a:pPr>
            <a:r>
              <a:rPr lang="en-GB" sz="700">
                <a:solidFill>
                  <a:prstClr val="black"/>
                </a:solidFill>
                <a:latin typeface="Montserrat" pitchFamily="2" charset="77"/>
                <a:cs typeface="Arial" panose="020B0604020202020204" pitchFamily="34" charset="0"/>
                <a:sym typeface="Basis Grotesque Pro Medium"/>
              </a:rPr>
              <a:t>Board offers an all-in-one decision-making platform that integrates business intelligence, corporate performance management, and predictive analytics.</a:t>
            </a:r>
            <a:endParaRPr kumimoji="0" lang="en-US" sz="700" u="none" strike="noStrike" kern="1200" cap="none" spc="0" normalizeH="0" baseline="0" noProof="0" dirty="0">
              <a:ln>
                <a:noFill/>
              </a:ln>
              <a:solidFill>
                <a:prstClr val="black"/>
              </a:solidFill>
              <a:effectLst/>
              <a:uLnTx/>
              <a:uFillTx/>
              <a:latin typeface="Montserrat" pitchFamily="2" charset="77"/>
              <a:cs typeface="Arial" panose="020B0604020202020204" pitchFamily="34" charset="0"/>
              <a:sym typeface="Basis Grotesque Pro Medium"/>
            </a:endParaRPr>
          </a:p>
        </p:txBody>
      </p:sp>
      <p:cxnSp>
        <p:nvCxnSpPr>
          <p:cNvPr id="173" name="Straight Connector 172">
            <a:extLst>
              <a:ext uri="{FF2B5EF4-FFF2-40B4-BE49-F238E27FC236}">
                <a16:creationId xmlns:a16="http://schemas.microsoft.com/office/drawing/2014/main" id="{9307882D-E3A3-AB44-61F8-4DBFEF1918EC}"/>
              </a:ext>
            </a:extLst>
          </p:cNvPr>
          <p:cNvCxnSpPr>
            <a:cxnSpLocks/>
          </p:cNvCxnSpPr>
          <p:nvPr/>
        </p:nvCxnSpPr>
        <p:spPr>
          <a:xfrm>
            <a:off x="547688" y="6086475"/>
            <a:ext cx="11087098" cy="0"/>
          </a:xfrm>
          <a:prstGeom prst="line">
            <a:avLst/>
          </a:prstGeom>
          <a:noFill/>
          <a:ln w="9525" cap="flat">
            <a:solidFill>
              <a:schemeClr val="tx2">
                <a:lumMod val="75000"/>
              </a:schemeClr>
            </a:solidFill>
            <a:prstDash val="dash"/>
            <a:round/>
          </a:ln>
          <a:effectLst/>
          <a:sp3d/>
        </p:spPr>
        <p:style>
          <a:lnRef idx="0">
            <a:scrgbClr r="0" g="0" b="0"/>
          </a:lnRef>
          <a:fillRef idx="0">
            <a:scrgbClr r="0" g="0" b="0"/>
          </a:fillRef>
          <a:effectRef idx="0">
            <a:scrgbClr r="0" g="0" b="0"/>
          </a:effectRef>
          <a:fontRef idx="none"/>
        </p:style>
      </p:cxnSp>
      <p:sp>
        <p:nvSpPr>
          <p:cNvPr id="174" name="Google Shape;77;p13">
            <a:extLst>
              <a:ext uri="{FF2B5EF4-FFF2-40B4-BE49-F238E27FC236}">
                <a16:creationId xmlns:a16="http://schemas.microsoft.com/office/drawing/2014/main" id="{DF7B5AD4-F00A-19BA-6D2C-D0E3A690D758}"/>
              </a:ext>
            </a:extLst>
          </p:cNvPr>
          <p:cNvSpPr txBox="1"/>
          <p:nvPr/>
        </p:nvSpPr>
        <p:spPr>
          <a:xfrm>
            <a:off x="973710" y="5962153"/>
            <a:ext cx="866860" cy="101566"/>
          </a:xfrm>
          <a:prstGeom prst="rect">
            <a:avLst/>
          </a:prstGeom>
          <a:noFill/>
          <a:ln w="12700" cap="flat" cmpd="sng">
            <a:noFill/>
            <a:prstDash val="sysDash"/>
            <a:round/>
            <a:headEnd type="none" w="sm" len="sm"/>
            <a:tailEnd type="none" w="sm" len="sm"/>
          </a:ln>
        </p:spPr>
        <p:txBody>
          <a:bodyPr spcFirstLastPara="1" vert="horz" wrap="square" lIns="9144" tIns="4572" rIns="4572" bIns="4572" anchor="t" anchorCtr="0">
            <a:spAutoFit/>
          </a:bodyPr>
          <a:lstStyle/>
          <a:p>
            <a:pPr marR="0" lvl="0" algn="r" defTabSz="457200" eaLnBrk="1" fontAlgn="auto" latinLnBrk="0" hangingPunct="1">
              <a:lnSpc>
                <a:spcPct val="100000"/>
              </a:lnSpc>
              <a:spcBef>
                <a:spcPts val="0"/>
              </a:spcBef>
              <a:spcAft>
                <a:spcPts val="0"/>
              </a:spcAft>
              <a:buClrTx/>
              <a:buSzTx/>
              <a:tabLst/>
              <a:defRPr/>
            </a:pPr>
            <a:r>
              <a:rPr lang="en-GB" sz="600">
                <a:solidFill>
                  <a:prstClr val="black"/>
                </a:solidFill>
                <a:latin typeface="Montserrat" pitchFamily="2" charset="77"/>
                <a:cs typeface="Arial" panose="020B0604020202020204" pitchFamily="34" charset="0"/>
                <a:sym typeface="Basis Grotesque Pro Medium"/>
              </a:rPr>
              <a:t>Pigment</a:t>
            </a:r>
            <a:endParaRPr kumimoji="0" lang="en-US" sz="600" u="none" strike="noStrike" kern="1200" cap="none" spc="0" normalizeH="0" baseline="0" noProof="0" dirty="0">
              <a:ln>
                <a:noFill/>
              </a:ln>
              <a:solidFill>
                <a:prstClr val="black"/>
              </a:solidFill>
              <a:effectLst/>
              <a:uLnTx/>
              <a:uFillTx/>
              <a:latin typeface="Montserrat" pitchFamily="2" charset="77"/>
              <a:cs typeface="Arial" panose="020B0604020202020204" pitchFamily="34" charset="0"/>
              <a:sym typeface="Basis Grotesque Pro Medium"/>
            </a:endParaRPr>
          </a:p>
        </p:txBody>
      </p:sp>
      <p:sp>
        <p:nvSpPr>
          <p:cNvPr id="175" name="Google Shape;77;p13">
            <a:extLst>
              <a:ext uri="{FF2B5EF4-FFF2-40B4-BE49-F238E27FC236}">
                <a16:creationId xmlns:a16="http://schemas.microsoft.com/office/drawing/2014/main" id="{068FA3D3-20B7-56C6-5713-C8D0CA2D45E3}"/>
              </a:ext>
            </a:extLst>
          </p:cNvPr>
          <p:cNvSpPr txBox="1"/>
          <p:nvPr/>
        </p:nvSpPr>
        <p:spPr>
          <a:xfrm>
            <a:off x="1932410" y="5752603"/>
            <a:ext cx="538252" cy="147733"/>
          </a:xfrm>
          <a:prstGeom prst="rect">
            <a:avLst/>
          </a:prstGeom>
          <a:noFill/>
          <a:ln w="12700" cap="flat" cmpd="sng">
            <a:noFill/>
            <a:prstDash val="sysDash"/>
            <a:round/>
            <a:headEnd type="none" w="sm" len="sm"/>
            <a:tailEnd type="none" w="sm" len="sm"/>
          </a:ln>
        </p:spPr>
        <p:txBody>
          <a:bodyPr spcFirstLastPara="1" vert="horz" wrap="square" lIns="9144" tIns="4572" rIns="4572" bIns="4572" anchor="t" anchorCtr="0">
            <a:spAutoFit/>
          </a:bodyPr>
          <a:lstStyle/>
          <a:p>
            <a:pPr marR="0" lvl="0" algn="ctr" defTabSz="457200" eaLnBrk="1" fontAlgn="auto" latinLnBrk="0" hangingPunct="1">
              <a:lnSpc>
                <a:spcPct val="100000"/>
              </a:lnSpc>
              <a:spcBef>
                <a:spcPts val="0"/>
              </a:spcBef>
              <a:spcAft>
                <a:spcPts val="0"/>
              </a:spcAft>
              <a:buClrTx/>
              <a:buSzTx/>
              <a:tabLst/>
              <a:defRPr/>
            </a:pPr>
            <a:r>
              <a:rPr lang="en-GB" sz="900">
                <a:solidFill>
                  <a:prstClr val="black"/>
                </a:solidFill>
                <a:latin typeface="Montserrat" pitchFamily="2" charset="77"/>
                <a:cs typeface="Arial" panose="020B0604020202020204" pitchFamily="34" charset="0"/>
                <a:sym typeface="Basis Grotesque Pro Medium"/>
              </a:rPr>
              <a:t>2019</a:t>
            </a:r>
            <a:endParaRPr kumimoji="0" lang="en-US" sz="900" u="none" strike="noStrike" kern="1200" cap="none" spc="0" normalizeH="0" baseline="0" noProof="0" dirty="0">
              <a:ln>
                <a:noFill/>
              </a:ln>
              <a:solidFill>
                <a:prstClr val="black"/>
              </a:solidFill>
              <a:effectLst/>
              <a:uLnTx/>
              <a:uFillTx/>
              <a:latin typeface="Montserrat" pitchFamily="2" charset="77"/>
              <a:cs typeface="Arial" panose="020B0604020202020204" pitchFamily="34" charset="0"/>
              <a:sym typeface="Basis Grotesque Pro Medium"/>
            </a:endParaRPr>
          </a:p>
        </p:txBody>
      </p:sp>
      <p:sp>
        <p:nvSpPr>
          <p:cNvPr id="176" name="Google Shape;77;p13">
            <a:extLst>
              <a:ext uri="{FF2B5EF4-FFF2-40B4-BE49-F238E27FC236}">
                <a16:creationId xmlns:a16="http://schemas.microsoft.com/office/drawing/2014/main" id="{F9A344FC-5AEA-5275-8935-7D9D4D2732DB}"/>
              </a:ext>
            </a:extLst>
          </p:cNvPr>
          <p:cNvSpPr txBox="1"/>
          <p:nvPr/>
        </p:nvSpPr>
        <p:spPr>
          <a:xfrm>
            <a:off x="2591327" y="5752603"/>
            <a:ext cx="866860" cy="116955"/>
          </a:xfrm>
          <a:prstGeom prst="rect">
            <a:avLst/>
          </a:prstGeom>
          <a:noFill/>
          <a:ln w="12700" cap="flat" cmpd="sng">
            <a:noFill/>
            <a:prstDash val="sysDash"/>
            <a:round/>
            <a:headEnd type="none" w="sm" len="sm"/>
            <a:tailEnd type="none" w="sm" len="sm"/>
          </a:ln>
        </p:spPr>
        <p:txBody>
          <a:bodyPr spcFirstLastPara="1" vert="horz" wrap="square" lIns="9144" tIns="4572" rIns="4572" bIns="4572" anchor="t" anchorCtr="0">
            <a:spAutoFit/>
          </a:bodyPr>
          <a:lstStyle/>
          <a:p>
            <a:pPr marR="0" lvl="0" algn="l" defTabSz="457200" eaLnBrk="1" fontAlgn="auto" latinLnBrk="0" hangingPunct="1">
              <a:lnSpc>
                <a:spcPct val="100000"/>
              </a:lnSpc>
              <a:spcBef>
                <a:spcPts val="0"/>
              </a:spcBef>
              <a:spcAft>
                <a:spcPts val="0"/>
              </a:spcAft>
              <a:buClrTx/>
              <a:buSzTx/>
              <a:tabLst/>
              <a:defRPr/>
            </a:pPr>
            <a:r>
              <a:rPr lang="en-GB" sz="700">
                <a:solidFill>
                  <a:prstClr val="black"/>
                </a:solidFill>
                <a:latin typeface="Montserrat" pitchFamily="2" charset="77"/>
                <a:cs typeface="Arial" panose="020B0604020202020204" pitchFamily="34" charset="0"/>
                <a:sym typeface="Basis Grotesque Pro Medium"/>
              </a:rPr>
              <a:t>Paris, France</a:t>
            </a:r>
            <a:endParaRPr lang="en-GB" sz="700" dirty="0">
              <a:solidFill>
                <a:prstClr val="black"/>
              </a:solidFill>
              <a:latin typeface="Montserrat" pitchFamily="2" charset="77"/>
              <a:cs typeface="Arial" panose="020B0604020202020204" pitchFamily="34" charset="0"/>
              <a:sym typeface="Basis Grotesque Pro Medium"/>
            </a:endParaRPr>
          </a:p>
        </p:txBody>
      </p:sp>
      <p:sp>
        <p:nvSpPr>
          <p:cNvPr id="177" name="Google Shape;77;p13">
            <a:extLst>
              <a:ext uri="{FF2B5EF4-FFF2-40B4-BE49-F238E27FC236}">
                <a16:creationId xmlns:a16="http://schemas.microsoft.com/office/drawing/2014/main" id="{2DD8A3C9-51B9-C98C-AA7E-D5745A83C7FC}"/>
              </a:ext>
            </a:extLst>
          </p:cNvPr>
          <p:cNvSpPr txBox="1"/>
          <p:nvPr/>
        </p:nvSpPr>
        <p:spPr>
          <a:xfrm>
            <a:off x="3890152" y="5752603"/>
            <a:ext cx="1153791" cy="224677"/>
          </a:xfrm>
          <a:prstGeom prst="rect">
            <a:avLst/>
          </a:prstGeom>
          <a:noFill/>
          <a:ln w="12700" cap="flat" cmpd="sng">
            <a:noFill/>
            <a:prstDash val="sysDash"/>
            <a:round/>
            <a:headEnd type="none" w="sm" len="sm"/>
            <a:tailEnd type="none" w="sm" len="sm"/>
          </a:ln>
        </p:spPr>
        <p:txBody>
          <a:bodyPr spcFirstLastPara="1" vert="horz" wrap="square" lIns="9144" tIns="4572" rIns="4572" bIns="4572" anchor="t" anchorCtr="0">
            <a:spAutoFit/>
          </a:bodyPr>
          <a:lstStyle/>
          <a:p>
            <a:pPr marR="0" lvl="0" algn="ctr" defTabSz="457200" eaLnBrk="1" fontAlgn="auto" latinLnBrk="0" hangingPunct="1">
              <a:lnSpc>
                <a:spcPct val="100000"/>
              </a:lnSpc>
              <a:spcBef>
                <a:spcPts val="0"/>
              </a:spcBef>
              <a:spcAft>
                <a:spcPts val="0"/>
              </a:spcAft>
              <a:buClrTx/>
              <a:buSzTx/>
              <a:tabLst/>
              <a:defRPr/>
            </a:pPr>
            <a:r>
              <a:rPr kumimoji="0" lang="en-GB" sz="700" i="1" u="none" strike="noStrike" kern="1200" cap="none" spc="0" normalizeH="0" baseline="0" noProof="0">
                <a:ln>
                  <a:noFill/>
                </a:ln>
                <a:solidFill>
                  <a:prstClr val="black"/>
                </a:solidFill>
                <a:effectLst/>
                <a:uLnTx/>
                <a:uFillTx/>
                <a:latin typeface="Montserrat" pitchFamily="2" charset="77"/>
                <a:cs typeface="Arial" panose="020B0604020202020204" pitchFamily="34" charset="0"/>
                <a:sym typeface="Basis Grotesque Pro Medium"/>
              </a:rPr>
              <a:t>Yes - ICONIQ / Felix Capital &amp; Others (2024)</a:t>
            </a:r>
            <a:endParaRPr kumimoji="0" lang="en-US" sz="700" i="1" u="none" strike="noStrike" kern="1200" cap="none" spc="0" normalizeH="0" baseline="0" noProof="0" dirty="0">
              <a:ln>
                <a:noFill/>
              </a:ln>
              <a:solidFill>
                <a:prstClr val="black"/>
              </a:solidFill>
              <a:effectLst/>
              <a:uLnTx/>
              <a:uFillTx/>
              <a:latin typeface="Montserrat" pitchFamily="2" charset="77"/>
              <a:cs typeface="Arial" panose="020B0604020202020204" pitchFamily="34" charset="0"/>
              <a:sym typeface="Basis Grotesque Pro Medium"/>
            </a:endParaRPr>
          </a:p>
        </p:txBody>
      </p:sp>
      <p:sp>
        <p:nvSpPr>
          <p:cNvPr id="178" name="Google Shape;77;p13">
            <a:extLst>
              <a:ext uri="{FF2B5EF4-FFF2-40B4-BE49-F238E27FC236}">
                <a16:creationId xmlns:a16="http://schemas.microsoft.com/office/drawing/2014/main" id="{92739585-68AC-191E-1E8D-65AA9BB467CA}"/>
              </a:ext>
            </a:extLst>
          </p:cNvPr>
          <p:cNvSpPr txBox="1"/>
          <p:nvPr/>
        </p:nvSpPr>
        <p:spPr>
          <a:xfrm>
            <a:off x="5278149" y="5752603"/>
            <a:ext cx="866860" cy="147733"/>
          </a:xfrm>
          <a:prstGeom prst="rect">
            <a:avLst/>
          </a:prstGeom>
          <a:noFill/>
          <a:ln w="12700" cap="flat" cmpd="sng">
            <a:noFill/>
            <a:prstDash val="sysDash"/>
            <a:round/>
            <a:headEnd type="none" w="sm" len="sm"/>
            <a:tailEnd type="none" w="sm" len="sm"/>
          </a:ln>
        </p:spPr>
        <p:txBody>
          <a:bodyPr spcFirstLastPara="1" vert="horz" wrap="square" lIns="9144" tIns="4572" rIns="4572" bIns="4572" anchor="t" anchorCtr="0">
            <a:spAutoFit/>
          </a:bodyPr>
          <a:lstStyle/>
          <a:p>
            <a:pPr marR="0" lvl="0" algn="ctr" defTabSz="457200" eaLnBrk="1" fontAlgn="auto" latinLnBrk="0" hangingPunct="1">
              <a:lnSpc>
                <a:spcPct val="100000"/>
              </a:lnSpc>
              <a:spcBef>
                <a:spcPts val="0"/>
              </a:spcBef>
              <a:spcAft>
                <a:spcPts val="0"/>
              </a:spcAft>
              <a:buClrTx/>
              <a:buSzTx/>
              <a:tabLst/>
              <a:defRPr/>
            </a:pPr>
            <a:r>
              <a:rPr lang="en-GB" sz="900" dirty="0">
                <a:solidFill>
                  <a:prstClr val="black"/>
                </a:solidFill>
                <a:latin typeface="Montserrat" pitchFamily="2" charset="77"/>
                <a:cs typeface="Arial" panose="020B0604020202020204" pitchFamily="34" charset="0"/>
                <a:sym typeface="Basis Grotesque Pro Medium"/>
              </a:rPr>
              <a:t>~175 </a:t>
            </a:r>
            <a:endParaRPr kumimoji="0" lang="en-US" sz="900" u="none" strike="noStrike" kern="1200" cap="none" spc="0" normalizeH="0" baseline="0" noProof="0" dirty="0">
              <a:ln>
                <a:noFill/>
              </a:ln>
              <a:solidFill>
                <a:prstClr val="black"/>
              </a:solidFill>
              <a:effectLst/>
              <a:uLnTx/>
              <a:uFillTx/>
              <a:latin typeface="Montserrat" pitchFamily="2" charset="77"/>
              <a:cs typeface="Arial" panose="020B0604020202020204" pitchFamily="34" charset="0"/>
              <a:sym typeface="Basis Grotesque Pro Medium"/>
            </a:endParaRPr>
          </a:p>
        </p:txBody>
      </p:sp>
      <p:sp>
        <p:nvSpPr>
          <p:cNvPr id="179" name="Google Shape;77;p13">
            <a:extLst>
              <a:ext uri="{FF2B5EF4-FFF2-40B4-BE49-F238E27FC236}">
                <a16:creationId xmlns:a16="http://schemas.microsoft.com/office/drawing/2014/main" id="{BEE79FCD-5BEB-4C66-C63A-BB1E005A0B95}"/>
              </a:ext>
            </a:extLst>
          </p:cNvPr>
          <p:cNvSpPr txBox="1"/>
          <p:nvPr/>
        </p:nvSpPr>
        <p:spPr>
          <a:xfrm>
            <a:off x="6432508" y="5752603"/>
            <a:ext cx="811934" cy="147733"/>
          </a:xfrm>
          <a:prstGeom prst="rect">
            <a:avLst/>
          </a:prstGeom>
          <a:noFill/>
          <a:ln w="12700" cap="flat" cmpd="sng">
            <a:noFill/>
            <a:prstDash val="sysDash"/>
            <a:round/>
            <a:headEnd type="none" w="sm" len="sm"/>
            <a:tailEnd type="none" w="sm" len="sm"/>
          </a:ln>
        </p:spPr>
        <p:txBody>
          <a:bodyPr spcFirstLastPara="1" vert="horz" wrap="square" lIns="9144" tIns="4572" rIns="4572" bIns="4572" anchor="t" anchorCtr="0">
            <a:spAutoFit/>
          </a:bodyPr>
          <a:lstStyle/>
          <a:p>
            <a:pPr marR="0" lvl="0" algn="ctr" defTabSz="457200" eaLnBrk="1" fontAlgn="auto" latinLnBrk="0" hangingPunct="1">
              <a:lnSpc>
                <a:spcPct val="100000"/>
              </a:lnSpc>
              <a:spcBef>
                <a:spcPts val="0"/>
              </a:spcBef>
              <a:spcAft>
                <a:spcPts val="0"/>
              </a:spcAft>
              <a:buClrTx/>
              <a:buSzTx/>
              <a:tabLst/>
              <a:defRPr/>
            </a:pPr>
            <a:r>
              <a:rPr lang="en-GB" sz="900">
                <a:solidFill>
                  <a:prstClr val="black"/>
                </a:solidFill>
                <a:latin typeface="Montserrat" pitchFamily="2" charset="77"/>
                <a:cs typeface="Arial" panose="020B0604020202020204" pitchFamily="34" charset="0"/>
                <a:sym typeface="Basis Grotesque Pro Medium"/>
              </a:rPr>
              <a:t>~50</a:t>
            </a:r>
            <a:endParaRPr kumimoji="0" lang="en-US" sz="900" u="none" strike="noStrike" kern="1200" cap="none" spc="0" normalizeH="0" baseline="0" noProof="0" dirty="0">
              <a:ln>
                <a:noFill/>
              </a:ln>
              <a:solidFill>
                <a:prstClr val="black"/>
              </a:solidFill>
              <a:effectLst/>
              <a:uLnTx/>
              <a:uFillTx/>
              <a:latin typeface="Montserrat" pitchFamily="2" charset="77"/>
              <a:cs typeface="Arial" panose="020B0604020202020204" pitchFamily="34" charset="0"/>
              <a:sym typeface="Basis Grotesque Pro Medium"/>
            </a:endParaRPr>
          </a:p>
        </p:txBody>
      </p:sp>
      <p:sp>
        <p:nvSpPr>
          <p:cNvPr id="180" name="Google Shape;77;p13">
            <a:extLst>
              <a:ext uri="{FF2B5EF4-FFF2-40B4-BE49-F238E27FC236}">
                <a16:creationId xmlns:a16="http://schemas.microsoft.com/office/drawing/2014/main" id="{8DD288B7-77E6-0714-1EB2-60D1582C0CDC}"/>
              </a:ext>
            </a:extLst>
          </p:cNvPr>
          <p:cNvSpPr txBox="1"/>
          <p:nvPr/>
        </p:nvSpPr>
        <p:spPr>
          <a:xfrm>
            <a:off x="7568350" y="5752603"/>
            <a:ext cx="4066436" cy="224677"/>
          </a:xfrm>
          <a:prstGeom prst="rect">
            <a:avLst/>
          </a:prstGeom>
          <a:noFill/>
          <a:ln w="12700" cap="flat" cmpd="sng">
            <a:noFill/>
            <a:prstDash val="sysDash"/>
            <a:round/>
            <a:headEnd type="none" w="sm" len="sm"/>
            <a:tailEnd type="none" w="sm" len="sm"/>
          </a:ln>
        </p:spPr>
        <p:txBody>
          <a:bodyPr spcFirstLastPara="1" vert="horz" wrap="square" lIns="9144" tIns="4572" rIns="4572" bIns="4572" anchor="t" anchorCtr="0">
            <a:spAutoFit/>
          </a:bodyPr>
          <a:lstStyle/>
          <a:p>
            <a:pPr marR="0" lvl="0" algn="l" defTabSz="457200" eaLnBrk="1" fontAlgn="auto" latinLnBrk="0" hangingPunct="1">
              <a:lnSpc>
                <a:spcPct val="100000"/>
              </a:lnSpc>
              <a:spcBef>
                <a:spcPts val="0"/>
              </a:spcBef>
              <a:spcAft>
                <a:spcPts val="0"/>
              </a:spcAft>
              <a:buClrTx/>
              <a:buSzTx/>
              <a:tabLst/>
              <a:defRPr/>
            </a:pPr>
            <a:r>
              <a:rPr lang="en-GB" sz="700">
                <a:solidFill>
                  <a:prstClr val="black"/>
                </a:solidFill>
                <a:latin typeface="Montserrat" pitchFamily="2" charset="77"/>
                <a:cs typeface="Arial" panose="020B0604020202020204" pitchFamily="34" charset="0"/>
                <a:sym typeface="Basis Grotesque Pro Medium"/>
              </a:rPr>
              <a:t>Pigment is a business planning platform designed to provide a better way to model, plan, and forecast, offering rich visualizations and real-time data analytics.</a:t>
            </a:r>
            <a:endParaRPr kumimoji="0" lang="en-US" sz="700" u="none" strike="noStrike" kern="1200" cap="none" spc="0" normalizeH="0" baseline="0" noProof="0" dirty="0">
              <a:ln>
                <a:noFill/>
              </a:ln>
              <a:solidFill>
                <a:prstClr val="black"/>
              </a:solidFill>
              <a:effectLst/>
              <a:uLnTx/>
              <a:uFillTx/>
              <a:latin typeface="Montserrat" pitchFamily="2" charset="77"/>
              <a:cs typeface="Arial" panose="020B0604020202020204" pitchFamily="34" charset="0"/>
              <a:sym typeface="Basis Grotesque Pro Medium"/>
            </a:endParaRPr>
          </a:p>
        </p:txBody>
      </p:sp>
      <p:pic>
        <p:nvPicPr>
          <p:cNvPr id="181" name="Picture 180" descr="A red white and blue flag&#10;&#10;Description automatically generated">
            <a:extLst>
              <a:ext uri="{FF2B5EF4-FFF2-40B4-BE49-F238E27FC236}">
                <a16:creationId xmlns:a16="http://schemas.microsoft.com/office/drawing/2014/main" id="{C333E3A0-1F4C-CB81-3DDF-FAE4B82FD98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30416" y="1812582"/>
            <a:ext cx="211960" cy="211960"/>
          </a:xfrm>
          <a:prstGeom prst="rect">
            <a:avLst/>
          </a:prstGeom>
        </p:spPr>
      </p:pic>
      <p:pic>
        <p:nvPicPr>
          <p:cNvPr id="182" name="Picture 181" descr="A red white and blue flag&#10;&#10;Description automatically generated">
            <a:extLst>
              <a:ext uri="{FF2B5EF4-FFF2-40B4-BE49-F238E27FC236}">
                <a16:creationId xmlns:a16="http://schemas.microsoft.com/office/drawing/2014/main" id="{8A2B2E29-81DB-4D10-E02B-41034289EB4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30416" y="3123313"/>
            <a:ext cx="211960" cy="211960"/>
          </a:xfrm>
          <a:prstGeom prst="rect">
            <a:avLst/>
          </a:prstGeom>
        </p:spPr>
      </p:pic>
      <p:pic>
        <p:nvPicPr>
          <p:cNvPr id="183" name="Picture 182" descr="A red white and blue flag&#10;&#10;Description automatically generated">
            <a:extLst>
              <a:ext uri="{FF2B5EF4-FFF2-40B4-BE49-F238E27FC236}">
                <a16:creationId xmlns:a16="http://schemas.microsoft.com/office/drawing/2014/main" id="{B2A2266C-9AB0-35D1-1D8B-9ED2EC3B3A2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30416" y="3606293"/>
            <a:ext cx="211960" cy="211960"/>
          </a:xfrm>
          <a:prstGeom prst="rect">
            <a:avLst/>
          </a:prstGeom>
        </p:spPr>
      </p:pic>
      <p:pic>
        <p:nvPicPr>
          <p:cNvPr id="184" name="Picture 183" descr="A red white and blue flag&#10;&#10;Description automatically generated">
            <a:extLst>
              <a:ext uri="{FF2B5EF4-FFF2-40B4-BE49-F238E27FC236}">
                <a16:creationId xmlns:a16="http://schemas.microsoft.com/office/drawing/2014/main" id="{4D45953C-DFD6-BA16-6865-0012FC4E37F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30416" y="4030986"/>
            <a:ext cx="211960" cy="211960"/>
          </a:xfrm>
          <a:prstGeom prst="rect">
            <a:avLst/>
          </a:prstGeom>
        </p:spPr>
      </p:pic>
      <p:pic>
        <p:nvPicPr>
          <p:cNvPr id="185" name="Picture 184" descr="A red white and blue flag&#10;&#10;Description automatically generated">
            <a:extLst>
              <a:ext uri="{FF2B5EF4-FFF2-40B4-BE49-F238E27FC236}">
                <a16:creationId xmlns:a16="http://schemas.microsoft.com/office/drawing/2014/main" id="{40D51938-270E-D545-C4E1-F2358894F92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30416" y="4463660"/>
            <a:ext cx="211960" cy="211960"/>
          </a:xfrm>
          <a:prstGeom prst="rect">
            <a:avLst/>
          </a:prstGeom>
        </p:spPr>
      </p:pic>
      <p:pic>
        <p:nvPicPr>
          <p:cNvPr id="186" name="Picture 185" descr="A red white and blue flag&#10;&#10;Description automatically generated">
            <a:extLst>
              <a:ext uri="{FF2B5EF4-FFF2-40B4-BE49-F238E27FC236}">
                <a16:creationId xmlns:a16="http://schemas.microsoft.com/office/drawing/2014/main" id="{C22DEF94-57BB-8F5E-1407-FE6DEE4CED1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30416" y="4885653"/>
            <a:ext cx="211960" cy="211960"/>
          </a:xfrm>
          <a:prstGeom prst="rect">
            <a:avLst/>
          </a:prstGeom>
        </p:spPr>
      </p:pic>
      <p:pic>
        <p:nvPicPr>
          <p:cNvPr id="187" name="Picture 186" descr="A red yellow and black flag&#10;&#10;Description automatically generated">
            <a:extLst>
              <a:ext uri="{FF2B5EF4-FFF2-40B4-BE49-F238E27FC236}">
                <a16:creationId xmlns:a16="http://schemas.microsoft.com/office/drawing/2014/main" id="{397DFDF5-66BD-0D6E-B418-56AF07EEF69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536760" y="2279424"/>
            <a:ext cx="212400" cy="212400"/>
          </a:xfrm>
          <a:prstGeom prst="rect">
            <a:avLst/>
          </a:prstGeom>
        </p:spPr>
      </p:pic>
      <p:pic>
        <p:nvPicPr>
          <p:cNvPr id="188" name="Picture 187" descr="A red circle with a white cross&#10;&#10;Description automatically generated">
            <a:extLst>
              <a:ext uri="{FF2B5EF4-FFF2-40B4-BE49-F238E27FC236}">
                <a16:creationId xmlns:a16="http://schemas.microsoft.com/office/drawing/2014/main" id="{BF7E254D-F41C-D8CA-A0BA-27DA2E50B0C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530685" y="5353468"/>
            <a:ext cx="212400" cy="212400"/>
          </a:xfrm>
          <a:prstGeom prst="rect">
            <a:avLst/>
          </a:prstGeom>
        </p:spPr>
      </p:pic>
      <p:pic>
        <p:nvPicPr>
          <p:cNvPr id="189" name="Picture 188" descr="A red white and blue flag&#10;&#10;Description automatically generated">
            <a:extLst>
              <a:ext uri="{FF2B5EF4-FFF2-40B4-BE49-F238E27FC236}">
                <a16:creationId xmlns:a16="http://schemas.microsoft.com/office/drawing/2014/main" id="{A324AD6E-D86B-CCF6-639D-175AC795212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536760" y="2690891"/>
            <a:ext cx="212400" cy="212400"/>
          </a:xfrm>
          <a:prstGeom prst="rect">
            <a:avLst/>
          </a:prstGeom>
        </p:spPr>
      </p:pic>
      <p:pic>
        <p:nvPicPr>
          <p:cNvPr id="190" name="Picture 189" descr="A red white and blue flag&#10;&#10;Description automatically generated">
            <a:extLst>
              <a:ext uri="{FF2B5EF4-FFF2-40B4-BE49-F238E27FC236}">
                <a16:creationId xmlns:a16="http://schemas.microsoft.com/office/drawing/2014/main" id="{5BE532B8-0920-0996-A831-2D1A20F65F2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529756" y="5765163"/>
            <a:ext cx="212400" cy="212400"/>
          </a:xfrm>
          <a:prstGeom prst="rect">
            <a:avLst/>
          </a:prstGeom>
        </p:spPr>
      </p:pic>
      <p:sp>
        <p:nvSpPr>
          <p:cNvPr id="191" name="Rectangle 190">
            <a:extLst>
              <a:ext uri="{FF2B5EF4-FFF2-40B4-BE49-F238E27FC236}">
                <a16:creationId xmlns:a16="http://schemas.microsoft.com/office/drawing/2014/main" id="{F1AC4A6E-FED0-FBC7-C1FF-CA6C067B52C9}"/>
              </a:ext>
            </a:extLst>
          </p:cNvPr>
          <p:cNvSpPr/>
          <p:nvPr/>
        </p:nvSpPr>
        <p:spPr>
          <a:xfrm rot="16200000">
            <a:off x="-188023" y="2496384"/>
            <a:ext cx="1665840" cy="180321"/>
          </a:xfrm>
          <a:prstGeom prst="rect">
            <a:avLst/>
          </a:prstGeom>
          <a:solidFill>
            <a:schemeClr val="tx2">
              <a:lumMod val="10000"/>
              <a:lumOff val="90000"/>
            </a:schemeClr>
          </a:solidFill>
          <a:ln w="63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GB" sz="600" b="1" dirty="0">
                <a:solidFill>
                  <a:schemeClr val="tx2"/>
                </a:solidFill>
                <a:latin typeface="Montserrat" pitchFamily="2" charset="77"/>
              </a:rPr>
              <a:t>1. Traditional IT Service companies</a:t>
            </a:r>
          </a:p>
        </p:txBody>
      </p:sp>
      <p:sp>
        <p:nvSpPr>
          <p:cNvPr id="192" name="Rectangle 191">
            <a:extLst>
              <a:ext uri="{FF2B5EF4-FFF2-40B4-BE49-F238E27FC236}">
                <a16:creationId xmlns:a16="http://schemas.microsoft.com/office/drawing/2014/main" id="{67275533-E74B-08D0-8A5D-17353A3FC1B9}"/>
              </a:ext>
            </a:extLst>
          </p:cNvPr>
          <p:cNvSpPr/>
          <p:nvPr/>
        </p:nvSpPr>
        <p:spPr>
          <a:xfrm rot="16200000">
            <a:off x="-596621" y="4673101"/>
            <a:ext cx="2489596" cy="180321"/>
          </a:xfrm>
          <a:prstGeom prst="rect">
            <a:avLst/>
          </a:prstGeom>
          <a:solidFill>
            <a:schemeClr val="accent5">
              <a:lumMod val="20000"/>
              <a:lumOff val="80000"/>
            </a:schemeClr>
          </a:solidFill>
          <a:ln w="6350" cap="sq">
            <a:solidFill>
              <a:schemeClr val="accent5"/>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600" b="1" dirty="0">
                <a:solidFill>
                  <a:schemeClr val="tx2"/>
                </a:solidFill>
                <a:latin typeface="Montserrat" pitchFamily="2" charset="77"/>
              </a:rPr>
              <a:t>2. New Incumbents / Disruptors</a:t>
            </a:r>
          </a:p>
        </p:txBody>
      </p:sp>
      <p:pic>
        <p:nvPicPr>
          <p:cNvPr id="193" name="Picture 2" descr="Logo">
            <a:extLst>
              <a:ext uri="{FF2B5EF4-FFF2-40B4-BE49-F238E27FC236}">
                <a16:creationId xmlns:a16="http://schemas.microsoft.com/office/drawing/2014/main" id="{773C550E-FB0F-0CAB-3F57-C567636B14FD}"/>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18209" t="38056" r="20719" b="34751"/>
          <a:stretch/>
        </p:blipFill>
        <p:spPr bwMode="auto">
          <a:xfrm>
            <a:off x="860055" y="1845509"/>
            <a:ext cx="504616" cy="224679"/>
          </a:xfrm>
          <a:prstGeom prst="rect">
            <a:avLst/>
          </a:prstGeom>
          <a:noFill/>
          <a:extLst>
            <a:ext uri="{909E8E84-426E-40DD-AFC4-6F175D3DCCD1}">
              <a14:hiddenFill xmlns:a14="http://schemas.microsoft.com/office/drawing/2010/main">
                <a:solidFill>
                  <a:srgbClr val="FFFFFF"/>
                </a:solidFill>
              </a14:hiddenFill>
            </a:ext>
          </a:extLst>
        </p:spPr>
      </p:pic>
      <p:pic>
        <p:nvPicPr>
          <p:cNvPr id="194" name="Picture 4" descr="Free Sap Logo Icon">
            <a:extLst>
              <a:ext uri="{FF2B5EF4-FFF2-40B4-BE49-F238E27FC236}">
                <a16:creationId xmlns:a16="http://schemas.microsoft.com/office/drawing/2014/main" id="{733B188F-9E5D-63B1-674A-A0AF640E932D}"/>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t="20811" b="20234"/>
          <a:stretch/>
        </p:blipFill>
        <p:spPr bwMode="auto">
          <a:xfrm>
            <a:off x="896548" y="2214863"/>
            <a:ext cx="517367" cy="305014"/>
          </a:xfrm>
          <a:prstGeom prst="rect">
            <a:avLst/>
          </a:prstGeom>
          <a:noFill/>
          <a:extLst>
            <a:ext uri="{909E8E84-426E-40DD-AFC4-6F175D3DCCD1}">
              <a14:hiddenFill xmlns:a14="http://schemas.microsoft.com/office/drawing/2010/main">
                <a:solidFill>
                  <a:srgbClr val="FFFFFF"/>
                </a:solidFill>
              </a14:hiddenFill>
            </a:ext>
          </a:extLst>
        </p:spPr>
      </p:pic>
      <p:pic>
        <p:nvPicPr>
          <p:cNvPr id="195" name="Picture 6" descr="Wolters Kluwer launches Cap DATA NOW to ...">
            <a:extLst>
              <a:ext uri="{FF2B5EF4-FFF2-40B4-BE49-F238E27FC236}">
                <a16:creationId xmlns:a16="http://schemas.microsoft.com/office/drawing/2014/main" id="{3C9CE3FD-81F1-7BF3-C369-DAC3AD7BE768}"/>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17980" t="13027" r="14585" b="39683"/>
          <a:stretch/>
        </p:blipFill>
        <p:spPr bwMode="auto">
          <a:xfrm>
            <a:off x="825602" y="2638642"/>
            <a:ext cx="360451" cy="337472"/>
          </a:xfrm>
          <a:prstGeom prst="rect">
            <a:avLst/>
          </a:prstGeom>
          <a:noFill/>
          <a:extLst>
            <a:ext uri="{909E8E84-426E-40DD-AFC4-6F175D3DCCD1}">
              <a14:hiddenFill xmlns:a14="http://schemas.microsoft.com/office/drawing/2010/main">
                <a:solidFill>
                  <a:srgbClr val="FFFFFF"/>
                </a:solidFill>
              </a14:hiddenFill>
            </a:ext>
          </a:extLst>
        </p:spPr>
      </p:pic>
      <p:pic>
        <p:nvPicPr>
          <p:cNvPr id="196" name="Picture 8" descr="Decoding the Oracle Logo: Its History ...">
            <a:extLst>
              <a:ext uri="{FF2B5EF4-FFF2-40B4-BE49-F238E27FC236}">
                <a16:creationId xmlns:a16="http://schemas.microsoft.com/office/drawing/2014/main" id="{E3641293-E55C-DEA9-0C17-BBBBDE1675C0}"/>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91385" y="3067025"/>
            <a:ext cx="512233" cy="287810"/>
          </a:xfrm>
          <a:prstGeom prst="rect">
            <a:avLst/>
          </a:prstGeom>
          <a:noFill/>
          <a:extLst>
            <a:ext uri="{909E8E84-426E-40DD-AFC4-6F175D3DCCD1}">
              <a14:hiddenFill xmlns:a14="http://schemas.microsoft.com/office/drawing/2010/main">
                <a:solidFill>
                  <a:srgbClr val="FFFFFF"/>
                </a:solidFill>
              </a14:hiddenFill>
            </a:ext>
          </a:extLst>
        </p:spPr>
      </p:pic>
      <p:pic>
        <p:nvPicPr>
          <p:cNvPr id="197" name="Picture 10" descr="Workday Logo PNG vector in SVG, PDF, AI ...">
            <a:extLst>
              <a:ext uri="{FF2B5EF4-FFF2-40B4-BE49-F238E27FC236}">
                <a16:creationId xmlns:a16="http://schemas.microsoft.com/office/drawing/2014/main" id="{605B4454-F33F-19BC-5CDD-8DF44175A431}"/>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l="11715" t="27071" r="11390" b="28988"/>
          <a:stretch/>
        </p:blipFill>
        <p:spPr bwMode="auto">
          <a:xfrm>
            <a:off x="794665" y="3590666"/>
            <a:ext cx="604436" cy="258715"/>
          </a:xfrm>
          <a:prstGeom prst="rect">
            <a:avLst/>
          </a:prstGeom>
          <a:noFill/>
          <a:extLst>
            <a:ext uri="{909E8E84-426E-40DD-AFC4-6F175D3DCCD1}">
              <a14:hiddenFill xmlns:a14="http://schemas.microsoft.com/office/drawing/2010/main">
                <a:solidFill>
                  <a:srgbClr val="FFFFFF"/>
                </a:solidFill>
              </a14:hiddenFill>
            </a:ext>
          </a:extLst>
        </p:spPr>
      </p:pic>
      <p:pic>
        <p:nvPicPr>
          <p:cNvPr id="198" name="Picture 12" descr="Anaplan - Solution SaaS de pilotage ...">
            <a:extLst>
              <a:ext uri="{FF2B5EF4-FFF2-40B4-BE49-F238E27FC236}">
                <a16:creationId xmlns:a16="http://schemas.microsoft.com/office/drawing/2014/main" id="{5325BBFA-D1DA-2A6C-534A-FBFCB80CC984}"/>
              </a:ext>
            </a:extLst>
          </p:cNvPr>
          <p:cNvPicPr>
            <a:picLocks noChangeAspect="1" noChangeArrowheads="1"/>
          </p:cNvPicPr>
          <p:nvPr/>
        </p:nvPicPr>
        <p:blipFill rotWithShape="1">
          <a:blip r:embed="rId16">
            <a:extLst>
              <a:ext uri="{28A0092B-C50C-407E-A947-70E740481C1C}">
                <a14:useLocalDpi xmlns:a14="http://schemas.microsoft.com/office/drawing/2010/main" val="0"/>
              </a:ext>
            </a:extLst>
          </a:blip>
          <a:srcRect l="14448" t="30017" r="15880" b="32188"/>
          <a:stretch/>
        </p:blipFill>
        <p:spPr bwMode="auto">
          <a:xfrm>
            <a:off x="776517" y="4027271"/>
            <a:ext cx="813617" cy="220687"/>
          </a:xfrm>
          <a:prstGeom prst="rect">
            <a:avLst/>
          </a:prstGeom>
          <a:noFill/>
          <a:extLst>
            <a:ext uri="{909E8E84-426E-40DD-AFC4-6F175D3DCCD1}">
              <a14:hiddenFill xmlns:a14="http://schemas.microsoft.com/office/drawing/2010/main">
                <a:solidFill>
                  <a:srgbClr val="FFFFFF"/>
                </a:solidFill>
              </a14:hiddenFill>
            </a:ext>
          </a:extLst>
        </p:spPr>
      </p:pic>
      <p:pic>
        <p:nvPicPr>
          <p:cNvPr id="199" name="Picture 14" descr="OneStream Software Closes 2023 with ...">
            <a:extLst>
              <a:ext uri="{FF2B5EF4-FFF2-40B4-BE49-F238E27FC236}">
                <a16:creationId xmlns:a16="http://schemas.microsoft.com/office/drawing/2014/main" id="{CEC6E987-25B8-5F20-1C77-DAEE6ABDFDD2}"/>
              </a:ext>
            </a:extLst>
          </p:cNvPr>
          <p:cNvPicPr>
            <a:picLocks noChangeAspect="1" noChangeArrowheads="1"/>
          </p:cNvPicPr>
          <p:nvPr/>
        </p:nvPicPr>
        <p:blipFill rotWithShape="1">
          <a:blip r:embed="rId17">
            <a:extLst>
              <a:ext uri="{28A0092B-C50C-407E-A947-70E740481C1C}">
                <a14:useLocalDpi xmlns:a14="http://schemas.microsoft.com/office/drawing/2010/main" val="0"/>
              </a:ext>
            </a:extLst>
          </a:blip>
          <a:srcRect t="19377" b="19706"/>
          <a:stretch/>
        </p:blipFill>
        <p:spPr bwMode="auto">
          <a:xfrm>
            <a:off x="769530" y="4429355"/>
            <a:ext cx="560931" cy="284752"/>
          </a:xfrm>
          <a:prstGeom prst="rect">
            <a:avLst/>
          </a:prstGeom>
          <a:noFill/>
          <a:extLst>
            <a:ext uri="{909E8E84-426E-40DD-AFC4-6F175D3DCCD1}">
              <a14:hiddenFill xmlns:a14="http://schemas.microsoft.com/office/drawing/2010/main">
                <a:solidFill>
                  <a:srgbClr val="FFFFFF"/>
                </a:solidFill>
              </a14:hiddenFill>
            </a:ext>
          </a:extLst>
        </p:spPr>
      </p:pic>
      <p:pic>
        <p:nvPicPr>
          <p:cNvPr id="200" name="Picture 16" descr="InsightSoftware - Crunchbase Company ...">
            <a:extLst>
              <a:ext uri="{FF2B5EF4-FFF2-40B4-BE49-F238E27FC236}">
                <a16:creationId xmlns:a16="http://schemas.microsoft.com/office/drawing/2014/main" id="{408B067B-1D7B-39A6-D716-A13D1C3EA355}"/>
              </a:ext>
            </a:extLst>
          </p:cNvPr>
          <p:cNvPicPr>
            <a:picLocks noChangeAspect="1" noChangeArrowheads="1"/>
          </p:cNvPicPr>
          <p:nvPr/>
        </p:nvPicPr>
        <p:blipFill rotWithShape="1">
          <a:blip r:embed="rId18">
            <a:extLst>
              <a:ext uri="{28A0092B-C50C-407E-A947-70E740481C1C}">
                <a14:useLocalDpi xmlns:a14="http://schemas.microsoft.com/office/drawing/2010/main" val="0"/>
              </a:ext>
            </a:extLst>
          </a:blip>
          <a:srcRect t="36931" b="37932"/>
          <a:stretch/>
        </p:blipFill>
        <p:spPr bwMode="auto">
          <a:xfrm>
            <a:off x="805365" y="4853709"/>
            <a:ext cx="751153" cy="188814"/>
          </a:xfrm>
          <a:prstGeom prst="rect">
            <a:avLst/>
          </a:prstGeom>
          <a:noFill/>
          <a:extLst>
            <a:ext uri="{909E8E84-426E-40DD-AFC4-6F175D3DCCD1}">
              <a14:hiddenFill xmlns:a14="http://schemas.microsoft.com/office/drawing/2010/main">
                <a:solidFill>
                  <a:srgbClr val="FFFFFF"/>
                </a:solidFill>
              </a14:hiddenFill>
            </a:ext>
          </a:extLst>
        </p:spPr>
      </p:pic>
      <p:pic>
        <p:nvPicPr>
          <p:cNvPr id="201" name="Picture 18">
            <a:extLst>
              <a:ext uri="{FF2B5EF4-FFF2-40B4-BE49-F238E27FC236}">
                <a16:creationId xmlns:a16="http://schemas.microsoft.com/office/drawing/2014/main" id="{440F0B38-E6B5-D757-0670-5CC8E9F7E12C}"/>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825383" y="5290809"/>
            <a:ext cx="542264" cy="186889"/>
          </a:xfrm>
          <a:prstGeom prst="rect">
            <a:avLst/>
          </a:prstGeom>
          <a:noFill/>
          <a:extLst>
            <a:ext uri="{909E8E84-426E-40DD-AFC4-6F175D3DCCD1}">
              <a14:hiddenFill xmlns:a14="http://schemas.microsoft.com/office/drawing/2010/main">
                <a:solidFill>
                  <a:srgbClr val="FFFFFF"/>
                </a:solidFill>
              </a14:hiddenFill>
            </a:ext>
          </a:extLst>
        </p:spPr>
      </p:pic>
      <p:pic>
        <p:nvPicPr>
          <p:cNvPr id="202" name="Picture 20" descr="Tekpon 2024">
            <a:extLst>
              <a:ext uri="{FF2B5EF4-FFF2-40B4-BE49-F238E27FC236}">
                <a16:creationId xmlns:a16="http://schemas.microsoft.com/office/drawing/2014/main" id="{951D0005-9431-3CD6-241F-DAFA4550BCEB}"/>
              </a:ext>
            </a:extLst>
          </p:cNvPr>
          <p:cNvPicPr>
            <a:picLocks noChangeAspect="1" noChangeArrowheads="1"/>
          </p:cNvPicPr>
          <p:nvPr/>
        </p:nvPicPr>
        <p:blipFill rotWithShape="1">
          <a:blip r:embed="rId20">
            <a:extLst>
              <a:ext uri="{28A0092B-C50C-407E-A947-70E740481C1C}">
                <a14:useLocalDpi xmlns:a14="http://schemas.microsoft.com/office/drawing/2010/main" val="0"/>
              </a:ext>
            </a:extLst>
          </a:blip>
          <a:srcRect t="34570" b="34302"/>
          <a:stretch/>
        </p:blipFill>
        <p:spPr bwMode="auto">
          <a:xfrm>
            <a:off x="829279" y="5729215"/>
            <a:ext cx="606991" cy="1889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26054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4ADE6A-F669-A18B-5A69-739A9A7B4D05}"/>
            </a:ext>
          </a:extLst>
        </p:cNvPr>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1109140D-1EBE-7864-2D00-4D9956D38ED8}"/>
              </a:ext>
            </a:extLst>
          </p:cNvPr>
          <p:cNvGraphicFramePr>
            <a:graphicFrameLocks noChangeAspect="1"/>
          </p:cNvGraphicFramePr>
          <p:nvPr>
            <p:custDataLst>
              <p:tags r:id="rId1"/>
            </p:custDataLst>
            <p:extLst>
              <p:ext uri="{D42A27DB-BD31-4B8C-83A1-F6EECF244321}">
                <p14:modId xmlns:p14="http://schemas.microsoft.com/office/powerpoint/2010/main" val="328816402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04" imgH="405" progId="TCLayout.ActiveDocument.1">
                  <p:embed/>
                </p:oleObj>
              </mc:Choice>
              <mc:Fallback>
                <p:oleObj name="think-cell Slide" r:id="rId3" imgW="404" imgH="405" progId="TCLayout.ActiveDocument.1">
                  <p:embed/>
                  <p:pic>
                    <p:nvPicPr>
                      <p:cNvPr id="9" name="think-cell data - do not delete" hidden="1">
                        <a:extLst>
                          <a:ext uri="{FF2B5EF4-FFF2-40B4-BE49-F238E27FC236}">
                            <a16:creationId xmlns:a16="http://schemas.microsoft.com/office/drawing/2014/main" id="{D70B29F4-43B8-AB3F-5B84-1DAC9C10B38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5" name="Title 4">
            <a:extLst>
              <a:ext uri="{FF2B5EF4-FFF2-40B4-BE49-F238E27FC236}">
                <a16:creationId xmlns:a16="http://schemas.microsoft.com/office/drawing/2014/main" id="{044407C3-D41C-4202-58FF-4CC50C7B934E}"/>
              </a:ext>
            </a:extLst>
          </p:cNvPr>
          <p:cNvSpPr>
            <a:spLocks noGrp="1"/>
          </p:cNvSpPr>
          <p:nvPr>
            <p:ph type="title"/>
          </p:nvPr>
        </p:nvSpPr>
        <p:spPr>
          <a:xfrm>
            <a:off x="570542" y="589405"/>
            <a:ext cx="11342176" cy="424732"/>
          </a:xfrm>
        </p:spPr>
        <p:txBody>
          <a:bodyPr vert="horz"/>
          <a:lstStyle/>
          <a:p>
            <a:r>
              <a:rPr lang="en-GB" dirty="0"/>
              <a:t>xP&amp;A market is highly fragmented, especially in the SMEs space (2/3)</a:t>
            </a:r>
          </a:p>
        </p:txBody>
      </p:sp>
      <p:sp>
        <p:nvSpPr>
          <p:cNvPr id="8" name="Text Placeholder 7">
            <a:extLst>
              <a:ext uri="{FF2B5EF4-FFF2-40B4-BE49-F238E27FC236}">
                <a16:creationId xmlns:a16="http://schemas.microsoft.com/office/drawing/2014/main" id="{47C933CE-0B36-9840-07F0-FE8DFA6C3C5B}"/>
              </a:ext>
            </a:extLst>
          </p:cNvPr>
          <p:cNvSpPr>
            <a:spLocks noGrp="1"/>
          </p:cNvSpPr>
          <p:nvPr>
            <p:ph type="body" idx="11"/>
          </p:nvPr>
        </p:nvSpPr>
        <p:spPr/>
        <p:txBody>
          <a:bodyPr/>
          <a:lstStyle/>
          <a:p>
            <a:fld id="{C6F252A1-AB7E-44FD-86CD-D62F5F5F8F0A}" type="slidenum">
              <a:rPr lang="en-GB" smtClean="0"/>
              <a:t>16</a:t>
            </a:fld>
            <a:endParaRPr lang="en-GB" dirty="0"/>
          </a:p>
        </p:txBody>
      </p:sp>
      <p:pic>
        <p:nvPicPr>
          <p:cNvPr id="86" name="Picture 85" descr="A white square with a black outline&#10;&#10;Description automatically generated">
            <a:extLst>
              <a:ext uri="{FF2B5EF4-FFF2-40B4-BE49-F238E27FC236}">
                <a16:creationId xmlns:a16="http://schemas.microsoft.com/office/drawing/2014/main" id="{7F3B5936-8325-F290-A6C7-7BD8A4F72E10}"/>
              </a:ext>
            </a:extLst>
          </p:cNvPr>
          <p:cNvPicPr>
            <a:picLocks noChangeAspect="1"/>
          </p:cNvPicPr>
          <p:nvPr/>
        </p:nvPicPr>
        <p:blipFill>
          <a:blip r:embed="rId5"/>
          <a:stretch>
            <a:fillRect/>
          </a:stretch>
        </p:blipFill>
        <p:spPr>
          <a:xfrm>
            <a:off x="11912720" y="48403"/>
            <a:ext cx="214751" cy="208604"/>
          </a:xfrm>
          <a:prstGeom prst="rect">
            <a:avLst/>
          </a:prstGeom>
        </p:spPr>
      </p:pic>
      <p:sp>
        <p:nvSpPr>
          <p:cNvPr id="77" name="Rectangle 76">
            <a:extLst>
              <a:ext uri="{FF2B5EF4-FFF2-40B4-BE49-F238E27FC236}">
                <a16:creationId xmlns:a16="http://schemas.microsoft.com/office/drawing/2014/main" id="{1A7FF07A-6F2B-91EF-5998-B7661C66FBFD}"/>
              </a:ext>
            </a:extLst>
          </p:cNvPr>
          <p:cNvSpPr/>
          <p:nvPr/>
        </p:nvSpPr>
        <p:spPr>
          <a:xfrm>
            <a:off x="9719260" y="1010108"/>
            <a:ext cx="1929955" cy="265364"/>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r">
              <a:spcBef>
                <a:spcPts val="300"/>
              </a:spcBef>
              <a:spcAft>
                <a:spcPts val="300"/>
              </a:spcAft>
            </a:pPr>
            <a:r>
              <a:rPr lang="en-GB" sz="900" u="sng" dirty="0">
                <a:solidFill>
                  <a:schemeClr val="tx1"/>
                </a:solidFill>
                <a:latin typeface="Montserrat" pitchFamily="2" charset="77"/>
              </a:rPr>
              <a:t>FIGURES ARE DIRECTIONAL</a:t>
            </a:r>
          </a:p>
        </p:txBody>
      </p:sp>
      <p:sp>
        <p:nvSpPr>
          <p:cNvPr id="84" name="Rectangle 83">
            <a:extLst>
              <a:ext uri="{FF2B5EF4-FFF2-40B4-BE49-F238E27FC236}">
                <a16:creationId xmlns:a16="http://schemas.microsoft.com/office/drawing/2014/main" id="{368CD68F-5F36-199C-92EE-683F90B16B99}"/>
              </a:ext>
            </a:extLst>
          </p:cNvPr>
          <p:cNvSpPr/>
          <p:nvPr/>
        </p:nvSpPr>
        <p:spPr>
          <a:xfrm>
            <a:off x="9719260" y="1230703"/>
            <a:ext cx="1929955" cy="265364"/>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r">
              <a:spcBef>
                <a:spcPts val="300"/>
              </a:spcBef>
              <a:spcAft>
                <a:spcPts val="300"/>
              </a:spcAft>
            </a:pPr>
            <a:r>
              <a:rPr lang="en-GB" sz="900" u="sng" dirty="0">
                <a:solidFill>
                  <a:schemeClr val="tx1"/>
                </a:solidFill>
                <a:latin typeface="Montserrat" pitchFamily="2" charset="77"/>
              </a:rPr>
              <a:t>NOT EXHAUSTIVE</a:t>
            </a:r>
          </a:p>
        </p:txBody>
      </p:sp>
      <p:sp>
        <p:nvSpPr>
          <p:cNvPr id="85" name="TextBox 84">
            <a:extLst>
              <a:ext uri="{FF2B5EF4-FFF2-40B4-BE49-F238E27FC236}">
                <a16:creationId xmlns:a16="http://schemas.microsoft.com/office/drawing/2014/main" id="{25DFD6A2-B292-BBB0-29DB-D494FE818F28}"/>
              </a:ext>
            </a:extLst>
          </p:cNvPr>
          <p:cNvSpPr txBox="1"/>
          <p:nvPr/>
        </p:nvSpPr>
        <p:spPr>
          <a:xfrm>
            <a:off x="2242867" y="6509020"/>
            <a:ext cx="9126747" cy="163902"/>
          </a:xfrm>
          <a:prstGeom prst="rect">
            <a:avLst/>
          </a:prstGeom>
          <a:ln w="6350">
            <a:noFill/>
            <a:miter lim="800000"/>
          </a:ln>
        </p:spPr>
        <p:txBody>
          <a:bodyPr vert="horz" wrap="square" lIns="0" tIns="0" rIns="0" bIns="0" rtlCol="0">
            <a:noAutofit/>
          </a:bodyPr>
          <a:lstStyle/>
          <a:p>
            <a:pPr algn="l">
              <a:spcBef>
                <a:spcPts val="0"/>
              </a:spcBef>
              <a:spcAft>
                <a:spcPts val="0"/>
              </a:spcAft>
              <a:buNone/>
            </a:pPr>
            <a:r>
              <a:rPr lang="en-GB" sz="700" dirty="0">
                <a:solidFill>
                  <a:schemeClr val="accent6"/>
                </a:solidFill>
                <a:latin typeface="Montserrat" pitchFamily="2" charset="77"/>
              </a:rPr>
              <a:t>Source: Crunchbase, Gartner, Company Websites</a:t>
            </a:r>
          </a:p>
        </p:txBody>
      </p:sp>
      <p:sp>
        <p:nvSpPr>
          <p:cNvPr id="4" name="Subtitle 1">
            <a:extLst>
              <a:ext uri="{FF2B5EF4-FFF2-40B4-BE49-F238E27FC236}">
                <a16:creationId xmlns:a16="http://schemas.microsoft.com/office/drawing/2014/main" id="{D02CE98E-BD9A-6B73-C148-5FEA06DD4E3A}"/>
              </a:ext>
            </a:extLst>
          </p:cNvPr>
          <p:cNvSpPr txBox="1">
            <a:spLocks/>
          </p:cNvSpPr>
          <p:nvPr/>
        </p:nvSpPr>
        <p:spPr>
          <a:xfrm>
            <a:off x="1001851" y="1454251"/>
            <a:ext cx="824128" cy="138499"/>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b="0" kern="1200" baseline="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buNone/>
            </a:pPr>
            <a:r>
              <a:rPr lang="en-GB" sz="900" b="1" dirty="0">
                <a:solidFill>
                  <a:schemeClr val="accent1"/>
                </a:solidFill>
                <a:latin typeface="Montserrat" pitchFamily="2" charset="77"/>
              </a:rPr>
              <a:t>Company</a:t>
            </a:r>
            <a:endParaRPr lang="en-GB" sz="900" dirty="0">
              <a:solidFill>
                <a:schemeClr val="accent1"/>
              </a:solidFill>
              <a:latin typeface="Montserrat" pitchFamily="2" charset="77"/>
            </a:endParaRPr>
          </a:p>
        </p:txBody>
      </p:sp>
      <p:cxnSp>
        <p:nvCxnSpPr>
          <p:cNvPr id="6" name="Straight Connector 5">
            <a:extLst>
              <a:ext uri="{FF2B5EF4-FFF2-40B4-BE49-F238E27FC236}">
                <a16:creationId xmlns:a16="http://schemas.microsoft.com/office/drawing/2014/main" id="{31AB0DBB-5EBA-1BF7-5210-2FFC683B1744}"/>
              </a:ext>
            </a:extLst>
          </p:cNvPr>
          <p:cNvCxnSpPr>
            <a:cxnSpLocks/>
          </p:cNvCxnSpPr>
          <p:nvPr/>
        </p:nvCxnSpPr>
        <p:spPr>
          <a:xfrm>
            <a:off x="5097732" y="1724485"/>
            <a:ext cx="0" cy="4356565"/>
          </a:xfrm>
          <a:prstGeom prst="line">
            <a:avLst/>
          </a:prstGeom>
          <a:ln w="6350" cap="flat">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7" name="Subtitle 1">
            <a:extLst>
              <a:ext uri="{FF2B5EF4-FFF2-40B4-BE49-F238E27FC236}">
                <a16:creationId xmlns:a16="http://schemas.microsoft.com/office/drawing/2014/main" id="{F05373CB-7BFB-04A5-AB37-285CD7117572}"/>
              </a:ext>
            </a:extLst>
          </p:cNvPr>
          <p:cNvSpPr txBox="1">
            <a:spLocks/>
          </p:cNvSpPr>
          <p:nvPr/>
        </p:nvSpPr>
        <p:spPr>
          <a:xfrm>
            <a:off x="1904899" y="1378051"/>
            <a:ext cx="619179" cy="276999"/>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b="0" kern="1200" baseline="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lgn="ctr"/>
            <a:r>
              <a:rPr lang="en-GB" sz="900" b="1" dirty="0">
                <a:solidFill>
                  <a:schemeClr val="accent1"/>
                </a:solidFill>
                <a:latin typeface="Montserrat" pitchFamily="2" charset="77"/>
              </a:rPr>
              <a:t>Year Founded</a:t>
            </a:r>
            <a:endParaRPr lang="en-GB" sz="900" i="1" dirty="0">
              <a:solidFill>
                <a:schemeClr val="accent1"/>
              </a:solidFill>
              <a:latin typeface="Montserrat" pitchFamily="2" charset="77"/>
            </a:endParaRPr>
          </a:p>
        </p:txBody>
      </p:sp>
      <p:cxnSp>
        <p:nvCxnSpPr>
          <p:cNvPr id="10" name="Straight Connector 9">
            <a:extLst>
              <a:ext uri="{FF2B5EF4-FFF2-40B4-BE49-F238E27FC236}">
                <a16:creationId xmlns:a16="http://schemas.microsoft.com/office/drawing/2014/main" id="{F76F0798-31EC-53CD-6F0F-E8A471CCF43A}"/>
              </a:ext>
            </a:extLst>
          </p:cNvPr>
          <p:cNvCxnSpPr>
            <a:cxnSpLocks/>
          </p:cNvCxnSpPr>
          <p:nvPr/>
        </p:nvCxnSpPr>
        <p:spPr>
          <a:xfrm>
            <a:off x="554735" y="1724485"/>
            <a:ext cx="11080053" cy="0"/>
          </a:xfrm>
          <a:prstGeom prst="line">
            <a:avLst/>
          </a:prstGeom>
          <a:ln w="6350" cap="flat">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F9A60D6C-13A3-256E-E79F-9D1DAF3F20A5}"/>
              </a:ext>
            </a:extLst>
          </p:cNvPr>
          <p:cNvCxnSpPr>
            <a:cxnSpLocks/>
          </p:cNvCxnSpPr>
          <p:nvPr/>
        </p:nvCxnSpPr>
        <p:spPr>
          <a:xfrm>
            <a:off x="1882546" y="1724485"/>
            <a:ext cx="0" cy="4356565"/>
          </a:xfrm>
          <a:prstGeom prst="line">
            <a:avLst/>
          </a:prstGeom>
          <a:ln w="6350" cap="flat">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9203159-FF0B-8B08-CF26-AD3B7E3B2B67}"/>
              </a:ext>
            </a:extLst>
          </p:cNvPr>
          <p:cNvCxnSpPr>
            <a:cxnSpLocks/>
          </p:cNvCxnSpPr>
          <p:nvPr/>
        </p:nvCxnSpPr>
        <p:spPr>
          <a:xfrm>
            <a:off x="2536969" y="1724485"/>
            <a:ext cx="0" cy="4356565"/>
          </a:xfrm>
          <a:prstGeom prst="line">
            <a:avLst/>
          </a:prstGeom>
          <a:ln w="6350" cap="flat">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3" name="Subtitle 1">
            <a:extLst>
              <a:ext uri="{FF2B5EF4-FFF2-40B4-BE49-F238E27FC236}">
                <a16:creationId xmlns:a16="http://schemas.microsoft.com/office/drawing/2014/main" id="{E2092EA9-356F-A8C7-A664-693C4CF3923D}"/>
              </a:ext>
            </a:extLst>
          </p:cNvPr>
          <p:cNvSpPr txBox="1">
            <a:spLocks/>
          </p:cNvSpPr>
          <p:nvPr/>
        </p:nvSpPr>
        <p:spPr>
          <a:xfrm>
            <a:off x="2711291" y="1454251"/>
            <a:ext cx="824128" cy="138499"/>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b="0" kern="1200" baseline="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r>
              <a:rPr lang="en-GB" sz="900" b="1" dirty="0">
                <a:solidFill>
                  <a:schemeClr val="accent1"/>
                </a:solidFill>
                <a:latin typeface="Montserrat" pitchFamily="2" charset="77"/>
              </a:rPr>
              <a:t>HQs</a:t>
            </a:r>
            <a:endParaRPr lang="en-GB" sz="900" i="1" dirty="0">
              <a:solidFill>
                <a:schemeClr val="accent1"/>
              </a:solidFill>
              <a:latin typeface="Montserrat" pitchFamily="2" charset="77"/>
            </a:endParaRPr>
          </a:p>
        </p:txBody>
      </p:sp>
      <p:cxnSp>
        <p:nvCxnSpPr>
          <p:cNvPr id="14" name="Straight Connector 13">
            <a:extLst>
              <a:ext uri="{FF2B5EF4-FFF2-40B4-BE49-F238E27FC236}">
                <a16:creationId xmlns:a16="http://schemas.microsoft.com/office/drawing/2014/main" id="{B5A264EE-D6B0-CBE1-60C5-61280FAF9BC2}"/>
              </a:ext>
            </a:extLst>
          </p:cNvPr>
          <p:cNvCxnSpPr>
            <a:cxnSpLocks/>
          </p:cNvCxnSpPr>
          <p:nvPr/>
        </p:nvCxnSpPr>
        <p:spPr>
          <a:xfrm>
            <a:off x="3799412" y="1724485"/>
            <a:ext cx="0" cy="4356565"/>
          </a:xfrm>
          <a:prstGeom prst="line">
            <a:avLst/>
          </a:prstGeom>
          <a:ln w="6350" cap="flat">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5" name="Subtitle 1">
            <a:extLst>
              <a:ext uri="{FF2B5EF4-FFF2-40B4-BE49-F238E27FC236}">
                <a16:creationId xmlns:a16="http://schemas.microsoft.com/office/drawing/2014/main" id="{76E69507-6396-4065-A32A-AE156406F646}"/>
              </a:ext>
            </a:extLst>
          </p:cNvPr>
          <p:cNvSpPr txBox="1">
            <a:spLocks/>
          </p:cNvSpPr>
          <p:nvPr/>
        </p:nvSpPr>
        <p:spPr>
          <a:xfrm>
            <a:off x="3898593" y="1454251"/>
            <a:ext cx="824128" cy="138499"/>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b="0" kern="1200" baseline="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r>
              <a:rPr lang="en-GB" sz="900" b="1" dirty="0">
                <a:solidFill>
                  <a:schemeClr val="accent1"/>
                </a:solidFill>
                <a:latin typeface="Montserrat" pitchFamily="2" charset="77"/>
              </a:rPr>
              <a:t>PE Backed?</a:t>
            </a:r>
            <a:endParaRPr lang="en-GB" sz="900" i="1" dirty="0">
              <a:solidFill>
                <a:schemeClr val="accent1"/>
              </a:solidFill>
              <a:latin typeface="Montserrat" pitchFamily="2" charset="77"/>
            </a:endParaRPr>
          </a:p>
        </p:txBody>
      </p:sp>
      <p:sp>
        <p:nvSpPr>
          <p:cNvPr id="16" name="Subtitle 1">
            <a:extLst>
              <a:ext uri="{FF2B5EF4-FFF2-40B4-BE49-F238E27FC236}">
                <a16:creationId xmlns:a16="http://schemas.microsoft.com/office/drawing/2014/main" id="{3F03199C-5B1A-7F7A-401F-CE6B063E5773}"/>
              </a:ext>
            </a:extLst>
          </p:cNvPr>
          <p:cNvSpPr txBox="1">
            <a:spLocks/>
          </p:cNvSpPr>
          <p:nvPr/>
        </p:nvSpPr>
        <p:spPr>
          <a:xfrm>
            <a:off x="5196912" y="1378051"/>
            <a:ext cx="824128" cy="276999"/>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b="0" kern="1200" baseline="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lgn="ctr"/>
            <a:r>
              <a:rPr lang="en-GB" sz="900" b="1" dirty="0">
                <a:solidFill>
                  <a:schemeClr val="accent1"/>
                </a:solidFill>
                <a:latin typeface="Montserrat" pitchFamily="2" charset="77"/>
              </a:rPr>
              <a:t># Employees. </a:t>
            </a:r>
            <a:r>
              <a:rPr lang="en-GB" sz="900" i="1" dirty="0">
                <a:solidFill>
                  <a:schemeClr val="accent1"/>
                </a:solidFill>
                <a:latin typeface="Montserrat" pitchFamily="2" charset="77"/>
              </a:rPr>
              <a:t>2023 Est</a:t>
            </a:r>
          </a:p>
        </p:txBody>
      </p:sp>
      <p:cxnSp>
        <p:nvCxnSpPr>
          <p:cNvPr id="17" name="Straight Connector 16">
            <a:extLst>
              <a:ext uri="{FF2B5EF4-FFF2-40B4-BE49-F238E27FC236}">
                <a16:creationId xmlns:a16="http://schemas.microsoft.com/office/drawing/2014/main" id="{A7DB837A-4993-5D08-9F13-B00A632F391A}"/>
              </a:ext>
            </a:extLst>
          </p:cNvPr>
          <p:cNvCxnSpPr>
            <a:cxnSpLocks/>
          </p:cNvCxnSpPr>
          <p:nvPr/>
        </p:nvCxnSpPr>
        <p:spPr>
          <a:xfrm>
            <a:off x="6251523" y="1724485"/>
            <a:ext cx="0" cy="4356565"/>
          </a:xfrm>
          <a:prstGeom prst="line">
            <a:avLst/>
          </a:prstGeom>
          <a:ln w="6350" cap="flat">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8" name="Subtitle 1">
            <a:extLst>
              <a:ext uri="{FF2B5EF4-FFF2-40B4-BE49-F238E27FC236}">
                <a16:creationId xmlns:a16="http://schemas.microsoft.com/office/drawing/2014/main" id="{DF1284B7-AC5C-AB3A-F72F-A5255AE81514}"/>
              </a:ext>
            </a:extLst>
          </p:cNvPr>
          <p:cNvSpPr txBox="1">
            <a:spLocks/>
          </p:cNvSpPr>
          <p:nvPr/>
        </p:nvSpPr>
        <p:spPr>
          <a:xfrm>
            <a:off x="6395054" y="1378051"/>
            <a:ext cx="824129" cy="276999"/>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b="0" kern="1200" baseline="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lgn="ctr"/>
            <a:r>
              <a:rPr lang="en-GB" sz="900" b="1" dirty="0">
                <a:solidFill>
                  <a:schemeClr val="accent1"/>
                </a:solidFill>
                <a:latin typeface="Montserrat" pitchFamily="2" charset="77"/>
              </a:rPr>
              <a:t>xP&amp;A Sales, </a:t>
            </a:r>
            <a:r>
              <a:rPr lang="en-GB" sz="900" i="1" dirty="0">
                <a:solidFill>
                  <a:schemeClr val="accent1"/>
                </a:solidFill>
                <a:latin typeface="Montserrat" pitchFamily="2" charset="77"/>
              </a:rPr>
              <a:t>2023 $m Est</a:t>
            </a:r>
          </a:p>
        </p:txBody>
      </p:sp>
      <p:cxnSp>
        <p:nvCxnSpPr>
          <p:cNvPr id="19" name="Straight Connector 18">
            <a:extLst>
              <a:ext uri="{FF2B5EF4-FFF2-40B4-BE49-F238E27FC236}">
                <a16:creationId xmlns:a16="http://schemas.microsoft.com/office/drawing/2014/main" id="{05B4CA52-9819-D3E9-111A-4BD3B3D8B188}"/>
              </a:ext>
            </a:extLst>
          </p:cNvPr>
          <p:cNvCxnSpPr>
            <a:cxnSpLocks/>
          </p:cNvCxnSpPr>
          <p:nvPr/>
        </p:nvCxnSpPr>
        <p:spPr>
          <a:xfrm>
            <a:off x="7423822" y="1724485"/>
            <a:ext cx="0" cy="4356565"/>
          </a:xfrm>
          <a:prstGeom prst="line">
            <a:avLst/>
          </a:prstGeom>
          <a:ln w="6350" cap="flat">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20" name="Subtitle 1">
            <a:extLst>
              <a:ext uri="{FF2B5EF4-FFF2-40B4-BE49-F238E27FC236}">
                <a16:creationId xmlns:a16="http://schemas.microsoft.com/office/drawing/2014/main" id="{52EB2EA9-5E85-CAF3-392B-87C8A8C366E7}"/>
              </a:ext>
            </a:extLst>
          </p:cNvPr>
          <p:cNvSpPr txBox="1">
            <a:spLocks/>
          </p:cNvSpPr>
          <p:nvPr/>
        </p:nvSpPr>
        <p:spPr>
          <a:xfrm>
            <a:off x="7445434" y="1454251"/>
            <a:ext cx="997195" cy="138499"/>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b="0" kern="1200" baseline="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r>
              <a:rPr lang="en-GB" sz="900" b="1" dirty="0">
                <a:solidFill>
                  <a:schemeClr val="accent1"/>
                </a:solidFill>
                <a:latin typeface="Montserrat" pitchFamily="2" charset="77"/>
              </a:rPr>
              <a:t>Description</a:t>
            </a:r>
            <a:endParaRPr lang="en-GB" sz="900" i="1" dirty="0">
              <a:solidFill>
                <a:schemeClr val="accent1"/>
              </a:solidFill>
              <a:latin typeface="Montserrat" pitchFamily="2" charset="77"/>
            </a:endParaRPr>
          </a:p>
        </p:txBody>
      </p:sp>
      <p:cxnSp>
        <p:nvCxnSpPr>
          <p:cNvPr id="21" name="Straight Connector 20">
            <a:extLst>
              <a:ext uri="{FF2B5EF4-FFF2-40B4-BE49-F238E27FC236}">
                <a16:creationId xmlns:a16="http://schemas.microsoft.com/office/drawing/2014/main" id="{A1B12007-92BB-69EB-F6DE-31EDF5629D50}"/>
              </a:ext>
            </a:extLst>
          </p:cNvPr>
          <p:cNvCxnSpPr>
            <a:cxnSpLocks/>
          </p:cNvCxnSpPr>
          <p:nvPr/>
        </p:nvCxnSpPr>
        <p:spPr>
          <a:xfrm>
            <a:off x="547688" y="2152456"/>
            <a:ext cx="11087098" cy="0"/>
          </a:xfrm>
          <a:prstGeom prst="line">
            <a:avLst/>
          </a:prstGeom>
          <a:noFill/>
          <a:ln w="9525" cap="flat">
            <a:solidFill>
              <a:schemeClr val="tx2">
                <a:lumMod val="75000"/>
              </a:schemeClr>
            </a:solidFill>
            <a:prstDash val="dash"/>
            <a:round/>
          </a:ln>
          <a:effectLst/>
          <a:sp3d/>
        </p:spPr>
        <p:style>
          <a:lnRef idx="0">
            <a:scrgbClr r="0" g="0" b="0"/>
          </a:lnRef>
          <a:fillRef idx="0">
            <a:scrgbClr r="0" g="0" b="0"/>
          </a:fillRef>
          <a:effectRef idx="0">
            <a:scrgbClr r="0" g="0" b="0"/>
          </a:effectRef>
          <a:fontRef idx="none"/>
        </p:style>
      </p:cxnSp>
      <p:sp>
        <p:nvSpPr>
          <p:cNvPr id="22" name="Google Shape;77;p13">
            <a:extLst>
              <a:ext uri="{FF2B5EF4-FFF2-40B4-BE49-F238E27FC236}">
                <a16:creationId xmlns:a16="http://schemas.microsoft.com/office/drawing/2014/main" id="{A86B261B-023C-AD88-696F-414DA39E1824}"/>
              </a:ext>
            </a:extLst>
          </p:cNvPr>
          <p:cNvSpPr txBox="1"/>
          <p:nvPr/>
        </p:nvSpPr>
        <p:spPr>
          <a:xfrm>
            <a:off x="973710" y="2000385"/>
            <a:ext cx="866860" cy="101566"/>
          </a:xfrm>
          <a:prstGeom prst="rect">
            <a:avLst/>
          </a:prstGeom>
          <a:noFill/>
          <a:ln w="12700" cap="flat" cmpd="sng">
            <a:noFill/>
            <a:prstDash val="sysDash"/>
            <a:round/>
            <a:headEnd type="none" w="sm" len="sm"/>
            <a:tailEnd type="none" w="sm" len="sm"/>
          </a:ln>
        </p:spPr>
        <p:txBody>
          <a:bodyPr spcFirstLastPara="1" vert="horz" wrap="square" lIns="9144" tIns="4572" rIns="4572" bIns="4572" anchor="t" anchorCtr="0">
            <a:spAutoFit/>
          </a:bodyPr>
          <a:lstStyle/>
          <a:p>
            <a:pPr marR="0" lvl="0" algn="r" defTabSz="457200" rtl="0" eaLnBrk="1" fontAlgn="auto" latinLnBrk="0" hangingPunct="1">
              <a:lnSpc>
                <a:spcPct val="100000"/>
              </a:lnSpc>
              <a:spcBef>
                <a:spcPts val="0"/>
              </a:spcBef>
              <a:spcAft>
                <a:spcPts val="0"/>
              </a:spcAft>
              <a:buClrTx/>
              <a:buSzTx/>
              <a:tabLst/>
              <a:defRPr/>
            </a:pPr>
            <a:r>
              <a:rPr lang="en-GB" sz="600">
                <a:solidFill>
                  <a:prstClr val="black"/>
                </a:solidFill>
                <a:latin typeface="Montserrat" pitchFamily="2" charset="77"/>
                <a:cs typeface="Arial" panose="020B0604020202020204" pitchFamily="34" charset="0"/>
                <a:sym typeface="Basis Grotesque Pro Medium"/>
              </a:rPr>
              <a:t>Unit4</a:t>
            </a:r>
            <a:endParaRPr kumimoji="0" lang="en-US" sz="600" u="none" strike="noStrike" kern="1200" cap="none" spc="0" normalizeH="0" baseline="0" noProof="0" dirty="0">
              <a:ln>
                <a:noFill/>
              </a:ln>
              <a:solidFill>
                <a:prstClr val="black"/>
              </a:solidFill>
              <a:effectLst/>
              <a:uLnTx/>
              <a:uFillTx/>
              <a:latin typeface="Montserrat" pitchFamily="2" charset="77"/>
              <a:cs typeface="Arial" panose="020B0604020202020204" pitchFamily="34" charset="0"/>
              <a:sym typeface="Basis Grotesque Pro Medium"/>
            </a:endParaRPr>
          </a:p>
        </p:txBody>
      </p:sp>
      <p:sp>
        <p:nvSpPr>
          <p:cNvPr id="23" name="Google Shape;77;p13">
            <a:extLst>
              <a:ext uri="{FF2B5EF4-FFF2-40B4-BE49-F238E27FC236}">
                <a16:creationId xmlns:a16="http://schemas.microsoft.com/office/drawing/2014/main" id="{A3B357B3-95C7-BB67-2B0F-C4664459DB01}"/>
              </a:ext>
            </a:extLst>
          </p:cNvPr>
          <p:cNvSpPr txBox="1"/>
          <p:nvPr/>
        </p:nvSpPr>
        <p:spPr>
          <a:xfrm>
            <a:off x="1932410" y="1790835"/>
            <a:ext cx="538252" cy="147733"/>
          </a:xfrm>
          <a:prstGeom prst="rect">
            <a:avLst/>
          </a:prstGeom>
          <a:noFill/>
          <a:ln w="12700" cap="flat" cmpd="sng">
            <a:noFill/>
            <a:prstDash val="sysDash"/>
            <a:round/>
            <a:headEnd type="none" w="sm" len="sm"/>
            <a:tailEnd type="none" w="sm" len="sm"/>
          </a:ln>
        </p:spPr>
        <p:txBody>
          <a:bodyPr spcFirstLastPara="1" vert="horz" wrap="square" lIns="9144" tIns="4572" rIns="4572" bIns="4572" anchor="t" anchorCtr="0">
            <a:spAutoFit/>
          </a:bodyPr>
          <a:lstStyle/>
          <a:p>
            <a:pPr marR="0" lvl="0" algn="ctr" defTabSz="457200" rtl="0" eaLnBrk="1" fontAlgn="auto" latinLnBrk="0" hangingPunct="1">
              <a:lnSpc>
                <a:spcPct val="100000"/>
              </a:lnSpc>
              <a:spcBef>
                <a:spcPts val="0"/>
              </a:spcBef>
              <a:spcAft>
                <a:spcPts val="0"/>
              </a:spcAft>
              <a:buClrTx/>
              <a:buSzTx/>
              <a:tabLst/>
              <a:defRPr/>
            </a:pPr>
            <a:r>
              <a:rPr lang="en-GB" sz="900">
                <a:solidFill>
                  <a:prstClr val="black"/>
                </a:solidFill>
                <a:latin typeface="Montserrat" pitchFamily="2" charset="77"/>
                <a:cs typeface="Arial" panose="020B0604020202020204" pitchFamily="34" charset="0"/>
                <a:sym typeface="Basis Grotesque Pro Medium"/>
              </a:rPr>
              <a:t>1980</a:t>
            </a:r>
            <a:endParaRPr kumimoji="0" lang="en-US" sz="900" u="none" strike="noStrike" kern="1200" cap="none" spc="0" normalizeH="0" baseline="0" noProof="0" dirty="0">
              <a:ln>
                <a:noFill/>
              </a:ln>
              <a:solidFill>
                <a:prstClr val="black"/>
              </a:solidFill>
              <a:effectLst/>
              <a:uLnTx/>
              <a:uFillTx/>
              <a:latin typeface="Montserrat" pitchFamily="2" charset="77"/>
              <a:cs typeface="Arial" panose="020B0604020202020204" pitchFamily="34" charset="0"/>
              <a:sym typeface="Basis Grotesque Pro Medium"/>
            </a:endParaRPr>
          </a:p>
        </p:txBody>
      </p:sp>
      <p:sp>
        <p:nvSpPr>
          <p:cNvPr id="24" name="Google Shape;77;p13">
            <a:extLst>
              <a:ext uri="{FF2B5EF4-FFF2-40B4-BE49-F238E27FC236}">
                <a16:creationId xmlns:a16="http://schemas.microsoft.com/office/drawing/2014/main" id="{E0AE0A75-CD32-608F-4065-DE891F290FC2}"/>
              </a:ext>
            </a:extLst>
          </p:cNvPr>
          <p:cNvSpPr txBox="1"/>
          <p:nvPr/>
        </p:nvSpPr>
        <p:spPr>
          <a:xfrm>
            <a:off x="2591327" y="1790835"/>
            <a:ext cx="866860" cy="224677"/>
          </a:xfrm>
          <a:prstGeom prst="rect">
            <a:avLst/>
          </a:prstGeom>
          <a:noFill/>
          <a:ln w="12700" cap="flat" cmpd="sng">
            <a:noFill/>
            <a:prstDash val="sysDash"/>
            <a:round/>
            <a:headEnd type="none" w="sm" len="sm"/>
            <a:tailEnd type="none" w="sm" len="sm"/>
          </a:ln>
        </p:spPr>
        <p:txBody>
          <a:bodyPr spcFirstLastPara="1" vert="horz" wrap="square" lIns="9144" tIns="4572" rIns="4572" bIns="4572" anchor="t" anchorCtr="0">
            <a:spAutoFit/>
          </a:bodyPr>
          <a:lstStyle/>
          <a:p>
            <a:pPr marR="0" lvl="0" algn="l" defTabSz="457200" eaLnBrk="1" fontAlgn="auto" latinLnBrk="0" hangingPunct="1">
              <a:lnSpc>
                <a:spcPct val="100000"/>
              </a:lnSpc>
              <a:spcBef>
                <a:spcPts val="0"/>
              </a:spcBef>
              <a:spcAft>
                <a:spcPts val="0"/>
              </a:spcAft>
              <a:buClrTx/>
              <a:buSzTx/>
              <a:tabLst/>
              <a:defRPr/>
            </a:pPr>
            <a:r>
              <a:rPr lang="en-GB" sz="700">
                <a:solidFill>
                  <a:prstClr val="black"/>
                </a:solidFill>
                <a:latin typeface="Montserrat" pitchFamily="2" charset="77"/>
                <a:cs typeface="Arial" panose="020B0604020202020204" pitchFamily="34" charset="0"/>
                <a:sym typeface="Basis Grotesque Pro Medium"/>
              </a:rPr>
              <a:t>Utrecht, Netherlands</a:t>
            </a:r>
            <a:endParaRPr lang="en-GB" sz="700" dirty="0">
              <a:solidFill>
                <a:prstClr val="black"/>
              </a:solidFill>
              <a:latin typeface="Montserrat" pitchFamily="2" charset="77"/>
              <a:cs typeface="Arial" panose="020B0604020202020204" pitchFamily="34" charset="0"/>
              <a:sym typeface="Basis Grotesque Pro Medium"/>
            </a:endParaRPr>
          </a:p>
        </p:txBody>
      </p:sp>
      <p:sp>
        <p:nvSpPr>
          <p:cNvPr id="25" name="Google Shape;77;p13">
            <a:extLst>
              <a:ext uri="{FF2B5EF4-FFF2-40B4-BE49-F238E27FC236}">
                <a16:creationId xmlns:a16="http://schemas.microsoft.com/office/drawing/2014/main" id="{EA29BDCD-F6C6-D91E-2D8A-E2D2E055546E}"/>
              </a:ext>
            </a:extLst>
          </p:cNvPr>
          <p:cNvSpPr txBox="1"/>
          <p:nvPr/>
        </p:nvSpPr>
        <p:spPr>
          <a:xfrm>
            <a:off x="3890152" y="1790835"/>
            <a:ext cx="1153791" cy="116955"/>
          </a:xfrm>
          <a:prstGeom prst="rect">
            <a:avLst/>
          </a:prstGeom>
          <a:noFill/>
          <a:ln w="12700" cap="flat" cmpd="sng">
            <a:noFill/>
            <a:prstDash val="sysDash"/>
            <a:round/>
            <a:headEnd type="none" w="sm" len="sm"/>
            <a:tailEnd type="none" w="sm" len="sm"/>
          </a:ln>
        </p:spPr>
        <p:txBody>
          <a:bodyPr spcFirstLastPara="1" vert="horz" wrap="square" lIns="9144" tIns="4572" rIns="4572" bIns="4572" anchor="t" anchorCtr="0">
            <a:spAutoFit/>
          </a:bodyPr>
          <a:lstStyle/>
          <a:p>
            <a:pPr marR="0" lvl="0" algn="ctr" defTabSz="457200" eaLnBrk="1" fontAlgn="auto" latinLnBrk="0" hangingPunct="1">
              <a:lnSpc>
                <a:spcPct val="100000"/>
              </a:lnSpc>
              <a:spcBef>
                <a:spcPts val="0"/>
              </a:spcBef>
              <a:spcAft>
                <a:spcPts val="0"/>
              </a:spcAft>
              <a:buClrTx/>
              <a:buSzTx/>
              <a:tabLst/>
              <a:defRPr/>
            </a:pPr>
            <a:r>
              <a:rPr kumimoji="0" lang="en-GB" sz="700" i="1" u="none" strike="noStrike" kern="1200" cap="none" spc="0" normalizeH="0" baseline="0" noProof="0" dirty="0">
                <a:ln>
                  <a:noFill/>
                </a:ln>
                <a:solidFill>
                  <a:prstClr val="black"/>
                </a:solidFill>
                <a:effectLst/>
                <a:uLnTx/>
                <a:uFillTx/>
                <a:latin typeface="Montserrat" pitchFamily="2" charset="77"/>
                <a:cs typeface="Arial" panose="020B0604020202020204" pitchFamily="34" charset="0"/>
                <a:sym typeface="Basis Grotesque Pro Medium"/>
              </a:rPr>
              <a:t>Yes - TA Associates (2014)</a:t>
            </a:r>
            <a:endParaRPr kumimoji="0" lang="en-US" sz="700" i="1" u="none" strike="noStrike" kern="1200" cap="none" spc="0" normalizeH="0" baseline="0" noProof="0" dirty="0">
              <a:ln>
                <a:noFill/>
              </a:ln>
              <a:solidFill>
                <a:prstClr val="black"/>
              </a:solidFill>
              <a:effectLst/>
              <a:uLnTx/>
              <a:uFillTx/>
              <a:latin typeface="Montserrat" pitchFamily="2" charset="77"/>
              <a:cs typeface="Arial" panose="020B0604020202020204" pitchFamily="34" charset="0"/>
              <a:sym typeface="Basis Grotesque Pro Medium"/>
            </a:endParaRPr>
          </a:p>
        </p:txBody>
      </p:sp>
      <p:sp>
        <p:nvSpPr>
          <p:cNvPr id="26" name="Google Shape;77;p13">
            <a:extLst>
              <a:ext uri="{FF2B5EF4-FFF2-40B4-BE49-F238E27FC236}">
                <a16:creationId xmlns:a16="http://schemas.microsoft.com/office/drawing/2014/main" id="{8EF1C428-042E-1D46-3CA5-7A3F93BF5AEA}"/>
              </a:ext>
            </a:extLst>
          </p:cNvPr>
          <p:cNvSpPr txBox="1"/>
          <p:nvPr/>
        </p:nvSpPr>
        <p:spPr>
          <a:xfrm>
            <a:off x="5278149" y="1790835"/>
            <a:ext cx="866860" cy="147733"/>
          </a:xfrm>
          <a:prstGeom prst="rect">
            <a:avLst/>
          </a:prstGeom>
          <a:noFill/>
          <a:ln w="12700" cap="flat" cmpd="sng">
            <a:noFill/>
            <a:prstDash val="sysDash"/>
            <a:round/>
            <a:headEnd type="none" w="sm" len="sm"/>
            <a:tailEnd type="none" w="sm" len="sm"/>
          </a:ln>
        </p:spPr>
        <p:txBody>
          <a:bodyPr spcFirstLastPara="1" vert="horz" wrap="square" lIns="9144" tIns="4572" rIns="4572" bIns="4572" anchor="t" anchorCtr="0">
            <a:spAutoFit/>
          </a:bodyPr>
          <a:lstStyle/>
          <a:p>
            <a:pPr marR="0" lvl="0" algn="ctr" defTabSz="457200" eaLnBrk="1" fontAlgn="auto" latinLnBrk="0" hangingPunct="1">
              <a:lnSpc>
                <a:spcPct val="100000"/>
              </a:lnSpc>
              <a:spcBef>
                <a:spcPts val="0"/>
              </a:spcBef>
              <a:spcAft>
                <a:spcPts val="0"/>
              </a:spcAft>
              <a:buClrTx/>
              <a:buSzTx/>
              <a:tabLst/>
              <a:defRPr/>
            </a:pPr>
            <a:r>
              <a:rPr lang="en-GB" sz="900" dirty="0">
                <a:solidFill>
                  <a:prstClr val="black"/>
                </a:solidFill>
                <a:latin typeface="Montserrat" pitchFamily="2" charset="77"/>
                <a:cs typeface="Arial" panose="020B0604020202020204" pitchFamily="34" charset="0"/>
                <a:sym typeface="Basis Grotesque Pro Medium"/>
              </a:rPr>
              <a:t>~3,000</a:t>
            </a:r>
            <a:endParaRPr kumimoji="0" lang="en-US" sz="900" u="none" strike="noStrike" kern="1200" cap="none" spc="0" normalizeH="0" baseline="0" noProof="0" dirty="0">
              <a:ln>
                <a:noFill/>
              </a:ln>
              <a:solidFill>
                <a:prstClr val="black"/>
              </a:solidFill>
              <a:effectLst/>
              <a:uLnTx/>
              <a:uFillTx/>
              <a:latin typeface="Montserrat" pitchFamily="2" charset="77"/>
              <a:cs typeface="Arial" panose="020B0604020202020204" pitchFamily="34" charset="0"/>
              <a:sym typeface="Basis Grotesque Pro Medium"/>
            </a:endParaRPr>
          </a:p>
        </p:txBody>
      </p:sp>
      <p:sp>
        <p:nvSpPr>
          <p:cNvPr id="27" name="Google Shape;77;p13">
            <a:extLst>
              <a:ext uri="{FF2B5EF4-FFF2-40B4-BE49-F238E27FC236}">
                <a16:creationId xmlns:a16="http://schemas.microsoft.com/office/drawing/2014/main" id="{93268216-303A-C090-6C7C-861CDEAE2F81}"/>
              </a:ext>
            </a:extLst>
          </p:cNvPr>
          <p:cNvSpPr txBox="1"/>
          <p:nvPr/>
        </p:nvSpPr>
        <p:spPr>
          <a:xfrm>
            <a:off x="6432508" y="1790835"/>
            <a:ext cx="811934" cy="147733"/>
          </a:xfrm>
          <a:prstGeom prst="rect">
            <a:avLst/>
          </a:prstGeom>
          <a:noFill/>
          <a:ln w="12700" cap="flat" cmpd="sng">
            <a:noFill/>
            <a:prstDash val="sysDash"/>
            <a:round/>
            <a:headEnd type="none" w="sm" len="sm"/>
            <a:tailEnd type="none" w="sm" len="sm"/>
          </a:ln>
        </p:spPr>
        <p:txBody>
          <a:bodyPr spcFirstLastPara="1" vert="horz" wrap="square" lIns="9144" tIns="4572" rIns="4572" bIns="4572" anchor="t" anchorCtr="0">
            <a:spAutoFit/>
          </a:bodyPr>
          <a:lstStyle/>
          <a:p>
            <a:pPr marR="0" lvl="0" algn="ctr" defTabSz="457200" eaLnBrk="1" fontAlgn="auto" latinLnBrk="0" hangingPunct="1">
              <a:lnSpc>
                <a:spcPct val="100000"/>
              </a:lnSpc>
              <a:spcBef>
                <a:spcPts val="0"/>
              </a:spcBef>
              <a:spcAft>
                <a:spcPts val="0"/>
              </a:spcAft>
              <a:buClrTx/>
              <a:buSzTx/>
              <a:tabLst/>
              <a:defRPr/>
            </a:pPr>
            <a:r>
              <a:rPr lang="en-GB" sz="900" dirty="0">
                <a:solidFill>
                  <a:prstClr val="black"/>
                </a:solidFill>
                <a:latin typeface="Montserrat" pitchFamily="2" charset="77"/>
                <a:cs typeface="Arial" panose="020B0604020202020204" pitchFamily="34" charset="0"/>
                <a:sym typeface="Basis Grotesque Pro Medium"/>
              </a:rPr>
              <a:t>~750</a:t>
            </a:r>
            <a:endParaRPr kumimoji="0" lang="en-US" sz="900" u="none" strike="noStrike" kern="1200" cap="none" spc="0" normalizeH="0" baseline="0" noProof="0" dirty="0">
              <a:ln>
                <a:noFill/>
              </a:ln>
              <a:solidFill>
                <a:prstClr val="black"/>
              </a:solidFill>
              <a:effectLst/>
              <a:uLnTx/>
              <a:uFillTx/>
              <a:latin typeface="Montserrat" pitchFamily="2" charset="77"/>
              <a:cs typeface="Arial" panose="020B0604020202020204" pitchFamily="34" charset="0"/>
              <a:sym typeface="Basis Grotesque Pro Medium"/>
            </a:endParaRPr>
          </a:p>
        </p:txBody>
      </p:sp>
      <p:sp>
        <p:nvSpPr>
          <p:cNvPr id="28" name="Google Shape;77;p13">
            <a:extLst>
              <a:ext uri="{FF2B5EF4-FFF2-40B4-BE49-F238E27FC236}">
                <a16:creationId xmlns:a16="http://schemas.microsoft.com/office/drawing/2014/main" id="{6619BE83-BC93-F6B6-E842-F351D295A1E3}"/>
              </a:ext>
            </a:extLst>
          </p:cNvPr>
          <p:cNvSpPr txBox="1"/>
          <p:nvPr/>
        </p:nvSpPr>
        <p:spPr>
          <a:xfrm>
            <a:off x="7568350" y="1790835"/>
            <a:ext cx="4066436" cy="224677"/>
          </a:xfrm>
          <a:prstGeom prst="rect">
            <a:avLst/>
          </a:prstGeom>
          <a:noFill/>
          <a:ln w="12700" cap="flat" cmpd="sng">
            <a:noFill/>
            <a:prstDash val="sysDash"/>
            <a:round/>
            <a:headEnd type="none" w="sm" len="sm"/>
            <a:tailEnd type="none" w="sm" len="sm"/>
          </a:ln>
        </p:spPr>
        <p:txBody>
          <a:bodyPr spcFirstLastPara="1" vert="horz" wrap="square" lIns="9144" tIns="4572" rIns="4572" bIns="4572" anchor="t" anchorCtr="0">
            <a:spAutoFit/>
          </a:bodyPr>
          <a:lstStyle/>
          <a:p>
            <a:pPr marR="0" lvl="0" algn="l" defTabSz="457200" eaLnBrk="1" fontAlgn="auto" latinLnBrk="0" hangingPunct="1">
              <a:lnSpc>
                <a:spcPct val="100000"/>
              </a:lnSpc>
              <a:spcBef>
                <a:spcPts val="0"/>
              </a:spcBef>
              <a:spcAft>
                <a:spcPts val="0"/>
              </a:spcAft>
              <a:buClrTx/>
              <a:buSzTx/>
              <a:tabLst/>
              <a:defRPr/>
            </a:pPr>
            <a:r>
              <a:rPr lang="en-GB" sz="700">
                <a:solidFill>
                  <a:prstClr val="black"/>
                </a:solidFill>
                <a:latin typeface="Montserrat" pitchFamily="2" charset="77"/>
                <a:cs typeface="Arial" panose="020B0604020202020204" pitchFamily="34" charset="0"/>
                <a:sym typeface="Basis Grotesque Pro Medium"/>
              </a:rPr>
              <a:t>Unit4 provides enterprise software solutions that include financial planning, analysis, and performance management tailored for people-centric organizations.</a:t>
            </a:r>
            <a:endParaRPr kumimoji="0" lang="en-US" sz="700" u="none" strike="noStrike" kern="1200" cap="none" spc="0" normalizeH="0" baseline="0" noProof="0" dirty="0">
              <a:ln>
                <a:noFill/>
              </a:ln>
              <a:solidFill>
                <a:prstClr val="black"/>
              </a:solidFill>
              <a:effectLst/>
              <a:uLnTx/>
              <a:uFillTx/>
              <a:latin typeface="Montserrat" pitchFamily="2" charset="77"/>
              <a:cs typeface="Arial" panose="020B0604020202020204" pitchFamily="34" charset="0"/>
              <a:sym typeface="Basis Grotesque Pro Medium"/>
            </a:endParaRPr>
          </a:p>
        </p:txBody>
      </p:sp>
      <p:cxnSp>
        <p:nvCxnSpPr>
          <p:cNvPr id="29" name="Straight Connector 28">
            <a:extLst>
              <a:ext uri="{FF2B5EF4-FFF2-40B4-BE49-F238E27FC236}">
                <a16:creationId xmlns:a16="http://schemas.microsoft.com/office/drawing/2014/main" id="{6C32B412-9224-F287-372F-2868A6907CA3}"/>
              </a:ext>
            </a:extLst>
          </p:cNvPr>
          <p:cNvCxnSpPr>
            <a:cxnSpLocks/>
          </p:cNvCxnSpPr>
          <p:nvPr/>
        </p:nvCxnSpPr>
        <p:spPr>
          <a:xfrm>
            <a:off x="547688" y="2606462"/>
            <a:ext cx="11087098" cy="0"/>
          </a:xfrm>
          <a:prstGeom prst="line">
            <a:avLst/>
          </a:prstGeom>
          <a:noFill/>
          <a:ln w="9525" cap="flat">
            <a:solidFill>
              <a:schemeClr val="tx2">
                <a:lumMod val="75000"/>
              </a:schemeClr>
            </a:solidFill>
            <a:prstDash val="dash"/>
            <a:round/>
          </a:ln>
          <a:effectLst/>
          <a:sp3d/>
        </p:spPr>
        <p:style>
          <a:lnRef idx="0">
            <a:scrgbClr r="0" g="0" b="0"/>
          </a:lnRef>
          <a:fillRef idx="0">
            <a:scrgbClr r="0" g="0" b="0"/>
          </a:fillRef>
          <a:effectRef idx="0">
            <a:scrgbClr r="0" g="0" b="0"/>
          </a:effectRef>
          <a:fontRef idx="none"/>
        </p:style>
      </p:cxnSp>
      <p:sp>
        <p:nvSpPr>
          <p:cNvPr id="30" name="Google Shape;77;p13">
            <a:extLst>
              <a:ext uri="{FF2B5EF4-FFF2-40B4-BE49-F238E27FC236}">
                <a16:creationId xmlns:a16="http://schemas.microsoft.com/office/drawing/2014/main" id="{1A7F1A8C-F099-3664-1E86-01D2DCF2FFEF}"/>
              </a:ext>
            </a:extLst>
          </p:cNvPr>
          <p:cNvSpPr txBox="1"/>
          <p:nvPr/>
        </p:nvSpPr>
        <p:spPr>
          <a:xfrm>
            <a:off x="973710" y="2454391"/>
            <a:ext cx="866860" cy="101566"/>
          </a:xfrm>
          <a:prstGeom prst="rect">
            <a:avLst/>
          </a:prstGeom>
          <a:noFill/>
          <a:ln w="12700" cap="flat" cmpd="sng">
            <a:noFill/>
            <a:prstDash val="sysDash"/>
            <a:round/>
            <a:headEnd type="none" w="sm" len="sm"/>
            <a:tailEnd type="none" w="sm" len="sm"/>
          </a:ln>
        </p:spPr>
        <p:txBody>
          <a:bodyPr spcFirstLastPara="1" vert="horz" wrap="square" lIns="9144" tIns="4572" rIns="4572" bIns="4572" anchor="t" anchorCtr="0">
            <a:spAutoFit/>
          </a:bodyPr>
          <a:lstStyle/>
          <a:p>
            <a:pPr marR="0" lvl="0" algn="r" defTabSz="457200" rtl="0" eaLnBrk="1" fontAlgn="auto" latinLnBrk="0" hangingPunct="1">
              <a:lnSpc>
                <a:spcPct val="100000"/>
              </a:lnSpc>
              <a:spcBef>
                <a:spcPts val="0"/>
              </a:spcBef>
              <a:spcAft>
                <a:spcPts val="0"/>
              </a:spcAft>
              <a:buClrTx/>
              <a:buSzTx/>
              <a:tabLst/>
              <a:defRPr/>
            </a:pPr>
            <a:r>
              <a:rPr lang="en-GB" sz="600">
                <a:solidFill>
                  <a:prstClr val="black"/>
                </a:solidFill>
                <a:latin typeface="Montserrat" pitchFamily="2" charset="77"/>
                <a:cs typeface="Arial" panose="020B0604020202020204" pitchFamily="34" charset="0"/>
                <a:sym typeface="Basis Grotesque Pro Medium"/>
              </a:rPr>
              <a:t>Syntellis</a:t>
            </a:r>
            <a:endParaRPr kumimoji="0" lang="en-US" sz="600" u="none" strike="noStrike" kern="1200" cap="none" spc="0" normalizeH="0" baseline="0" noProof="0" dirty="0">
              <a:ln>
                <a:noFill/>
              </a:ln>
              <a:solidFill>
                <a:prstClr val="black"/>
              </a:solidFill>
              <a:effectLst/>
              <a:uLnTx/>
              <a:uFillTx/>
              <a:latin typeface="Montserrat" pitchFamily="2" charset="77"/>
              <a:cs typeface="Arial" panose="020B0604020202020204" pitchFamily="34" charset="0"/>
              <a:sym typeface="Basis Grotesque Pro Medium"/>
            </a:endParaRPr>
          </a:p>
        </p:txBody>
      </p:sp>
      <p:sp>
        <p:nvSpPr>
          <p:cNvPr id="31" name="Google Shape;77;p13">
            <a:extLst>
              <a:ext uri="{FF2B5EF4-FFF2-40B4-BE49-F238E27FC236}">
                <a16:creationId xmlns:a16="http://schemas.microsoft.com/office/drawing/2014/main" id="{E502E9D8-7CB6-177E-8639-90ECD3CEE157}"/>
              </a:ext>
            </a:extLst>
          </p:cNvPr>
          <p:cNvSpPr txBox="1"/>
          <p:nvPr/>
        </p:nvSpPr>
        <p:spPr>
          <a:xfrm>
            <a:off x="1932410" y="2244841"/>
            <a:ext cx="538252" cy="147733"/>
          </a:xfrm>
          <a:prstGeom prst="rect">
            <a:avLst/>
          </a:prstGeom>
          <a:noFill/>
          <a:ln w="12700" cap="flat" cmpd="sng">
            <a:noFill/>
            <a:prstDash val="sysDash"/>
            <a:round/>
            <a:headEnd type="none" w="sm" len="sm"/>
            <a:tailEnd type="none" w="sm" len="sm"/>
          </a:ln>
        </p:spPr>
        <p:txBody>
          <a:bodyPr spcFirstLastPara="1" vert="horz" wrap="square" lIns="9144" tIns="4572" rIns="4572" bIns="4572" anchor="t" anchorCtr="0">
            <a:spAutoFit/>
          </a:bodyPr>
          <a:lstStyle/>
          <a:p>
            <a:pPr marR="0" lvl="0" algn="ctr" defTabSz="457200" rtl="0" eaLnBrk="1" fontAlgn="auto" latinLnBrk="0" hangingPunct="1">
              <a:lnSpc>
                <a:spcPct val="100000"/>
              </a:lnSpc>
              <a:spcBef>
                <a:spcPts val="0"/>
              </a:spcBef>
              <a:spcAft>
                <a:spcPts val="0"/>
              </a:spcAft>
              <a:buClrTx/>
              <a:buSzTx/>
              <a:tabLst/>
              <a:defRPr/>
            </a:pPr>
            <a:r>
              <a:rPr lang="en-GB" sz="900">
                <a:solidFill>
                  <a:prstClr val="black"/>
                </a:solidFill>
                <a:latin typeface="Montserrat" pitchFamily="2" charset="77"/>
                <a:cs typeface="Arial" panose="020B0604020202020204" pitchFamily="34" charset="0"/>
                <a:sym typeface="Basis Grotesque Pro Medium"/>
              </a:rPr>
              <a:t>2020</a:t>
            </a:r>
            <a:endParaRPr kumimoji="0" lang="en-US" sz="900" u="none" strike="noStrike" kern="1200" cap="none" spc="0" normalizeH="0" baseline="0" noProof="0" dirty="0">
              <a:ln>
                <a:noFill/>
              </a:ln>
              <a:solidFill>
                <a:prstClr val="black"/>
              </a:solidFill>
              <a:effectLst/>
              <a:uLnTx/>
              <a:uFillTx/>
              <a:latin typeface="Montserrat" pitchFamily="2" charset="77"/>
              <a:cs typeface="Arial" panose="020B0604020202020204" pitchFamily="34" charset="0"/>
              <a:sym typeface="Basis Grotesque Pro Medium"/>
            </a:endParaRPr>
          </a:p>
        </p:txBody>
      </p:sp>
      <p:sp>
        <p:nvSpPr>
          <p:cNvPr id="32" name="Google Shape;77;p13">
            <a:extLst>
              <a:ext uri="{FF2B5EF4-FFF2-40B4-BE49-F238E27FC236}">
                <a16:creationId xmlns:a16="http://schemas.microsoft.com/office/drawing/2014/main" id="{3F8F0371-3232-56C5-75EC-A4D8293F6C96}"/>
              </a:ext>
            </a:extLst>
          </p:cNvPr>
          <p:cNvSpPr txBox="1"/>
          <p:nvPr/>
        </p:nvSpPr>
        <p:spPr>
          <a:xfrm>
            <a:off x="2591327" y="2244841"/>
            <a:ext cx="866860" cy="116955"/>
          </a:xfrm>
          <a:prstGeom prst="rect">
            <a:avLst/>
          </a:prstGeom>
          <a:noFill/>
          <a:ln w="12700" cap="flat" cmpd="sng">
            <a:noFill/>
            <a:prstDash val="sysDash"/>
            <a:round/>
            <a:headEnd type="none" w="sm" len="sm"/>
            <a:tailEnd type="none" w="sm" len="sm"/>
          </a:ln>
        </p:spPr>
        <p:txBody>
          <a:bodyPr spcFirstLastPara="1" vert="horz" wrap="square" lIns="9144" tIns="4572" rIns="4572" bIns="4572" anchor="t" anchorCtr="0">
            <a:spAutoFit/>
          </a:bodyPr>
          <a:lstStyle/>
          <a:p>
            <a:pPr marR="0" lvl="0" algn="l" defTabSz="457200" eaLnBrk="1" fontAlgn="auto" latinLnBrk="0" hangingPunct="1">
              <a:lnSpc>
                <a:spcPct val="100000"/>
              </a:lnSpc>
              <a:spcBef>
                <a:spcPts val="0"/>
              </a:spcBef>
              <a:spcAft>
                <a:spcPts val="0"/>
              </a:spcAft>
              <a:buClrTx/>
              <a:buSzTx/>
              <a:tabLst/>
              <a:defRPr/>
            </a:pPr>
            <a:r>
              <a:rPr lang="en-GB" sz="700">
                <a:solidFill>
                  <a:prstClr val="black"/>
                </a:solidFill>
                <a:latin typeface="Montserrat" pitchFamily="2" charset="77"/>
                <a:cs typeface="Arial" panose="020B0604020202020204" pitchFamily="34" charset="0"/>
                <a:sym typeface="Basis Grotesque Pro Medium"/>
              </a:rPr>
              <a:t>Chicago, USA</a:t>
            </a:r>
            <a:endParaRPr lang="en-GB" sz="700" dirty="0">
              <a:solidFill>
                <a:prstClr val="black"/>
              </a:solidFill>
              <a:latin typeface="Montserrat" pitchFamily="2" charset="77"/>
              <a:cs typeface="Arial" panose="020B0604020202020204" pitchFamily="34" charset="0"/>
              <a:sym typeface="Basis Grotesque Pro Medium"/>
            </a:endParaRPr>
          </a:p>
        </p:txBody>
      </p:sp>
      <p:sp>
        <p:nvSpPr>
          <p:cNvPr id="33" name="Google Shape;77;p13">
            <a:extLst>
              <a:ext uri="{FF2B5EF4-FFF2-40B4-BE49-F238E27FC236}">
                <a16:creationId xmlns:a16="http://schemas.microsoft.com/office/drawing/2014/main" id="{6CCBF58D-4321-4EC5-F9A2-A1C8C741ECE8}"/>
              </a:ext>
            </a:extLst>
          </p:cNvPr>
          <p:cNvSpPr txBox="1"/>
          <p:nvPr/>
        </p:nvSpPr>
        <p:spPr>
          <a:xfrm>
            <a:off x="3890152" y="2244841"/>
            <a:ext cx="1153791" cy="116955"/>
          </a:xfrm>
          <a:prstGeom prst="rect">
            <a:avLst/>
          </a:prstGeom>
          <a:noFill/>
          <a:ln w="12700" cap="flat" cmpd="sng">
            <a:noFill/>
            <a:prstDash val="sysDash"/>
            <a:round/>
            <a:headEnd type="none" w="sm" len="sm"/>
            <a:tailEnd type="none" w="sm" len="sm"/>
          </a:ln>
        </p:spPr>
        <p:txBody>
          <a:bodyPr spcFirstLastPara="1" vert="horz" wrap="square" lIns="9144" tIns="4572" rIns="4572" bIns="4572" anchor="t" anchorCtr="0">
            <a:spAutoFit/>
          </a:bodyPr>
          <a:lstStyle/>
          <a:p>
            <a:pPr marR="0" lvl="0" algn="ctr" defTabSz="457200" eaLnBrk="1" fontAlgn="auto" latinLnBrk="0" hangingPunct="1">
              <a:lnSpc>
                <a:spcPct val="100000"/>
              </a:lnSpc>
              <a:spcBef>
                <a:spcPts val="0"/>
              </a:spcBef>
              <a:spcAft>
                <a:spcPts val="0"/>
              </a:spcAft>
              <a:buClrTx/>
              <a:buSzTx/>
              <a:tabLst/>
              <a:defRPr/>
            </a:pPr>
            <a:r>
              <a:rPr kumimoji="0" lang="en-GB" sz="700" i="1" u="none" strike="noStrike" kern="1200" cap="none" spc="0" normalizeH="0" baseline="0" noProof="0">
                <a:ln>
                  <a:noFill/>
                </a:ln>
                <a:solidFill>
                  <a:prstClr val="black"/>
                </a:solidFill>
                <a:effectLst/>
                <a:uLnTx/>
                <a:uFillTx/>
                <a:latin typeface="Montserrat" pitchFamily="2" charset="77"/>
                <a:cs typeface="Arial" panose="020B0604020202020204" pitchFamily="34" charset="0"/>
                <a:sym typeface="Basis Grotesque Pro Medium"/>
              </a:rPr>
              <a:t>Indirectly - CD&amp;R (2023)</a:t>
            </a:r>
            <a:endParaRPr kumimoji="0" lang="en-US" sz="700" i="1" u="none" strike="noStrike" kern="1200" cap="none" spc="0" normalizeH="0" baseline="0" noProof="0" dirty="0">
              <a:ln>
                <a:noFill/>
              </a:ln>
              <a:solidFill>
                <a:prstClr val="black"/>
              </a:solidFill>
              <a:effectLst/>
              <a:uLnTx/>
              <a:uFillTx/>
              <a:latin typeface="Montserrat" pitchFamily="2" charset="77"/>
              <a:cs typeface="Arial" panose="020B0604020202020204" pitchFamily="34" charset="0"/>
              <a:sym typeface="Basis Grotesque Pro Medium"/>
            </a:endParaRPr>
          </a:p>
        </p:txBody>
      </p:sp>
      <p:sp>
        <p:nvSpPr>
          <p:cNvPr id="34" name="Google Shape;77;p13">
            <a:extLst>
              <a:ext uri="{FF2B5EF4-FFF2-40B4-BE49-F238E27FC236}">
                <a16:creationId xmlns:a16="http://schemas.microsoft.com/office/drawing/2014/main" id="{D76B7ECF-0D4D-6CE2-AF13-45E00E61FEFE}"/>
              </a:ext>
            </a:extLst>
          </p:cNvPr>
          <p:cNvSpPr txBox="1"/>
          <p:nvPr/>
        </p:nvSpPr>
        <p:spPr>
          <a:xfrm>
            <a:off x="5278149" y="2244841"/>
            <a:ext cx="866860" cy="147733"/>
          </a:xfrm>
          <a:prstGeom prst="rect">
            <a:avLst/>
          </a:prstGeom>
          <a:noFill/>
          <a:ln w="12700" cap="flat" cmpd="sng">
            <a:noFill/>
            <a:prstDash val="sysDash"/>
            <a:round/>
            <a:headEnd type="none" w="sm" len="sm"/>
            <a:tailEnd type="none" w="sm" len="sm"/>
          </a:ln>
        </p:spPr>
        <p:txBody>
          <a:bodyPr spcFirstLastPara="1" vert="horz" wrap="square" lIns="9144" tIns="4572" rIns="4572" bIns="4572" anchor="t" anchorCtr="0">
            <a:spAutoFit/>
          </a:bodyPr>
          <a:lstStyle/>
          <a:p>
            <a:pPr marR="0" lvl="0" algn="ctr" defTabSz="457200" eaLnBrk="1" fontAlgn="auto" latinLnBrk="0" hangingPunct="1">
              <a:lnSpc>
                <a:spcPct val="100000"/>
              </a:lnSpc>
              <a:spcBef>
                <a:spcPts val="0"/>
              </a:spcBef>
              <a:spcAft>
                <a:spcPts val="0"/>
              </a:spcAft>
              <a:buClrTx/>
              <a:buSzTx/>
              <a:tabLst/>
              <a:defRPr/>
            </a:pPr>
            <a:r>
              <a:rPr lang="en-GB" sz="900" dirty="0">
                <a:solidFill>
                  <a:prstClr val="black"/>
                </a:solidFill>
                <a:latin typeface="Montserrat" pitchFamily="2" charset="77"/>
                <a:cs typeface="Arial" panose="020B0604020202020204" pitchFamily="34" charset="0"/>
                <a:sym typeface="Basis Grotesque Pro Medium"/>
              </a:rPr>
              <a:t>~375</a:t>
            </a:r>
            <a:endParaRPr kumimoji="0" lang="en-US" sz="900" u="none" strike="noStrike" kern="1200" cap="none" spc="0" normalizeH="0" baseline="0" noProof="0" dirty="0">
              <a:ln>
                <a:noFill/>
              </a:ln>
              <a:solidFill>
                <a:prstClr val="black"/>
              </a:solidFill>
              <a:effectLst/>
              <a:uLnTx/>
              <a:uFillTx/>
              <a:latin typeface="Montserrat" pitchFamily="2" charset="77"/>
              <a:cs typeface="Arial" panose="020B0604020202020204" pitchFamily="34" charset="0"/>
              <a:sym typeface="Basis Grotesque Pro Medium"/>
            </a:endParaRPr>
          </a:p>
        </p:txBody>
      </p:sp>
      <p:sp>
        <p:nvSpPr>
          <p:cNvPr id="35" name="Google Shape;77;p13">
            <a:extLst>
              <a:ext uri="{FF2B5EF4-FFF2-40B4-BE49-F238E27FC236}">
                <a16:creationId xmlns:a16="http://schemas.microsoft.com/office/drawing/2014/main" id="{40CF7FDD-F3E6-F193-6F82-DF2493372FBF}"/>
              </a:ext>
            </a:extLst>
          </p:cNvPr>
          <p:cNvSpPr txBox="1"/>
          <p:nvPr/>
        </p:nvSpPr>
        <p:spPr>
          <a:xfrm>
            <a:off x="6432508" y="2244841"/>
            <a:ext cx="811934" cy="147733"/>
          </a:xfrm>
          <a:prstGeom prst="rect">
            <a:avLst/>
          </a:prstGeom>
          <a:noFill/>
          <a:ln w="12700" cap="flat" cmpd="sng">
            <a:noFill/>
            <a:prstDash val="sysDash"/>
            <a:round/>
            <a:headEnd type="none" w="sm" len="sm"/>
            <a:tailEnd type="none" w="sm" len="sm"/>
          </a:ln>
        </p:spPr>
        <p:txBody>
          <a:bodyPr spcFirstLastPara="1" vert="horz" wrap="square" lIns="9144" tIns="4572" rIns="4572" bIns="4572" anchor="t" anchorCtr="0">
            <a:spAutoFit/>
          </a:bodyPr>
          <a:lstStyle/>
          <a:p>
            <a:pPr marR="0" lvl="0" algn="ctr" defTabSz="457200" eaLnBrk="1" fontAlgn="auto" latinLnBrk="0" hangingPunct="1">
              <a:lnSpc>
                <a:spcPct val="100000"/>
              </a:lnSpc>
              <a:spcBef>
                <a:spcPts val="0"/>
              </a:spcBef>
              <a:spcAft>
                <a:spcPts val="0"/>
              </a:spcAft>
              <a:buClrTx/>
              <a:buSzTx/>
              <a:tabLst/>
              <a:defRPr/>
            </a:pPr>
            <a:r>
              <a:rPr lang="en-GB" sz="900" dirty="0">
                <a:solidFill>
                  <a:prstClr val="black"/>
                </a:solidFill>
                <a:latin typeface="Montserrat" pitchFamily="2" charset="77"/>
                <a:cs typeface="Arial" panose="020B0604020202020204" pitchFamily="34" charset="0"/>
                <a:sym typeface="Basis Grotesque Pro Medium"/>
              </a:rPr>
              <a:t>~75</a:t>
            </a:r>
            <a:endParaRPr kumimoji="0" lang="en-US" sz="900" u="none" strike="noStrike" kern="1200" cap="none" spc="0" normalizeH="0" baseline="0" noProof="0" dirty="0">
              <a:ln>
                <a:noFill/>
              </a:ln>
              <a:solidFill>
                <a:prstClr val="black"/>
              </a:solidFill>
              <a:effectLst/>
              <a:uLnTx/>
              <a:uFillTx/>
              <a:latin typeface="Montserrat" pitchFamily="2" charset="77"/>
              <a:cs typeface="Arial" panose="020B0604020202020204" pitchFamily="34" charset="0"/>
              <a:sym typeface="Basis Grotesque Pro Medium"/>
            </a:endParaRPr>
          </a:p>
        </p:txBody>
      </p:sp>
      <p:sp>
        <p:nvSpPr>
          <p:cNvPr id="36" name="Google Shape;77;p13">
            <a:extLst>
              <a:ext uri="{FF2B5EF4-FFF2-40B4-BE49-F238E27FC236}">
                <a16:creationId xmlns:a16="http://schemas.microsoft.com/office/drawing/2014/main" id="{5879EB03-B798-DECF-B9B1-728C5479E34D}"/>
              </a:ext>
            </a:extLst>
          </p:cNvPr>
          <p:cNvSpPr txBox="1"/>
          <p:nvPr/>
        </p:nvSpPr>
        <p:spPr>
          <a:xfrm>
            <a:off x="7568350" y="2244841"/>
            <a:ext cx="4066436" cy="224677"/>
          </a:xfrm>
          <a:prstGeom prst="rect">
            <a:avLst/>
          </a:prstGeom>
          <a:noFill/>
          <a:ln w="12700" cap="flat" cmpd="sng">
            <a:noFill/>
            <a:prstDash val="sysDash"/>
            <a:round/>
            <a:headEnd type="none" w="sm" len="sm"/>
            <a:tailEnd type="none" w="sm" len="sm"/>
          </a:ln>
        </p:spPr>
        <p:txBody>
          <a:bodyPr spcFirstLastPara="1" vert="horz" wrap="square" lIns="9144" tIns="4572" rIns="4572" bIns="4572" anchor="t" anchorCtr="0">
            <a:spAutoFit/>
          </a:bodyPr>
          <a:lstStyle/>
          <a:p>
            <a:pPr marR="0" lvl="0" algn="l" defTabSz="457200" eaLnBrk="1" fontAlgn="auto" latinLnBrk="0" hangingPunct="1">
              <a:lnSpc>
                <a:spcPct val="100000"/>
              </a:lnSpc>
              <a:spcBef>
                <a:spcPts val="0"/>
              </a:spcBef>
              <a:spcAft>
                <a:spcPts val="0"/>
              </a:spcAft>
              <a:buClrTx/>
              <a:buSzTx/>
              <a:tabLst/>
              <a:defRPr/>
            </a:pPr>
            <a:r>
              <a:rPr lang="en-GB" sz="700">
                <a:solidFill>
                  <a:prstClr val="black"/>
                </a:solidFill>
                <a:latin typeface="Montserrat" pitchFamily="2" charset="77"/>
                <a:cs typeface="Arial" panose="020B0604020202020204" pitchFamily="34" charset="0"/>
                <a:sym typeface="Basis Grotesque Pro Medium"/>
              </a:rPr>
              <a:t>Syntellis specializes in enterprise performance management solutions for healthcare, higher education, and financial institutions.</a:t>
            </a:r>
            <a:endParaRPr kumimoji="0" lang="en-US" sz="700" u="none" strike="noStrike" kern="1200" cap="none" spc="0" normalizeH="0" baseline="0" noProof="0" dirty="0">
              <a:ln>
                <a:noFill/>
              </a:ln>
              <a:solidFill>
                <a:prstClr val="black"/>
              </a:solidFill>
              <a:effectLst/>
              <a:uLnTx/>
              <a:uFillTx/>
              <a:latin typeface="Montserrat" pitchFamily="2" charset="77"/>
              <a:cs typeface="Arial" panose="020B0604020202020204" pitchFamily="34" charset="0"/>
              <a:sym typeface="Basis Grotesque Pro Medium"/>
            </a:endParaRPr>
          </a:p>
        </p:txBody>
      </p:sp>
      <p:cxnSp>
        <p:nvCxnSpPr>
          <p:cNvPr id="37" name="Straight Connector 36">
            <a:extLst>
              <a:ext uri="{FF2B5EF4-FFF2-40B4-BE49-F238E27FC236}">
                <a16:creationId xmlns:a16="http://schemas.microsoft.com/office/drawing/2014/main" id="{FA54A381-CD5F-492E-3BEF-90280F45D2F1}"/>
              </a:ext>
            </a:extLst>
          </p:cNvPr>
          <p:cNvCxnSpPr>
            <a:cxnSpLocks/>
          </p:cNvCxnSpPr>
          <p:nvPr/>
        </p:nvCxnSpPr>
        <p:spPr>
          <a:xfrm>
            <a:off x="547688" y="3002290"/>
            <a:ext cx="11087098" cy="0"/>
          </a:xfrm>
          <a:prstGeom prst="line">
            <a:avLst/>
          </a:prstGeom>
          <a:noFill/>
          <a:ln w="9525" cap="flat">
            <a:solidFill>
              <a:schemeClr val="tx2">
                <a:lumMod val="75000"/>
              </a:schemeClr>
            </a:solidFill>
            <a:prstDash val="dash"/>
            <a:round/>
          </a:ln>
          <a:effectLst/>
          <a:sp3d/>
        </p:spPr>
        <p:style>
          <a:lnRef idx="0">
            <a:scrgbClr r="0" g="0" b="0"/>
          </a:lnRef>
          <a:fillRef idx="0">
            <a:scrgbClr r="0" g="0" b="0"/>
          </a:fillRef>
          <a:effectRef idx="0">
            <a:scrgbClr r="0" g="0" b="0"/>
          </a:effectRef>
          <a:fontRef idx="none"/>
        </p:style>
      </p:cxnSp>
      <p:sp>
        <p:nvSpPr>
          <p:cNvPr id="38" name="Google Shape;77;p13">
            <a:extLst>
              <a:ext uri="{FF2B5EF4-FFF2-40B4-BE49-F238E27FC236}">
                <a16:creationId xmlns:a16="http://schemas.microsoft.com/office/drawing/2014/main" id="{4A3AFD65-F0B5-DC5B-3CDF-A49D730F702A}"/>
              </a:ext>
            </a:extLst>
          </p:cNvPr>
          <p:cNvSpPr txBox="1"/>
          <p:nvPr/>
        </p:nvSpPr>
        <p:spPr>
          <a:xfrm>
            <a:off x="973710" y="2850219"/>
            <a:ext cx="866860" cy="101566"/>
          </a:xfrm>
          <a:prstGeom prst="rect">
            <a:avLst/>
          </a:prstGeom>
          <a:noFill/>
          <a:ln w="12700" cap="flat" cmpd="sng">
            <a:noFill/>
            <a:prstDash val="sysDash"/>
            <a:round/>
            <a:headEnd type="none" w="sm" len="sm"/>
            <a:tailEnd type="none" w="sm" len="sm"/>
          </a:ln>
        </p:spPr>
        <p:txBody>
          <a:bodyPr spcFirstLastPara="1" vert="horz" wrap="square" lIns="9144" tIns="4572" rIns="4572" bIns="4572" anchor="t" anchorCtr="0">
            <a:spAutoFit/>
          </a:bodyPr>
          <a:lstStyle/>
          <a:p>
            <a:pPr marR="0" lvl="0" algn="r" defTabSz="457200" rtl="0" eaLnBrk="1" fontAlgn="auto" latinLnBrk="0" hangingPunct="1">
              <a:lnSpc>
                <a:spcPct val="100000"/>
              </a:lnSpc>
              <a:spcBef>
                <a:spcPts val="0"/>
              </a:spcBef>
              <a:spcAft>
                <a:spcPts val="0"/>
              </a:spcAft>
              <a:buClrTx/>
              <a:buSzTx/>
              <a:tabLst/>
              <a:defRPr/>
            </a:pPr>
            <a:r>
              <a:rPr lang="en-GB" sz="600">
                <a:solidFill>
                  <a:prstClr val="black"/>
                </a:solidFill>
                <a:latin typeface="Montserrat" pitchFamily="2" charset="77"/>
                <a:cs typeface="Arial" panose="020B0604020202020204" pitchFamily="34" charset="0"/>
                <a:sym typeface="Basis Grotesque Pro Medium"/>
              </a:rPr>
              <a:t>Planful</a:t>
            </a:r>
            <a:endParaRPr kumimoji="0" lang="en-US" sz="600" u="none" strike="noStrike" kern="1200" cap="none" spc="0" normalizeH="0" baseline="0" noProof="0" dirty="0">
              <a:ln>
                <a:noFill/>
              </a:ln>
              <a:solidFill>
                <a:prstClr val="black"/>
              </a:solidFill>
              <a:effectLst/>
              <a:uLnTx/>
              <a:uFillTx/>
              <a:latin typeface="Montserrat" pitchFamily="2" charset="77"/>
              <a:cs typeface="Arial" panose="020B0604020202020204" pitchFamily="34" charset="0"/>
              <a:sym typeface="Basis Grotesque Pro Medium"/>
            </a:endParaRPr>
          </a:p>
        </p:txBody>
      </p:sp>
      <p:sp>
        <p:nvSpPr>
          <p:cNvPr id="39" name="Google Shape;77;p13">
            <a:extLst>
              <a:ext uri="{FF2B5EF4-FFF2-40B4-BE49-F238E27FC236}">
                <a16:creationId xmlns:a16="http://schemas.microsoft.com/office/drawing/2014/main" id="{E7CE1F95-2FB4-D3DD-8D73-2D3059580FB8}"/>
              </a:ext>
            </a:extLst>
          </p:cNvPr>
          <p:cNvSpPr txBox="1"/>
          <p:nvPr/>
        </p:nvSpPr>
        <p:spPr>
          <a:xfrm>
            <a:off x="1932410" y="2640669"/>
            <a:ext cx="538252" cy="147733"/>
          </a:xfrm>
          <a:prstGeom prst="rect">
            <a:avLst/>
          </a:prstGeom>
          <a:noFill/>
          <a:ln w="12700" cap="flat" cmpd="sng">
            <a:noFill/>
            <a:prstDash val="sysDash"/>
            <a:round/>
            <a:headEnd type="none" w="sm" len="sm"/>
            <a:tailEnd type="none" w="sm" len="sm"/>
          </a:ln>
        </p:spPr>
        <p:txBody>
          <a:bodyPr spcFirstLastPara="1" vert="horz" wrap="square" lIns="9144" tIns="4572" rIns="4572" bIns="4572" anchor="t" anchorCtr="0">
            <a:spAutoFit/>
          </a:bodyPr>
          <a:lstStyle/>
          <a:p>
            <a:pPr marR="0" lvl="0" algn="ctr" defTabSz="457200" rtl="0" eaLnBrk="1" fontAlgn="auto" latinLnBrk="0" hangingPunct="1">
              <a:lnSpc>
                <a:spcPct val="100000"/>
              </a:lnSpc>
              <a:spcBef>
                <a:spcPts val="0"/>
              </a:spcBef>
              <a:spcAft>
                <a:spcPts val="0"/>
              </a:spcAft>
              <a:buClrTx/>
              <a:buSzTx/>
              <a:tabLst/>
              <a:defRPr/>
            </a:pPr>
            <a:r>
              <a:rPr lang="en-GB" sz="900">
                <a:solidFill>
                  <a:prstClr val="black"/>
                </a:solidFill>
                <a:latin typeface="Montserrat" pitchFamily="2" charset="77"/>
                <a:cs typeface="Arial" panose="020B0604020202020204" pitchFamily="34" charset="0"/>
                <a:sym typeface="Basis Grotesque Pro Medium"/>
              </a:rPr>
              <a:t>2000</a:t>
            </a:r>
            <a:endParaRPr kumimoji="0" lang="en-US" sz="900" u="none" strike="noStrike" kern="1200" cap="none" spc="0" normalizeH="0" baseline="0" noProof="0" dirty="0">
              <a:ln>
                <a:noFill/>
              </a:ln>
              <a:solidFill>
                <a:prstClr val="black"/>
              </a:solidFill>
              <a:effectLst/>
              <a:uLnTx/>
              <a:uFillTx/>
              <a:latin typeface="Montserrat" pitchFamily="2" charset="77"/>
              <a:cs typeface="Arial" panose="020B0604020202020204" pitchFamily="34" charset="0"/>
              <a:sym typeface="Basis Grotesque Pro Medium"/>
            </a:endParaRPr>
          </a:p>
        </p:txBody>
      </p:sp>
      <p:sp>
        <p:nvSpPr>
          <p:cNvPr id="40" name="Google Shape;77;p13">
            <a:extLst>
              <a:ext uri="{FF2B5EF4-FFF2-40B4-BE49-F238E27FC236}">
                <a16:creationId xmlns:a16="http://schemas.microsoft.com/office/drawing/2014/main" id="{B7F99449-8650-C3D1-C299-A488FA5E8115}"/>
              </a:ext>
            </a:extLst>
          </p:cNvPr>
          <p:cNvSpPr txBox="1"/>
          <p:nvPr/>
        </p:nvSpPr>
        <p:spPr>
          <a:xfrm>
            <a:off x="2591327" y="2640669"/>
            <a:ext cx="866860" cy="116955"/>
          </a:xfrm>
          <a:prstGeom prst="rect">
            <a:avLst/>
          </a:prstGeom>
          <a:noFill/>
          <a:ln w="12700" cap="flat" cmpd="sng">
            <a:noFill/>
            <a:prstDash val="sysDash"/>
            <a:round/>
            <a:headEnd type="none" w="sm" len="sm"/>
            <a:tailEnd type="none" w="sm" len="sm"/>
          </a:ln>
        </p:spPr>
        <p:txBody>
          <a:bodyPr spcFirstLastPara="1" vert="horz" wrap="square" lIns="9144" tIns="4572" rIns="4572" bIns="4572" anchor="t" anchorCtr="0">
            <a:spAutoFit/>
          </a:bodyPr>
          <a:lstStyle/>
          <a:p>
            <a:pPr marR="0" lvl="0" algn="l" defTabSz="457200" eaLnBrk="1" fontAlgn="auto" latinLnBrk="0" hangingPunct="1">
              <a:lnSpc>
                <a:spcPct val="100000"/>
              </a:lnSpc>
              <a:spcBef>
                <a:spcPts val="0"/>
              </a:spcBef>
              <a:spcAft>
                <a:spcPts val="0"/>
              </a:spcAft>
              <a:buClrTx/>
              <a:buSzTx/>
              <a:tabLst/>
              <a:defRPr/>
            </a:pPr>
            <a:r>
              <a:rPr lang="nl-NL" sz="700">
                <a:solidFill>
                  <a:prstClr val="black"/>
                </a:solidFill>
                <a:latin typeface="Montserrat" pitchFamily="2" charset="77"/>
                <a:cs typeface="Arial" panose="020B0604020202020204" pitchFamily="34" charset="0"/>
                <a:sym typeface="Basis Grotesque Pro Medium"/>
              </a:rPr>
              <a:t>Redwood City, USA</a:t>
            </a:r>
            <a:endParaRPr lang="en-GB" sz="700" dirty="0">
              <a:solidFill>
                <a:prstClr val="black"/>
              </a:solidFill>
              <a:latin typeface="Montserrat" pitchFamily="2" charset="77"/>
              <a:cs typeface="Arial" panose="020B0604020202020204" pitchFamily="34" charset="0"/>
              <a:sym typeface="Basis Grotesque Pro Medium"/>
            </a:endParaRPr>
          </a:p>
        </p:txBody>
      </p:sp>
      <p:sp>
        <p:nvSpPr>
          <p:cNvPr id="41" name="Google Shape;77;p13">
            <a:extLst>
              <a:ext uri="{FF2B5EF4-FFF2-40B4-BE49-F238E27FC236}">
                <a16:creationId xmlns:a16="http://schemas.microsoft.com/office/drawing/2014/main" id="{F65A7C04-F9AF-7174-0025-FCAEF84C3212}"/>
              </a:ext>
            </a:extLst>
          </p:cNvPr>
          <p:cNvSpPr txBox="1"/>
          <p:nvPr/>
        </p:nvSpPr>
        <p:spPr>
          <a:xfrm>
            <a:off x="3890152" y="2640669"/>
            <a:ext cx="1153791" cy="224677"/>
          </a:xfrm>
          <a:prstGeom prst="rect">
            <a:avLst/>
          </a:prstGeom>
          <a:noFill/>
          <a:ln w="12700" cap="flat" cmpd="sng">
            <a:noFill/>
            <a:prstDash val="sysDash"/>
            <a:round/>
            <a:headEnd type="none" w="sm" len="sm"/>
            <a:tailEnd type="none" w="sm" len="sm"/>
          </a:ln>
        </p:spPr>
        <p:txBody>
          <a:bodyPr spcFirstLastPara="1" vert="horz" wrap="square" lIns="9144" tIns="4572" rIns="4572" bIns="4572" anchor="t" anchorCtr="0">
            <a:spAutoFit/>
          </a:bodyPr>
          <a:lstStyle/>
          <a:p>
            <a:pPr marR="0" lvl="0" algn="ctr" defTabSz="457200" eaLnBrk="1" fontAlgn="auto" latinLnBrk="0" hangingPunct="1">
              <a:lnSpc>
                <a:spcPct val="100000"/>
              </a:lnSpc>
              <a:spcBef>
                <a:spcPts val="0"/>
              </a:spcBef>
              <a:spcAft>
                <a:spcPts val="0"/>
              </a:spcAft>
              <a:buClrTx/>
              <a:buSzTx/>
              <a:tabLst/>
              <a:defRPr/>
            </a:pPr>
            <a:r>
              <a:rPr kumimoji="0" lang="en-GB" sz="700" i="1" u="none" strike="noStrike" kern="1200" cap="none" spc="0" normalizeH="0" baseline="0" noProof="0">
                <a:ln>
                  <a:noFill/>
                </a:ln>
                <a:solidFill>
                  <a:prstClr val="black"/>
                </a:solidFill>
                <a:effectLst/>
                <a:uLnTx/>
                <a:uFillTx/>
                <a:latin typeface="Montserrat" pitchFamily="2" charset="77"/>
                <a:cs typeface="Arial" panose="020B0604020202020204" pitchFamily="34" charset="0"/>
                <a:sym typeface="Basis Grotesque Pro Medium"/>
              </a:rPr>
              <a:t>Yes - Vector Capital (2018)</a:t>
            </a:r>
            <a:endParaRPr kumimoji="0" lang="en-US" sz="700" i="1" u="none" strike="noStrike" kern="1200" cap="none" spc="0" normalizeH="0" baseline="0" noProof="0" dirty="0">
              <a:ln>
                <a:noFill/>
              </a:ln>
              <a:solidFill>
                <a:prstClr val="black"/>
              </a:solidFill>
              <a:effectLst/>
              <a:uLnTx/>
              <a:uFillTx/>
              <a:latin typeface="Montserrat" pitchFamily="2" charset="77"/>
              <a:cs typeface="Arial" panose="020B0604020202020204" pitchFamily="34" charset="0"/>
              <a:sym typeface="Basis Grotesque Pro Medium"/>
            </a:endParaRPr>
          </a:p>
        </p:txBody>
      </p:sp>
      <p:sp>
        <p:nvSpPr>
          <p:cNvPr id="42" name="Google Shape;77;p13">
            <a:extLst>
              <a:ext uri="{FF2B5EF4-FFF2-40B4-BE49-F238E27FC236}">
                <a16:creationId xmlns:a16="http://schemas.microsoft.com/office/drawing/2014/main" id="{4E22F7A6-9459-2524-3483-9D6A49F626AA}"/>
              </a:ext>
            </a:extLst>
          </p:cNvPr>
          <p:cNvSpPr txBox="1"/>
          <p:nvPr/>
        </p:nvSpPr>
        <p:spPr>
          <a:xfrm>
            <a:off x="5278149" y="2640669"/>
            <a:ext cx="866860" cy="147733"/>
          </a:xfrm>
          <a:prstGeom prst="rect">
            <a:avLst/>
          </a:prstGeom>
          <a:noFill/>
          <a:ln w="12700" cap="flat" cmpd="sng">
            <a:noFill/>
            <a:prstDash val="sysDash"/>
            <a:round/>
            <a:headEnd type="none" w="sm" len="sm"/>
            <a:tailEnd type="none" w="sm" len="sm"/>
          </a:ln>
        </p:spPr>
        <p:txBody>
          <a:bodyPr spcFirstLastPara="1" vert="horz" wrap="square" lIns="9144" tIns="4572" rIns="4572" bIns="4572" anchor="t" anchorCtr="0">
            <a:spAutoFit/>
          </a:bodyPr>
          <a:lstStyle/>
          <a:p>
            <a:pPr marR="0" lvl="0" algn="ctr" defTabSz="457200" eaLnBrk="1" fontAlgn="auto" latinLnBrk="0" hangingPunct="1">
              <a:lnSpc>
                <a:spcPct val="100000"/>
              </a:lnSpc>
              <a:spcBef>
                <a:spcPts val="0"/>
              </a:spcBef>
              <a:spcAft>
                <a:spcPts val="0"/>
              </a:spcAft>
              <a:buClrTx/>
              <a:buSzTx/>
              <a:tabLst/>
              <a:defRPr/>
            </a:pPr>
            <a:r>
              <a:rPr lang="en-GB" sz="900" dirty="0">
                <a:solidFill>
                  <a:prstClr val="black"/>
                </a:solidFill>
                <a:latin typeface="Montserrat" pitchFamily="2" charset="77"/>
                <a:cs typeface="Arial" panose="020B0604020202020204" pitchFamily="34" charset="0"/>
                <a:sym typeface="Basis Grotesque Pro Medium"/>
              </a:rPr>
              <a:t>~375</a:t>
            </a:r>
            <a:endParaRPr kumimoji="0" lang="en-US" sz="900" u="none" strike="noStrike" kern="1200" cap="none" spc="0" normalizeH="0" baseline="0" noProof="0" dirty="0">
              <a:ln>
                <a:noFill/>
              </a:ln>
              <a:solidFill>
                <a:prstClr val="black"/>
              </a:solidFill>
              <a:effectLst/>
              <a:uLnTx/>
              <a:uFillTx/>
              <a:latin typeface="Montserrat" pitchFamily="2" charset="77"/>
              <a:cs typeface="Arial" panose="020B0604020202020204" pitchFamily="34" charset="0"/>
              <a:sym typeface="Basis Grotesque Pro Medium"/>
            </a:endParaRPr>
          </a:p>
        </p:txBody>
      </p:sp>
      <p:sp>
        <p:nvSpPr>
          <p:cNvPr id="43" name="Google Shape;77;p13">
            <a:extLst>
              <a:ext uri="{FF2B5EF4-FFF2-40B4-BE49-F238E27FC236}">
                <a16:creationId xmlns:a16="http://schemas.microsoft.com/office/drawing/2014/main" id="{5644C883-2364-ED23-0D96-03ACB9A36B19}"/>
              </a:ext>
            </a:extLst>
          </p:cNvPr>
          <p:cNvSpPr txBox="1"/>
          <p:nvPr/>
        </p:nvSpPr>
        <p:spPr>
          <a:xfrm>
            <a:off x="6432508" y="2640669"/>
            <a:ext cx="811934" cy="147733"/>
          </a:xfrm>
          <a:prstGeom prst="rect">
            <a:avLst/>
          </a:prstGeom>
          <a:noFill/>
          <a:ln w="12700" cap="flat" cmpd="sng">
            <a:noFill/>
            <a:prstDash val="sysDash"/>
            <a:round/>
            <a:headEnd type="none" w="sm" len="sm"/>
            <a:tailEnd type="none" w="sm" len="sm"/>
          </a:ln>
        </p:spPr>
        <p:txBody>
          <a:bodyPr spcFirstLastPara="1" vert="horz" wrap="square" lIns="9144" tIns="4572" rIns="4572" bIns="4572" anchor="t" anchorCtr="0">
            <a:spAutoFit/>
          </a:bodyPr>
          <a:lstStyle/>
          <a:p>
            <a:pPr marR="0" lvl="0" algn="ctr" defTabSz="457200" eaLnBrk="1" fontAlgn="auto" latinLnBrk="0" hangingPunct="1">
              <a:lnSpc>
                <a:spcPct val="100000"/>
              </a:lnSpc>
              <a:spcBef>
                <a:spcPts val="0"/>
              </a:spcBef>
              <a:spcAft>
                <a:spcPts val="0"/>
              </a:spcAft>
              <a:buClrTx/>
              <a:buSzTx/>
              <a:tabLst/>
              <a:defRPr/>
            </a:pPr>
            <a:r>
              <a:rPr lang="en-GB" sz="900" dirty="0">
                <a:solidFill>
                  <a:prstClr val="black"/>
                </a:solidFill>
                <a:latin typeface="Montserrat" pitchFamily="2" charset="77"/>
                <a:cs typeface="Arial" panose="020B0604020202020204" pitchFamily="34" charset="0"/>
                <a:sym typeface="Basis Grotesque Pro Medium"/>
              </a:rPr>
              <a:t>~30</a:t>
            </a:r>
            <a:endParaRPr kumimoji="0" lang="en-US" sz="900" u="none" strike="noStrike" kern="1200" cap="none" spc="0" normalizeH="0" baseline="0" noProof="0" dirty="0">
              <a:ln>
                <a:noFill/>
              </a:ln>
              <a:solidFill>
                <a:prstClr val="black"/>
              </a:solidFill>
              <a:effectLst/>
              <a:uLnTx/>
              <a:uFillTx/>
              <a:latin typeface="Montserrat" pitchFamily="2" charset="77"/>
              <a:cs typeface="Arial" panose="020B0604020202020204" pitchFamily="34" charset="0"/>
              <a:sym typeface="Basis Grotesque Pro Medium"/>
            </a:endParaRPr>
          </a:p>
        </p:txBody>
      </p:sp>
      <p:sp>
        <p:nvSpPr>
          <p:cNvPr id="44" name="Google Shape;77;p13">
            <a:extLst>
              <a:ext uri="{FF2B5EF4-FFF2-40B4-BE49-F238E27FC236}">
                <a16:creationId xmlns:a16="http://schemas.microsoft.com/office/drawing/2014/main" id="{A18386B4-E702-BF6F-079B-E6D4DA819EBA}"/>
              </a:ext>
            </a:extLst>
          </p:cNvPr>
          <p:cNvSpPr txBox="1"/>
          <p:nvPr/>
        </p:nvSpPr>
        <p:spPr>
          <a:xfrm>
            <a:off x="7568350" y="2640669"/>
            <a:ext cx="4066436" cy="224677"/>
          </a:xfrm>
          <a:prstGeom prst="rect">
            <a:avLst/>
          </a:prstGeom>
          <a:noFill/>
          <a:ln w="12700" cap="flat" cmpd="sng">
            <a:noFill/>
            <a:prstDash val="sysDash"/>
            <a:round/>
            <a:headEnd type="none" w="sm" len="sm"/>
            <a:tailEnd type="none" w="sm" len="sm"/>
          </a:ln>
        </p:spPr>
        <p:txBody>
          <a:bodyPr spcFirstLastPara="1" vert="horz" wrap="square" lIns="9144" tIns="4572" rIns="4572" bIns="4572" anchor="t" anchorCtr="0">
            <a:spAutoFit/>
          </a:bodyPr>
          <a:lstStyle/>
          <a:p>
            <a:pPr marR="0" lvl="0" algn="l" defTabSz="457200" eaLnBrk="1" fontAlgn="auto" latinLnBrk="0" hangingPunct="1">
              <a:lnSpc>
                <a:spcPct val="100000"/>
              </a:lnSpc>
              <a:spcBef>
                <a:spcPts val="0"/>
              </a:spcBef>
              <a:spcAft>
                <a:spcPts val="0"/>
              </a:spcAft>
              <a:buClrTx/>
              <a:buSzTx/>
              <a:tabLst/>
              <a:defRPr/>
            </a:pPr>
            <a:r>
              <a:rPr lang="en-GB" sz="700">
                <a:solidFill>
                  <a:prstClr val="black"/>
                </a:solidFill>
                <a:latin typeface="Montserrat" pitchFamily="2" charset="77"/>
                <a:cs typeface="Arial" panose="020B0604020202020204" pitchFamily="34" charset="0"/>
                <a:sym typeface="Basis Grotesque Pro Medium"/>
              </a:rPr>
              <a:t>Planful delivers an end-to-end cloud FP&amp;A platform that accelerates planning cycles and enhances collaboration and data-driven decision-making.</a:t>
            </a:r>
            <a:endParaRPr kumimoji="0" lang="en-US" sz="700" u="none" strike="noStrike" kern="1200" cap="none" spc="0" normalizeH="0" baseline="0" noProof="0" dirty="0">
              <a:ln>
                <a:noFill/>
              </a:ln>
              <a:solidFill>
                <a:prstClr val="black"/>
              </a:solidFill>
              <a:effectLst/>
              <a:uLnTx/>
              <a:uFillTx/>
              <a:latin typeface="Montserrat" pitchFamily="2" charset="77"/>
              <a:cs typeface="Arial" panose="020B0604020202020204" pitchFamily="34" charset="0"/>
              <a:sym typeface="Basis Grotesque Pro Medium"/>
            </a:endParaRPr>
          </a:p>
        </p:txBody>
      </p:sp>
      <p:cxnSp>
        <p:nvCxnSpPr>
          <p:cNvPr id="45" name="Straight Connector 44">
            <a:extLst>
              <a:ext uri="{FF2B5EF4-FFF2-40B4-BE49-F238E27FC236}">
                <a16:creationId xmlns:a16="http://schemas.microsoft.com/office/drawing/2014/main" id="{F6EB4639-C397-B677-D60B-F45EE4DE3A2D}"/>
              </a:ext>
            </a:extLst>
          </p:cNvPr>
          <p:cNvCxnSpPr>
            <a:cxnSpLocks/>
          </p:cNvCxnSpPr>
          <p:nvPr/>
        </p:nvCxnSpPr>
        <p:spPr>
          <a:xfrm>
            <a:off x="547688" y="3456296"/>
            <a:ext cx="11087098" cy="0"/>
          </a:xfrm>
          <a:prstGeom prst="line">
            <a:avLst/>
          </a:prstGeom>
          <a:noFill/>
          <a:ln w="9525" cap="flat">
            <a:solidFill>
              <a:schemeClr val="tx2">
                <a:lumMod val="75000"/>
              </a:schemeClr>
            </a:solidFill>
            <a:prstDash val="dash"/>
            <a:round/>
          </a:ln>
          <a:effectLst/>
          <a:sp3d/>
        </p:spPr>
        <p:style>
          <a:lnRef idx="0">
            <a:scrgbClr r="0" g="0" b="0"/>
          </a:lnRef>
          <a:fillRef idx="0">
            <a:scrgbClr r="0" g="0" b="0"/>
          </a:fillRef>
          <a:effectRef idx="0">
            <a:scrgbClr r="0" g="0" b="0"/>
          </a:effectRef>
          <a:fontRef idx="none"/>
        </p:style>
      </p:cxnSp>
      <p:sp>
        <p:nvSpPr>
          <p:cNvPr id="46" name="Google Shape;77;p13">
            <a:extLst>
              <a:ext uri="{FF2B5EF4-FFF2-40B4-BE49-F238E27FC236}">
                <a16:creationId xmlns:a16="http://schemas.microsoft.com/office/drawing/2014/main" id="{0CB38684-2599-43CA-DF80-66632456D6ED}"/>
              </a:ext>
            </a:extLst>
          </p:cNvPr>
          <p:cNvSpPr txBox="1"/>
          <p:nvPr/>
        </p:nvSpPr>
        <p:spPr>
          <a:xfrm>
            <a:off x="973710" y="3304225"/>
            <a:ext cx="866860" cy="101566"/>
          </a:xfrm>
          <a:prstGeom prst="rect">
            <a:avLst/>
          </a:prstGeom>
          <a:noFill/>
          <a:ln w="12700" cap="flat" cmpd="sng">
            <a:noFill/>
            <a:prstDash val="sysDash"/>
            <a:round/>
            <a:headEnd type="none" w="sm" len="sm"/>
            <a:tailEnd type="none" w="sm" len="sm"/>
          </a:ln>
        </p:spPr>
        <p:txBody>
          <a:bodyPr spcFirstLastPara="1" vert="horz" wrap="square" lIns="9144" tIns="4572" rIns="4572" bIns="4572" anchor="t" anchorCtr="0">
            <a:spAutoFit/>
          </a:bodyPr>
          <a:lstStyle/>
          <a:p>
            <a:pPr marR="0" lvl="0" algn="r" defTabSz="457200" rtl="0" eaLnBrk="1" fontAlgn="auto" latinLnBrk="0" hangingPunct="1">
              <a:lnSpc>
                <a:spcPct val="100000"/>
              </a:lnSpc>
              <a:spcBef>
                <a:spcPts val="0"/>
              </a:spcBef>
              <a:spcAft>
                <a:spcPts val="0"/>
              </a:spcAft>
              <a:buClrTx/>
              <a:buSzTx/>
              <a:tabLst/>
              <a:defRPr/>
            </a:pPr>
            <a:r>
              <a:rPr lang="en-GB" sz="600">
                <a:solidFill>
                  <a:prstClr val="black"/>
                </a:solidFill>
                <a:latin typeface="Montserrat" pitchFamily="2" charset="77"/>
                <a:cs typeface="Arial" panose="020B0604020202020204" pitchFamily="34" charset="0"/>
                <a:sym typeface="Basis Grotesque Pro Medium"/>
              </a:rPr>
              <a:t>Prophix</a:t>
            </a:r>
            <a:endParaRPr kumimoji="0" lang="en-US" sz="600" u="none" strike="noStrike" kern="1200" cap="none" spc="0" normalizeH="0" baseline="0" noProof="0" dirty="0">
              <a:ln>
                <a:noFill/>
              </a:ln>
              <a:solidFill>
                <a:prstClr val="black"/>
              </a:solidFill>
              <a:effectLst/>
              <a:uLnTx/>
              <a:uFillTx/>
              <a:latin typeface="Montserrat" pitchFamily="2" charset="77"/>
              <a:cs typeface="Arial" panose="020B0604020202020204" pitchFamily="34" charset="0"/>
              <a:sym typeface="Basis Grotesque Pro Medium"/>
            </a:endParaRPr>
          </a:p>
        </p:txBody>
      </p:sp>
      <p:sp>
        <p:nvSpPr>
          <p:cNvPr id="47" name="Google Shape;77;p13">
            <a:extLst>
              <a:ext uri="{FF2B5EF4-FFF2-40B4-BE49-F238E27FC236}">
                <a16:creationId xmlns:a16="http://schemas.microsoft.com/office/drawing/2014/main" id="{83DA6127-D97B-FA49-9539-F1319014E090}"/>
              </a:ext>
            </a:extLst>
          </p:cNvPr>
          <p:cNvSpPr txBox="1"/>
          <p:nvPr/>
        </p:nvSpPr>
        <p:spPr>
          <a:xfrm>
            <a:off x="1932410" y="3094675"/>
            <a:ext cx="538252" cy="147733"/>
          </a:xfrm>
          <a:prstGeom prst="rect">
            <a:avLst/>
          </a:prstGeom>
          <a:noFill/>
          <a:ln w="12700" cap="flat" cmpd="sng">
            <a:noFill/>
            <a:prstDash val="sysDash"/>
            <a:round/>
            <a:headEnd type="none" w="sm" len="sm"/>
            <a:tailEnd type="none" w="sm" len="sm"/>
          </a:ln>
        </p:spPr>
        <p:txBody>
          <a:bodyPr spcFirstLastPara="1" vert="horz" wrap="square" lIns="9144" tIns="4572" rIns="4572" bIns="4572" anchor="t" anchorCtr="0">
            <a:spAutoFit/>
          </a:bodyPr>
          <a:lstStyle/>
          <a:p>
            <a:pPr marR="0" lvl="0" algn="ctr" defTabSz="457200" rtl="0" eaLnBrk="1" fontAlgn="auto" latinLnBrk="0" hangingPunct="1">
              <a:lnSpc>
                <a:spcPct val="100000"/>
              </a:lnSpc>
              <a:spcBef>
                <a:spcPts val="0"/>
              </a:spcBef>
              <a:spcAft>
                <a:spcPts val="0"/>
              </a:spcAft>
              <a:buClrTx/>
              <a:buSzTx/>
              <a:tabLst/>
              <a:defRPr/>
            </a:pPr>
            <a:r>
              <a:rPr lang="en-GB" sz="900">
                <a:solidFill>
                  <a:prstClr val="black"/>
                </a:solidFill>
                <a:latin typeface="Montserrat" pitchFamily="2" charset="77"/>
                <a:cs typeface="Arial" panose="020B0604020202020204" pitchFamily="34" charset="0"/>
                <a:sym typeface="Basis Grotesque Pro Medium"/>
              </a:rPr>
              <a:t>1987</a:t>
            </a:r>
            <a:endParaRPr kumimoji="0" lang="en-US" sz="900" u="none" strike="noStrike" kern="1200" cap="none" spc="0" normalizeH="0" baseline="0" noProof="0" dirty="0">
              <a:ln>
                <a:noFill/>
              </a:ln>
              <a:solidFill>
                <a:prstClr val="black"/>
              </a:solidFill>
              <a:effectLst/>
              <a:uLnTx/>
              <a:uFillTx/>
              <a:latin typeface="Montserrat" pitchFamily="2" charset="77"/>
              <a:cs typeface="Arial" panose="020B0604020202020204" pitchFamily="34" charset="0"/>
              <a:sym typeface="Basis Grotesque Pro Medium"/>
            </a:endParaRPr>
          </a:p>
        </p:txBody>
      </p:sp>
      <p:sp>
        <p:nvSpPr>
          <p:cNvPr id="48" name="Google Shape;77;p13">
            <a:extLst>
              <a:ext uri="{FF2B5EF4-FFF2-40B4-BE49-F238E27FC236}">
                <a16:creationId xmlns:a16="http://schemas.microsoft.com/office/drawing/2014/main" id="{6A83EFC0-7211-E108-6A1B-22DDF3AA6392}"/>
              </a:ext>
            </a:extLst>
          </p:cNvPr>
          <p:cNvSpPr txBox="1"/>
          <p:nvPr/>
        </p:nvSpPr>
        <p:spPr>
          <a:xfrm>
            <a:off x="2591327" y="3094675"/>
            <a:ext cx="866860" cy="224677"/>
          </a:xfrm>
          <a:prstGeom prst="rect">
            <a:avLst/>
          </a:prstGeom>
          <a:noFill/>
          <a:ln w="12700" cap="flat" cmpd="sng">
            <a:noFill/>
            <a:prstDash val="sysDash"/>
            <a:round/>
            <a:headEnd type="none" w="sm" len="sm"/>
            <a:tailEnd type="none" w="sm" len="sm"/>
          </a:ln>
        </p:spPr>
        <p:txBody>
          <a:bodyPr spcFirstLastPara="1" vert="horz" wrap="square" lIns="9144" tIns="4572" rIns="4572" bIns="4572" anchor="t" anchorCtr="0">
            <a:spAutoFit/>
          </a:bodyPr>
          <a:lstStyle/>
          <a:p>
            <a:pPr marR="0" lvl="0" algn="l" defTabSz="457200" eaLnBrk="1" fontAlgn="auto" latinLnBrk="0" hangingPunct="1">
              <a:lnSpc>
                <a:spcPct val="100000"/>
              </a:lnSpc>
              <a:spcBef>
                <a:spcPts val="0"/>
              </a:spcBef>
              <a:spcAft>
                <a:spcPts val="0"/>
              </a:spcAft>
              <a:buClrTx/>
              <a:buSzTx/>
              <a:tabLst/>
              <a:defRPr/>
            </a:pPr>
            <a:r>
              <a:rPr lang="en-GB" sz="700">
                <a:solidFill>
                  <a:prstClr val="black"/>
                </a:solidFill>
                <a:latin typeface="Montserrat" pitchFamily="2" charset="77"/>
                <a:cs typeface="Arial" panose="020B0604020202020204" pitchFamily="34" charset="0"/>
                <a:sym typeface="Basis Grotesque Pro Medium"/>
              </a:rPr>
              <a:t>Mississauga, Canada</a:t>
            </a:r>
            <a:endParaRPr lang="en-GB" sz="700" dirty="0">
              <a:solidFill>
                <a:prstClr val="black"/>
              </a:solidFill>
              <a:latin typeface="Montserrat" pitchFamily="2" charset="77"/>
              <a:cs typeface="Arial" panose="020B0604020202020204" pitchFamily="34" charset="0"/>
              <a:sym typeface="Basis Grotesque Pro Medium"/>
            </a:endParaRPr>
          </a:p>
        </p:txBody>
      </p:sp>
      <p:sp>
        <p:nvSpPr>
          <p:cNvPr id="49" name="Google Shape;77;p13">
            <a:extLst>
              <a:ext uri="{FF2B5EF4-FFF2-40B4-BE49-F238E27FC236}">
                <a16:creationId xmlns:a16="http://schemas.microsoft.com/office/drawing/2014/main" id="{B7DABB42-D2C3-787D-B727-24F646399C4C}"/>
              </a:ext>
            </a:extLst>
          </p:cNvPr>
          <p:cNvSpPr txBox="1"/>
          <p:nvPr/>
        </p:nvSpPr>
        <p:spPr>
          <a:xfrm>
            <a:off x="3890152" y="3094675"/>
            <a:ext cx="1153791" cy="116955"/>
          </a:xfrm>
          <a:prstGeom prst="rect">
            <a:avLst/>
          </a:prstGeom>
          <a:noFill/>
          <a:ln w="12700" cap="flat" cmpd="sng">
            <a:noFill/>
            <a:prstDash val="sysDash"/>
            <a:round/>
            <a:headEnd type="none" w="sm" len="sm"/>
            <a:tailEnd type="none" w="sm" len="sm"/>
          </a:ln>
        </p:spPr>
        <p:txBody>
          <a:bodyPr spcFirstLastPara="1" vert="horz" wrap="square" lIns="9144" tIns="4572" rIns="4572" bIns="4572" anchor="t" anchorCtr="0">
            <a:spAutoFit/>
          </a:bodyPr>
          <a:lstStyle/>
          <a:p>
            <a:pPr marR="0" lvl="0" algn="ctr" defTabSz="457200" eaLnBrk="1" fontAlgn="auto" latinLnBrk="0" hangingPunct="1">
              <a:lnSpc>
                <a:spcPct val="100000"/>
              </a:lnSpc>
              <a:spcBef>
                <a:spcPts val="0"/>
              </a:spcBef>
              <a:spcAft>
                <a:spcPts val="0"/>
              </a:spcAft>
              <a:buClrTx/>
              <a:buSzTx/>
              <a:tabLst/>
              <a:defRPr/>
            </a:pPr>
            <a:r>
              <a:rPr kumimoji="0" lang="en-GB" sz="700" i="1" u="none" strike="noStrike" kern="1200" cap="none" spc="0" normalizeH="0" baseline="0" noProof="0">
                <a:ln>
                  <a:noFill/>
                </a:ln>
                <a:solidFill>
                  <a:prstClr val="black"/>
                </a:solidFill>
                <a:effectLst/>
                <a:uLnTx/>
                <a:uFillTx/>
                <a:latin typeface="Montserrat" pitchFamily="2" charset="77"/>
                <a:cs typeface="Arial" panose="020B0604020202020204" pitchFamily="34" charset="0"/>
                <a:sym typeface="Basis Grotesque Pro Medium"/>
              </a:rPr>
              <a:t>Yes - HG Capital (2021)</a:t>
            </a:r>
            <a:endParaRPr kumimoji="0" lang="en-US" sz="700" i="1" u="none" strike="noStrike" kern="1200" cap="none" spc="0" normalizeH="0" baseline="0" noProof="0" dirty="0">
              <a:ln>
                <a:noFill/>
              </a:ln>
              <a:solidFill>
                <a:prstClr val="black"/>
              </a:solidFill>
              <a:effectLst/>
              <a:uLnTx/>
              <a:uFillTx/>
              <a:latin typeface="Montserrat" pitchFamily="2" charset="77"/>
              <a:cs typeface="Arial" panose="020B0604020202020204" pitchFamily="34" charset="0"/>
              <a:sym typeface="Basis Grotesque Pro Medium"/>
            </a:endParaRPr>
          </a:p>
        </p:txBody>
      </p:sp>
      <p:sp>
        <p:nvSpPr>
          <p:cNvPr id="50" name="Google Shape;77;p13">
            <a:extLst>
              <a:ext uri="{FF2B5EF4-FFF2-40B4-BE49-F238E27FC236}">
                <a16:creationId xmlns:a16="http://schemas.microsoft.com/office/drawing/2014/main" id="{C3375D1A-E581-5FEF-9B59-CA06F535BC12}"/>
              </a:ext>
            </a:extLst>
          </p:cNvPr>
          <p:cNvSpPr txBox="1"/>
          <p:nvPr/>
        </p:nvSpPr>
        <p:spPr>
          <a:xfrm>
            <a:off x="5278149" y="3094675"/>
            <a:ext cx="866860" cy="147733"/>
          </a:xfrm>
          <a:prstGeom prst="rect">
            <a:avLst/>
          </a:prstGeom>
          <a:noFill/>
          <a:ln w="12700" cap="flat" cmpd="sng">
            <a:noFill/>
            <a:prstDash val="sysDash"/>
            <a:round/>
            <a:headEnd type="none" w="sm" len="sm"/>
            <a:tailEnd type="none" w="sm" len="sm"/>
          </a:ln>
        </p:spPr>
        <p:txBody>
          <a:bodyPr spcFirstLastPara="1" vert="horz" wrap="square" lIns="9144" tIns="4572" rIns="4572" bIns="4572" anchor="t" anchorCtr="0">
            <a:spAutoFit/>
          </a:bodyPr>
          <a:lstStyle/>
          <a:p>
            <a:pPr marR="0" lvl="0" algn="ctr" defTabSz="457200" eaLnBrk="1" fontAlgn="auto" latinLnBrk="0" hangingPunct="1">
              <a:lnSpc>
                <a:spcPct val="100000"/>
              </a:lnSpc>
              <a:spcBef>
                <a:spcPts val="0"/>
              </a:spcBef>
              <a:spcAft>
                <a:spcPts val="0"/>
              </a:spcAft>
              <a:buClrTx/>
              <a:buSzTx/>
              <a:tabLst/>
              <a:defRPr/>
            </a:pPr>
            <a:r>
              <a:rPr lang="en-GB" sz="900" dirty="0">
                <a:solidFill>
                  <a:prstClr val="black"/>
                </a:solidFill>
                <a:latin typeface="Montserrat" pitchFamily="2" charset="77"/>
                <a:cs typeface="Arial" panose="020B0604020202020204" pitchFamily="34" charset="0"/>
                <a:sym typeface="Basis Grotesque Pro Medium"/>
              </a:rPr>
              <a:t>~750</a:t>
            </a:r>
            <a:endParaRPr kumimoji="0" lang="en-US" sz="900" u="none" strike="noStrike" kern="1200" cap="none" spc="0" normalizeH="0" baseline="0" noProof="0" dirty="0">
              <a:ln>
                <a:noFill/>
              </a:ln>
              <a:solidFill>
                <a:prstClr val="black"/>
              </a:solidFill>
              <a:effectLst/>
              <a:uLnTx/>
              <a:uFillTx/>
              <a:latin typeface="Montserrat" pitchFamily="2" charset="77"/>
              <a:cs typeface="Arial" panose="020B0604020202020204" pitchFamily="34" charset="0"/>
              <a:sym typeface="Basis Grotesque Pro Medium"/>
            </a:endParaRPr>
          </a:p>
        </p:txBody>
      </p:sp>
      <p:sp>
        <p:nvSpPr>
          <p:cNvPr id="51" name="Google Shape;77;p13">
            <a:extLst>
              <a:ext uri="{FF2B5EF4-FFF2-40B4-BE49-F238E27FC236}">
                <a16:creationId xmlns:a16="http://schemas.microsoft.com/office/drawing/2014/main" id="{E5C2CAF3-8CC7-24F9-61DA-928082DBDC7A}"/>
              </a:ext>
            </a:extLst>
          </p:cNvPr>
          <p:cNvSpPr txBox="1"/>
          <p:nvPr/>
        </p:nvSpPr>
        <p:spPr>
          <a:xfrm>
            <a:off x="6432508" y="3094675"/>
            <a:ext cx="811934" cy="147733"/>
          </a:xfrm>
          <a:prstGeom prst="rect">
            <a:avLst/>
          </a:prstGeom>
          <a:noFill/>
          <a:ln w="12700" cap="flat" cmpd="sng">
            <a:noFill/>
            <a:prstDash val="sysDash"/>
            <a:round/>
            <a:headEnd type="none" w="sm" len="sm"/>
            <a:tailEnd type="none" w="sm" len="sm"/>
          </a:ln>
        </p:spPr>
        <p:txBody>
          <a:bodyPr spcFirstLastPara="1" vert="horz" wrap="square" lIns="9144" tIns="4572" rIns="4572" bIns="4572" anchor="t" anchorCtr="0">
            <a:spAutoFit/>
          </a:bodyPr>
          <a:lstStyle/>
          <a:p>
            <a:pPr marR="0" lvl="0" algn="ctr" defTabSz="457200" eaLnBrk="1" fontAlgn="auto" latinLnBrk="0" hangingPunct="1">
              <a:lnSpc>
                <a:spcPct val="100000"/>
              </a:lnSpc>
              <a:spcBef>
                <a:spcPts val="0"/>
              </a:spcBef>
              <a:spcAft>
                <a:spcPts val="0"/>
              </a:spcAft>
              <a:buClrTx/>
              <a:buSzTx/>
              <a:tabLst/>
              <a:defRPr/>
            </a:pPr>
            <a:r>
              <a:rPr lang="en-GB" sz="900" dirty="0">
                <a:solidFill>
                  <a:prstClr val="black"/>
                </a:solidFill>
                <a:latin typeface="Montserrat" pitchFamily="2" charset="77"/>
                <a:cs typeface="Arial" panose="020B0604020202020204" pitchFamily="34" charset="0"/>
                <a:sym typeface="Basis Grotesque Pro Medium"/>
              </a:rPr>
              <a:t>~30</a:t>
            </a:r>
            <a:endParaRPr kumimoji="0" lang="en-US" sz="900" u="none" strike="noStrike" kern="1200" cap="none" spc="0" normalizeH="0" baseline="0" noProof="0" dirty="0">
              <a:ln>
                <a:noFill/>
              </a:ln>
              <a:solidFill>
                <a:prstClr val="black"/>
              </a:solidFill>
              <a:effectLst/>
              <a:uLnTx/>
              <a:uFillTx/>
              <a:latin typeface="Montserrat" pitchFamily="2" charset="77"/>
              <a:cs typeface="Arial" panose="020B0604020202020204" pitchFamily="34" charset="0"/>
              <a:sym typeface="Basis Grotesque Pro Medium"/>
            </a:endParaRPr>
          </a:p>
        </p:txBody>
      </p:sp>
      <p:sp>
        <p:nvSpPr>
          <p:cNvPr id="52" name="Google Shape;77;p13">
            <a:extLst>
              <a:ext uri="{FF2B5EF4-FFF2-40B4-BE49-F238E27FC236}">
                <a16:creationId xmlns:a16="http://schemas.microsoft.com/office/drawing/2014/main" id="{454E754A-0DDC-C579-DE2D-430AAAE66771}"/>
              </a:ext>
            </a:extLst>
          </p:cNvPr>
          <p:cNvSpPr txBox="1"/>
          <p:nvPr/>
        </p:nvSpPr>
        <p:spPr>
          <a:xfrm>
            <a:off x="7568350" y="3094675"/>
            <a:ext cx="4066436" cy="224677"/>
          </a:xfrm>
          <a:prstGeom prst="rect">
            <a:avLst/>
          </a:prstGeom>
          <a:noFill/>
          <a:ln w="12700" cap="flat" cmpd="sng">
            <a:noFill/>
            <a:prstDash val="sysDash"/>
            <a:round/>
            <a:headEnd type="none" w="sm" len="sm"/>
            <a:tailEnd type="none" w="sm" len="sm"/>
          </a:ln>
        </p:spPr>
        <p:txBody>
          <a:bodyPr spcFirstLastPara="1" vert="horz" wrap="square" lIns="9144" tIns="4572" rIns="4572" bIns="4572" anchor="t" anchorCtr="0">
            <a:spAutoFit/>
          </a:bodyPr>
          <a:lstStyle/>
          <a:p>
            <a:pPr marR="0" lvl="0" algn="l" defTabSz="457200" eaLnBrk="1" fontAlgn="auto" latinLnBrk="0" hangingPunct="1">
              <a:lnSpc>
                <a:spcPct val="100000"/>
              </a:lnSpc>
              <a:spcBef>
                <a:spcPts val="0"/>
              </a:spcBef>
              <a:spcAft>
                <a:spcPts val="0"/>
              </a:spcAft>
              <a:buClrTx/>
              <a:buSzTx/>
              <a:tabLst/>
              <a:defRPr/>
            </a:pPr>
            <a:r>
              <a:rPr lang="en-GB" sz="700">
                <a:solidFill>
                  <a:prstClr val="black"/>
                </a:solidFill>
                <a:latin typeface="Montserrat" pitchFamily="2" charset="77"/>
                <a:cs typeface="Arial" panose="020B0604020202020204" pitchFamily="34" charset="0"/>
                <a:sym typeface="Basis Grotesque Pro Medium"/>
              </a:rPr>
              <a:t>Prophix provides corporate performance management software that supports budgeting, forecasting, reporting, and financial consolidation.</a:t>
            </a:r>
            <a:endParaRPr kumimoji="0" lang="en-US" sz="700" u="none" strike="noStrike" kern="1200" cap="none" spc="0" normalizeH="0" baseline="0" noProof="0" dirty="0">
              <a:ln>
                <a:noFill/>
              </a:ln>
              <a:solidFill>
                <a:prstClr val="black"/>
              </a:solidFill>
              <a:effectLst/>
              <a:uLnTx/>
              <a:uFillTx/>
              <a:latin typeface="Montserrat" pitchFamily="2" charset="77"/>
              <a:cs typeface="Arial" panose="020B0604020202020204" pitchFamily="34" charset="0"/>
              <a:sym typeface="Basis Grotesque Pro Medium"/>
            </a:endParaRPr>
          </a:p>
        </p:txBody>
      </p:sp>
      <p:cxnSp>
        <p:nvCxnSpPr>
          <p:cNvPr id="53" name="Straight Connector 52">
            <a:extLst>
              <a:ext uri="{FF2B5EF4-FFF2-40B4-BE49-F238E27FC236}">
                <a16:creationId xmlns:a16="http://schemas.microsoft.com/office/drawing/2014/main" id="{12130247-BC6E-C848-7A04-A4E1CCECA5CF}"/>
              </a:ext>
            </a:extLst>
          </p:cNvPr>
          <p:cNvCxnSpPr>
            <a:cxnSpLocks/>
          </p:cNvCxnSpPr>
          <p:nvPr/>
        </p:nvCxnSpPr>
        <p:spPr>
          <a:xfrm>
            <a:off x="547688" y="3926550"/>
            <a:ext cx="11087098" cy="0"/>
          </a:xfrm>
          <a:prstGeom prst="line">
            <a:avLst/>
          </a:prstGeom>
          <a:noFill/>
          <a:ln w="9525" cap="flat">
            <a:solidFill>
              <a:schemeClr val="tx2">
                <a:lumMod val="75000"/>
              </a:schemeClr>
            </a:solidFill>
            <a:prstDash val="dash"/>
            <a:round/>
          </a:ln>
          <a:effectLst/>
          <a:sp3d/>
        </p:spPr>
        <p:style>
          <a:lnRef idx="0">
            <a:scrgbClr r="0" g="0" b="0"/>
          </a:lnRef>
          <a:fillRef idx="0">
            <a:scrgbClr r="0" g="0" b="0"/>
          </a:fillRef>
          <a:effectRef idx="0">
            <a:scrgbClr r="0" g="0" b="0"/>
          </a:effectRef>
          <a:fontRef idx="none"/>
        </p:style>
      </p:cxnSp>
      <p:sp>
        <p:nvSpPr>
          <p:cNvPr id="54" name="Google Shape;77;p13">
            <a:extLst>
              <a:ext uri="{FF2B5EF4-FFF2-40B4-BE49-F238E27FC236}">
                <a16:creationId xmlns:a16="http://schemas.microsoft.com/office/drawing/2014/main" id="{2153B3FF-0FF7-E629-D6F9-497849E1C097}"/>
              </a:ext>
            </a:extLst>
          </p:cNvPr>
          <p:cNvSpPr txBox="1"/>
          <p:nvPr/>
        </p:nvSpPr>
        <p:spPr>
          <a:xfrm>
            <a:off x="973710" y="3774479"/>
            <a:ext cx="866860" cy="101566"/>
          </a:xfrm>
          <a:prstGeom prst="rect">
            <a:avLst/>
          </a:prstGeom>
          <a:noFill/>
          <a:ln w="12700" cap="flat" cmpd="sng">
            <a:noFill/>
            <a:prstDash val="sysDash"/>
            <a:round/>
            <a:headEnd type="none" w="sm" len="sm"/>
            <a:tailEnd type="none" w="sm" len="sm"/>
          </a:ln>
        </p:spPr>
        <p:txBody>
          <a:bodyPr spcFirstLastPara="1" vert="horz" wrap="square" lIns="9144" tIns="4572" rIns="4572" bIns="4572" anchor="t" anchorCtr="0">
            <a:spAutoFit/>
          </a:bodyPr>
          <a:lstStyle/>
          <a:p>
            <a:pPr marR="0" lvl="0" algn="r" defTabSz="457200" eaLnBrk="1" fontAlgn="auto" latinLnBrk="0" hangingPunct="1">
              <a:lnSpc>
                <a:spcPct val="100000"/>
              </a:lnSpc>
              <a:spcBef>
                <a:spcPts val="0"/>
              </a:spcBef>
              <a:spcAft>
                <a:spcPts val="0"/>
              </a:spcAft>
              <a:buClrTx/>
              <a:buSzTx/>
              <a:tabLst/>
              <a:defRPr/>
            </a:pPr>
            <a:r>
              <a:rPr lang="en-GB" sz="600">
                <a:solidFill>
                  <a:prstClr val="black"/>
                </a:solidFill>
                <a:latin typeface="Montserrat" pitchFamily="2" charset="77"/>
                <a:cs typeface="Arial" panose="020B0604020202020204" pitchFamily="34" charset="0"/>
                <a:sym typeface="Basis Grotesque Pro Medium"/>
              </a:rPr>
              <a:t>Centage</a:t>
            </a:r>
            <a:endParaRPr kumimoji="0" lang="en-US" sz="600" u="none" strike="noStrike" kern="1200" cap="none" spc="0" normalizeH="0" baseline="0" noProof="0" dirty="0">
              <a:ln>
                <a:noFill/>
              </a:ln>
              <a:solidFill>
                <a:prstClr val="black"/>
              </a:solidFill>
              <a:effectLst/>
              <a:uLnTx/>
              <a:uFillTx/>
              <a:latin typeface="Montserrat" pitchFamily="2" charset="77"/>
              <a:cs typeface="Arial" panose="020B0604020202020204" pitchFamily="34" charset="0"/>
              <a:sym typeface="Basis Grotesque Pro Medium"/>
            </a:endParaRPr>
          </a:p>
        </p:txBody>
      </p:sp>
      <p:sp>
        <p:nvSpPr>
          <p:cNvPr id="55" name="Google Shape;77;p13">
            <a:extLst>
              <a:ext uri="{FF2B5EF4-FFF2-40B4-BE49-F238E27FC236}">
                <a16:creationId xmlns:a16="http://schemas.microsoft.com/office/drawing/2014/main" id="{410DE254-73DE-026C-DB8C-5EFA243BC624}"/>
              </a:ext>
            </a:extLst>
          </p:cNvPr>
          <p:cNvSpPr txBox="1"/>
          <p:nvPr/>
        </p:nvSpPr>
        <p:spPr>
          <a:xfrm>
            <a:off x="1932410" y="3564929"/>
            <a:ext cx="538252" cy="147733"/>
          </a:xfrm>
          <a:prstGeom prst="rect">
            <a:avLst/>
          </a:prstGeom>
          <a:noFill/>
          <a:ln w="12700" cap="flat" cmpd="sng">
            <a:noFill/>
            <a:prstDash val="sysDash"/>
            <a:round/>
            <a:headEnd type="none" w="sm" len="sm"/>
            <a:tailEnd type="none" w="sm" len="sm"/>
          </a:ln>
        </p:spPr>
        <p:txBody>
          <a:bodyPr spcFirstLastPara="1" vert="horz" wrap="square" lIns="9144" tIns="4572" rIns="4572" bIns="4572" anchor="t" anchorCtr="0">
            <a:spAutoFit/>
          </a:bodyPr>
          <a:lstStyle/>
          <a:p>
            <a:pPr marR="0" lvl="0" algn="ctr" defTabSz="457200" eaLnBrk="1" fontAlgn="auto" latinLnBrk="0" hangingPunct="1">
              <a:lnSpc>
                <a:spcPct val="100000"/>
              </a:lnSpc>
              <a:spcBef>
                <a:spcPts val="0"/>
              </a:spcBef>
              <a:spcAft>
                <a:spcPts val="0"/>
              </a:spcAft>
              <a:buClrTx/>
              <a:buSzTx/>
              <a:tabLst/>
              <a:defRPr/>
            </a:pPr>
            <a:r>
              <a:rPr lang="en-GB" sz="900">
                <a:solidFill>
                  <a:prstClr val="black"/>
                </a:solidFill>
                <a:latin typeface="Montserrat" pitchFamily="2" charset="77"/>
                <a:cs typeface="Arial" panose="020B0604020202020204" pitchFamily="34" charset="0"/>
                <a:sym typeface="Basis Grotesque Pro Medium"/>
              </a:rPr>
              <a:t>2002</a:t>
            </a:r>
            <a:endParaRPr kumimoji="0" lang="en-US" sz="900" u="none" strike="noStrike" kern="1200" cap="none" spc="0" normalizeH="0" baseline="0" noProof="0" dirty="0">
              <a:ln>
                <a:noFill/>
              </a:ln>
              <a:solidFill>
                <a:prstClr val="black"/>
              </a:solidFill>
              <a:effectLst/>
              <a:uLnTx/>
              <a:uFillTx/>
              <a:latin typeface="Montserrat" pitchFamily="2" charset="77"/>
              <a:cs typeface="Arial" panose="020B0604020202020204" pitchFamily="34" charset="0"/>
              <a:sym typeface="Basis Grotesque Pro Medium"/>
            </a:endParaRPr>
          </a:p>
        </p:txBody>
      </p:sp>
      <p:sp>
        <p:nvSpPr>
          <p:cNvPr id="56" name="Google Shape;77;p13">
            <a:extLst>
              <a:ext uri="{FF2B5EF4-FFF2-40B4-BE49-F238E27FC236}">
                <a16:creationId xmlns:a16="http://schemas.microsoft.com/office/drawing/2014/main" id="{A3CAC155-C573-CED0-F9FC-850D9B9553D7}"/>
              </a:ext>
            </a:extLst>
          </p:cNvPr>
          <p:cNvSpPr txBox="1"/>
          <p:nvPr/>
        </p:nvSpPr>
        <p:spPr>
          <a:xfrm>
            <a:off x="2591327" y="3564929"/>
            <a:ext cx="866860" cy="116955"/>
          </a:xfrm>
          <a:prstGeom prst="rect">
            <a:avLst/>
          </a:prstGeom>
          <a:noFill/>
          <a:ln w="12700" cap="flat" cmpd="sng">
            <a:noFill/>
            <a:prstDash val="sysDash"/>
            <a:round/>
            <a:headEnd type="none" w="sm" len="sm"/>
            <a:tailEnd type="none" w="sm" len="sm"/>
          </a:ln>
        </p:spPr>
        <p:txBody>
          <a:bodyPr spcFirstLastPara="1" vert="horz" wrap="square" lIns="9144" tIns="4572" rIns="4572" bIns="4572" anchor="t" anchorCtr="0">
            <a:spAutoFit/>
          </a:bodyPr>
          <a:lstStyle/>
          <a:p>
            <a:pPr marR="0" lvl="0" algn="l" defTabSz="457200" eaLnBrk="1" fontAlgn="auto" latinLnBrk="0" hangingPunct="1">
              <a:lnSpc>
                <a:spcPct val="100000"/>
              </a:lnSpc>
              <a:spcBef>
                <a:spcPts val="0"/>
              </a:spcBef>
              <a:spcAft>
                <a:spcPts val="0"/>
              </a:spcAft>
              <a:buClrTx/>
              <a:buSzTx/>
              <a:tabLst/>
              <a:defRPr/>
            </a:pPr>
            <a:r>
              <a:rPr lang="en-GB" sz="700">
                <a:solidFill>
                  <a:prstClr val="black"/>
                </a:solidFill>
                <a:latin typeface="Montserrat" pitchFamily="2" charset="77"/>
                <a:cs typeface="Arial" panose="020B0604020202020204" pitchFamily="34" charset="0"/>
                <a:sym typeface="Basis Grotesque Pro Medium"/>
              </a:rPr>
              <a:t>Natick, USA</a:t>
            </a:r>
            <a:endParaRPr lang="en-GB" sz="700" dirty="0">
              <a:solidFill>
                <a:prstClr val="black"/>
              </a:solidFill>
              <a:latin typeface="Montserrat" pitchFamily="2" charset="77"/>
              <a:cs typeface="Arial" panose="020B0604020202020204" pitchFamily="34" charset="0"/>
              <a:sym typeface="Basis Grotesque Pro Medium"/>
            </a:endParaRPr>
          </a:p>
        </p:txBody>
      </p:sp>
      <p:sp>
        <p:nvSpPr>
          <p:cNvPr id="57" name="Google Shape;77;p13">
            <a:extLst>
              <a:ext uri="{FF2B5EF4-FFF2-40B4-BE49-F238E27FC236}">
                <a16:creationId xmlns:a16="http://schemas.microsoft.com/office/drawing/2014/main" id="{C29318F3-ED3A-620A-7B53-4658CD59BE5F}"/>
              </a:ext>
            </a:extLst>
          </p:cNvPr>
          <p:cNvSpPr txBox="1"/>
          <p:nvPr/>
        </p:nvSpPr>
        <p:spPr>
          <a:xfrm>
            <a:off x="3890152" y="3564929"/>
            <a:ext cx="1153791" cy="116955"/>
          </a:xfrm>
          <a:prstGeom prst="rect">
            <a:avLst/>
          </a:prstGeom>
          <a:noFill/>
          <a:ln w="12700" cap="flat" cmpd="sng">
            <a:noFill/>
            <a:prstDash val="sysDash"/>
            <a:round/>
            <a:headEnd type="none" w="sm" len="sm"/>
            <a:tailEnd type="none" w="sm" len="sm"/>
          </a:ln>
        </p:spPr>
        <p:txBody>
          <a:bodyPr spcFirstLastPara="1" vert="horz" wrap="square" lIns="9144" tIns="4572" rIns="4572" bIns="4572" anchor="t" anchorCtr="0">
            <a:spAutoFit/>
          </a:bodyPr>
          <a:lstStyle/>
          <a:p>
            <a:pPr marR="0" lvl="0" algn="ctr" defTabSz="457200" eaLnBrk="1" fontAlgn="auto" latinLnBrk="0" hangingPunct="1">
              <a:lnSpc>
                <a:spcPct val="100000"/>
              </a:lnSpc>
              <a:spcBef>
                <a:spcPts val="0"/>
              </a:spcBef>
              <a:spcAft>
                <a:spcPts val="0"/>
              </a:spcAft>
              <a:buClrTx/>
              <a:buSzTx/>
              <a:tabLst/>
              <a:defRPr/>
            </a:pPr>
            <a:r>
              <a:rPr kumimoji="0" lang="en-GB" sz="700" i="1" u="none" strike="noStrike" kern="1200" cap="none" spc="0" normalizeH="0" baseline="0" noProof="0">
                <a:ln>
                  <a:noFill/>
                </a:ln>
                <a:solidFill>
                  <a:prstClr val="black"/>
                </a:solidFill>
                <a:effectLst/>
                <a:uLnTx/>
                <a:uFillTx/>
                <a:latin typeface="Montserrat" pitchFamily="2" charset="77"/>
                <a:cs typeface="Arial" panose="020B0604020202020204" pitchFamily="34" charset="0"/>
                <a:sym typeface="Basis Grotesque Pro Medium"/>
              </a:rPr>
              <a:t>Yes - Scaleworks (2022)</a:t>
            </a:r>
            <a:endParaRPr kumimoji="0" lang="en-US" sz="700" i="1" u="none" strike="noStrike" kern="1200" cap="none" spc="0" normalizeH="0" baseline="0" noProof="0" dirty="0">
              <a:ln>
                <a:noFill/>
              </a:ln>
              <a:solidFill>
                <a:prstClr val="black"/>
              </a:solidFill>
              <a:effectLst/>
              <a:uLnTx/>
              <a:uFillTx/>
              <a:latin typeface="Montserrat" pitchFamily="2" charset="77"/>
              <a:cs typeface="Arial" panose="020B0604020202020204" pitchFamily="34" charset="0"/>
              <a:sym typeface="Basis Grotesque Pro Medium"/>
            </a:endParaRPr>
          </a:p>
        </p:txBody>
      </p:sp>
      <p:sp>
        <p:nvSpPr>
          <p:cNvPr id="58" name="Google Shape;77;p13">
            <a:extLst>
              <a:ext uri="{FF2B5EF4-FFF2-40B4-BE49-F238E27FC236}">
                <a16:creationId xmlns:a16="http://schemas.microsoft.com/office/drawing/2014/main" id="{3EC06E80-A09C-B5AA-7CFF-11529A5346E3}"/>
              </a:ext>
            </a:extLst>
          </p:cNvPr>
          <p:cNvSpPr txBox="1"/>
          <p:nvPr/>
        </p:nvSpPr>
        <p:spPr>
          <a:xfrm>
            <a:off x="5278149" y="3564929"/>
            <a:ext cx="866860" cy="147733"/>
          </a:xfrm>
          <a:prstGeom prst="rect">
            <a:avLst/>
          </a:prstGeom>
          <a:noFill/>
          <a:ln w="12700" cap="flat" cmpd="sng">
            <a:noFill/>
            <a:prstDash val="sysDash"/>
            <a:round/>
            <a:headEnd type="none" w="sm" len="sm"/>
            <a:tailEnd type="none" w="sm" len="sm"/>
          </a:ln>
        </p:spPr>
        <p:txBody>
          <a:bodyPr spcFirstLastPara="1" vert="horz" wrap="square" lIns="9144" tIns="4572" rIns="4572" bIns="4572" anchor="t" anchorCtr="0">
            <a:spAutoFit/>
          </a:bodyPr>
          <a:lstStyle/>
          <a:p>
            <a:pPr marR="0" lvl="0" algn="ctr" defTabSz="457200" eaLnBrk="1" fontAlgn="auto" latinLnBrk="0" hangingPunct="1">
              <a:lnSpc>
                <a:spcPct val="100000"/>
              </a:lnSpc>
              <a:spcBef>
                <a:spcPts val="0"/>
              </a:spcBef>
              <a:spcAft>
                <a:spcPts val="0"/>
              </a:spcAft>
              <a:buClrTx/>
              <a:buSzTx/>
              <a:tabLst/>
              <a:defRPr/>
            </a:pPr>
            <a:r>
              <a:rPr lang="en-GB" sz="900" dirty="0">
                <a:solidFill>
                  <a:prstClr val="black"/>
                </a:solidFill>
                <a:latin typeface="Montserrat" pitchFamily="2" charset="77"/>
                <a:cs typeface="Arial" panose="020B0604020202020204" pitchFamily="34" charset="0"/>
                <a:sym typeface="Basis Grotesque Pro Medium"/>
              </a:rPr>
              <a:t>~75</a:t>
            </a:r>
            <a:endParaRPr kumimoji="0" lang="en-US" sz="900" u="none" strike="noStrike" kern="1200" cap="none" spc="0" normalizeH="0" baseline="0" noProof="0" dirty="0">
              <a:ln>
                <a:noFill/>
              </a:ln>
              <a:solidFill>
                <a:prstClr val="black"/>
              </a:solidFill>
              <a:effectLst/>
              <a:uLnTx/>
              <a:uFillTx/>
              <a:latin typeface="Montserrat" pitchFamily="2" charset="77"/>
              <a:cs typeface="Arial" panose="020B0604020202020204" pitchFamily="34" charset="0"/>
              <a:sym typeface="Basis Grotesque Pro Medium"/>
            </a:endParaRPr>
          </a:p>
        </p:txBody>
      </p:sp>
      <p:sp>
        <p:nvSpPr>
          <p:cNvPr id="59" name="Google Shape;77;p13">
            <a:extLst>
              <a:ext uri="{FF2B5EF4-FFF2-40B4-BE49-F238E27FC236}">
                <a16:creationId xmlns:a16="http://schemas.microsoft.com/office/drawing/2014/main" id="{D55D1478-456B-0485-B00C-524A56700FEC}"/>
              </a:ext>
            </a:extLst>
          </p:cNvPr>
          <p:cNvSpPr txBox="1"/>
          <p:nvPr/>
        </p:nvSpPr>
        <p:spPr>
          <a:xfrm>
            <a:off x="6432508" y="3564929"/>
            <a:ext cx="811934" cy="147733"/>
          </a:xfrm>
          <a:prstGeom prst="rect">
            <a:avLst/>
          </a:prstGeom>
          <a:noFill/>
          <a:ln w="12700" cap="flat" cmpd="sng">
            <a:noFill/>
            <a:prstDash val="sysDash"/>
            <a:round/>
            <a:headEnd type="none" w="sm" len="sm"/>
            <a:tailEnd type="none" w="sm" len="sm"/>
          </a:ln>
        </p:spPr>
        <p:txBody>
          <a:bodyPr spcFirstLastPara="1" vert="horz" wrap="square" lIns="9144" tIns="4572" rIns="4572" bIns="4572" anchor="t" anchorCtr="0">
            <a:spAutoFit/>
          </a:bodyPr>
          <a:lstStyle/>
          <a:p>
            <a:pPr marR="0" lvl="0" algn="ctr" defTabSz="457200" eaLnBrk="1" fontAlgn="auto" latinLnBrk="0" hangingPunct="1">
              <a:lnSpc>
                <a:spcPct val="100000"/>
              </a:lnSpc>
              <a:spcBef>
                <a:spcPts val="0"/>
              </a:spcBef>
              <a:spcAft>
                <a:spcPts val="0"/>
              </a:spcAft>
              <a:buClrTx/>
              <a:buSzTx/>
              <a:tabLst/>
              <a:defRPr/>
            </a:pPr>
            <a:r>
              <a:rPr lang="en-GB" sz="900" dirty="0">
                <a:solidFill>
                  <a:prstClr val="black"/>
                </a:solidFill>
                <a:latin typeface="Montserrat" pitchFamily="2" charset="77"/>
                <a:cs typeface="Arial" panose="020B0604020202020204" pitchFamily="34" charset="0"/>
                <a:sym typeface="Basis Grotesque Pro Medium"/>
              </a:rPr>
              <a:t>~30</a:t>
            </a:r>
            <a:endParaRPr kumimoji="0" lang="en-US" sz="900" u="none" strike="noStrike" kern="1200" cap="none" spc="0" normalizeH="0" baseline="0" noProof="0" dirty="0">
              <a:ln>
                <a:noFill/>
              </a:ln>
              <a:solidFill>
                <a:prstClr val="black"/>
              </a:solidFill>
              <a:effectLst/>
              <a:uLnTx/>
              <a:uFillTx/>
              <a:latin typeface="Montserrat" pitchFamily="2" charset="77"/>
              <a:cs typeface="Arial" panose="020B0604020202020204" pitchFamily="34" charset="0"/>
              <a:sym typeface="Basis Grotesque Pro Medium"/>
            </a:endParaRPr>
          </a:p>
        </p:txBody>
      </p:sp>
      <p:sp>
        <p:nvSpPr>
          <p:cNvPr id="60" name="Google Shape;77;p13">
            <a:extLst>
              <a:ext uri="{FF2B5EF4-FFF2-40B4-BE49-F238E27FC236}">
                <a16:creationId xmlns:a16="http://schemas.microsoft.com/office/drawing/2014/main" id="{EF22C138-FE7C-D962-39F2-B2B5ED0B2B21}"/>
              </a:ext>
            </a:extLst>
          </p:cNvPr>
          <p:cNvSpPr txBox="1"/>
          <p:nvPr/>
        </p:nvSpPr>
        <p:spPr>
          <a:xfrm>
            <a:off x="7568350" y="3564929"/>
            <a:ext cx="4066436" cy="224677"/>
          </a:xfrm>
          <a:prstGeom prst="rect">
            <a:avLst/>
          </a:prstGeom>
          <a:noFill/>
          <a:ln w="12700" cap="flat" cmpd="sng">
            <a:noFill/>
            <a:prstDash val="sysDash"/>
            <a:round/>
            <a:headEnd type="none" w="sm" len="sm"/>
            <a:tailEnd type="none" w="sm" len="sm"/>
          </a:ln>
        </p:spPr>
        <p:txBody>
          <a:bodyPr spcFirstLastPara="1" vert="horz" wrap="square" lIns="9144" tIns="4572" rIns="4572" bIns="4572" anchor="t" anchorCtr="0">
            <a:spAutoFit/>
          </a:bodyPr>
          <a:lstStyle/>
          <a:p>
            <a:pPr marR="0" lvl="0" algn="l" defTabSz="457200" eaLnBrk="1" fontAlgn="auto" latinLnBrk="0" hangingPunct="1">
              <a:lnSpc>
                <a:spcPct val="100000"/>
              </a:lnSpc>
              <a:spcBef>
                <a:spcPts val="0"/>
              </a:spcBef>
              <a:spcAft>
                <a:spcPts val="0"/>
              </a:spcAft>
              <a:buClrTx/>
              <a:buSzTx/>
              <a:tabLst/>
              <a:defRPr/>
            </a:pPr>
            <a:r>
              <a:rPr lang="en-GB" sz="700">
                <a:solidFill>
                  <a:prstClr val="black"/>
                </a:solidFill>
                <a:latin typeface="Montserrat" pitchFamily="2" charset="77"/>
                <a:cs typeface="Arial" panose="020B0604020202020204" pitchFamily="34" charset="0"/>
                <a:sym typeface="Basis Grotesque Pro Medium"/>
              </a:rPr>
              <a:t>Centage specializes in budgeting, forecasting, and planning software for small and medium-sized businesses, focusing on ease of use and rapid deployment.</a:t>
            </a:r>
            <a:endParaRPr kumimoji="0" lang="en-US" sz="700" u="none" strike="noStrike" kern="1200" cap="none" spc="0" normalizeH="0" baseline="0" noProof="0" dirty="0">
              <a:ln>
                <a:noFill/>
              </a:ln>
              <a:solidFill>
                <a:prstClr val="black"/>
              </a:solidFill>
              <a:effectLst/>
              <a:uLnTx/>
              <a:uFillTx/>
              <a:latin typeface="Montserrat" pitchFamily="2" charset="77"/>
              <a:cs typeface="Arial" panose="020B0604020202020204" pitchFamily="34" charset="0"/>
              <a:sym typeface="Basis Grotesque Pro Medium"/>
            </a:endParaRPr>
          </a:p>
        </p:txBody>
      </p:sp>
      <p:cxnSp>
        <p:nvCxnSpPr>
          <p:cNvPr id="61" name="Straight Connector 60">
            <a:extLst>
              <a:ext uri="{FF2B5EF4-FFF2-40B4-BE49-F238E27FC236}">
                <a16:creationId xmlns:a16="http://schemas.microsoft.com/office/drawing/2014/main" id="{FF7EB810-54D4-6611-4086-867FAB3E3CEA}"/>
              </a:ext>
            </a:extLst>
          </p:cNvPr>
          <p:cNvCxnSpPr>
            <a:cxnSpLocks/>
          </p:cNvCxnSpPr>
          <p:nvPr/>
        </p:nvCxnSpPr>
        <p:spPr>
          <a:xfrm>
            <a:off x="547688" y="4380556"/>
            <a:ext cx="11087098" cy="0"/>
          </a:xfrm>
          <a:prstGeom prst="line">
            <a:avLst/>
          </a:prstGeom>
          <a:noFill/>
          <a:ln w="9525" cap="flat">
            <a:solidFill>
              <a:schemeClr val="tx2">
                <a:lumMod val="75000"/>
              </a:schemeClr>
            </a:solidFill>
            <a:prstDash val="dash"/>
            <a:round/>
          </a:ln>
          <a:effectLst/>
          <a:sp3d/>
        </p:spPr>
        <p:style>
          <a:lnRef idx="0">
            <a:scrgbClr r="0" g="0" b="0"/>
          </a:lnRef>
          <a:fillRef idx="0">
            <a:scrgbClr r="0" g="0" b="0"/>
          </a:fillRef>
          <a:effectRef idx="0">
            <a:scrgbClr r="0" g="0" b="0"/>
          </a:effectRef>
          <a:fontRef idx="none"/>
        </p:style>
      </p:cxnSp>
      <p:sp>
        <p:nvSpPr>
          <p:cNvPr id="62" name="Google Shape;77;p13">
            <a:extLst>
              <a:ext uri="{FF2B5EF4-FFF2-40B4-BE49-F238E27FC236}">
                <a16:creationId xmlns:a16="http://schemas.microsoft.com/office/drawing/2014/main" id="{B2146EA4-DB46-29B3-2CCC-C73CB542C395}"/>
              </a:ext>
            </a:extLst>
          </p:cNvPr>
          <p:cNvSpPr txBox="1"/>
          <p:nvPr/>
        </p:nvSpPr>
        <p:spPr>
          <a:xfrm>
            <a:off x="973710" y="4228485"/>
            <a:ext cx="866860" cy="101566"/>
          </a:xfrm>
          <a:prstGeom prst="rect">
            <a:avLst/>
          </a:prstGeom>
          <a:noFill/>
          <a:ln w="12700" cap="flat" cmpd="sng">
            <a:noFill/>
            <a:prstDash val="sysDash"/>
            <a:round/>
            <a:headEnd type="none" w="sm" len="sm"/>
            <a:tailEnd type="none" w="sm" len="sm"/>
          </a:ln>
        </p:spPr>
        <p:txBody>
          <a:bodyPr spcFirstLastPara="1" vert="horz" wrap="square" lIns="9144" tIns="4572" rIns="4572" bIns="4572" anchor="t" anchorCtr="0">
            <a:spAutoFit/>
          </a:bodyPr>
          <a:lstStyle/>
          <a:p>
            <a:pPr marR="0" lvl="0" algn="r" defTabSz="457200" eaLnBrk="1" fontAlgn="auto" latinLnBrk="0" hangingPunct="1">
              <a:lnSpc>
                <a:spcPct val="100000"/>
              </a:lnSpc>
              <a:spcBef>
                <a:spcPts val="0"/>
              </a:spcBef>
              <a:spcAft>
                <a:spcPts val="0"/>
              </a:spcAft>
              <a:buClrTx/>
              <a:buSzTx/>
              <a:tabLst/>
              <a:defRPr/>
            </a:pPr>
            <a:r>
              <a:rPr lang="en-GB" sz="600">
                <a:solidFill>
                  <a:prstClr val="black"/>
                </a:solidFill>
                <a:latin typeface="Montserrat" pitchFamily="2" charset="77"/>
                <a:cs typeface="Arial" panose="020B0604020202020204" pitchFamily="34" charset="0"/>
                <a:sym typeface="Basis Grotesque Pro Medium"/>
              </a:rPr>
              <a:t>Cube Software</a:t>
            </a:r>
            <a:endParaRPr kumimoji="0" lang="en-US" sz="600" u="none" strike="noStrike" kern="1200" cap="none" spc="0" normalizeH="0" baseline="0" noProof="0" dirty="0">
              <a:ln>
                <a:noFill/>
              </a:ln>
              <a:solidFill>
                <a:prstClr val="black"/>
              </a:solidFill>
              <a:effectLst/>
              <a:uLnTx/>
              <a:uFillTx/>
              <a:latin typeface="Montserrat" pitchFamily="2" charset="77"/>
              <a:cs typeface="Arial" panose="020B0604020202020204" pitchFamily="34" charset="0"/>
              <a:sym typeface="Basis Grotesque Pro Medium"/>
            </a:endParaRPr>
          </a:p>
        </p:txBody>
      </p:sp>
      <p:sp>
        <p:nvSpPr>
          <p:cNvPr id="63" name="Google Shape;77;p13">
            <a:extLst>
              <a:ext uri="{FF2B5EF4-FFF2-40B4-BE49-F238E27FC236}">
                <a16:creationId xmlns:a16="http://schemas.microsoft.com/office/drawing/2014/main" id="{6BEF0E14-E9F6-3F9D-F146-753BBF0BA953}"/>
              </a:ext>
            </a:extLst>
          </p:cNvPr>
          <p:cNvSpPr txBox="1"/>
          <p:nvPr/>
        </p:nvSpPr>
        <p:spPr>
          <a:xfrm>
            <a:off x="1932410" y="4018935"/>
            <a:ext cx="538252" cy="147733"/>
          </a:xfrm>
          <a:prstGeom prst="rect">
            <a:avLst/>
          </a:prstGeom>
          <a:noFill/>
          <a:ln w="12700" cap="flat" cmpd="sng">
            <a:noFill/>
            <a:prstDash val="sysDash"/>
            <a:round/>
            <a:headEnd type="none" w="sm" len="sm"/>
            <a:tailEnd type="none" w="sm" len="sm"/>
          </a:ln>
        </p:spPr>
        <p:txBody>
          <a:bodyPr spcFirstLastPara="1" vert="horz" wrap="square" lIns="9144" tIns="4572" rIns="4572" bIns="4572" anchor="t" anchorCtr="0">
            <a:spAutoFit/>
          </a:bodyPr>
          <a:lstStyle/>
          <a:p>
            <a:pPr marR="0" lvl="0" algn="ctr" defTabSz="457200" eaLnBrk="1" fontAlgn="auto" latinLnBrk="0" hangingPunct="1">
              <a:lnSpc>
                <a:spcPct val="100000"/>
              </a:lnSpc>
              <a:spcBef>
                <a:spcPts val="0"/>
              </a:spcBef>
              <a:spcAft>
                <a:spcPts val="0"/>
              </a:spcAft>
              <a:buClrTx/>
              <a:buSzTx/>
              <a:tabLst/>
              <a:defRPr/>
            </a:pPr>
            <a:r>
              <a:rPr lang="en-GB" sz="900">
                <a:solidFill>
                  <a:prstClr val="black"/>
                </a:solidFill>
                <a:latin typeface="Montserrat" pitchFamily="2" charset="77"/>
                <a:cs typeface="Arial" panose="020B0604020202020204" pitchFamily="34" charset="0"/>
                <a:sym typeface="Basis Grotesque Pro Medium"/>
              </a:rPr>
              <a:t>2018</a:t>
            </a:r>
            <a:endParaRPr kumimoji="0" lang="en-US" sz="900" u="none" strike="noStrike" kern="1200" cap="none" spc="0" normalizeH="0" baseline="0" noProof="0" dirty="0">
              <a:ln>
                <a:noFill/>
              </a:ln>
              <a:solidFill>
                <a:prstClr val="black"/>
              </a:solidFill>
              <a:effectLst/>
              <a:uLnTx/>
              <a:uFillTx/>
              <a:latin typeface="Montserrat" pitchFamily="2" charset="77"/>
              <a:cs typeface="Arial" panose="020B0604020202020204" pitchFamily="34" charset="0"/>
              <a:sym typeface="Basis Grotesque Pro Medium"/>
            </a:endParaRPr>
          </a:p>
        </p:txBody>
      </p:sp>
      <p:sp>
        <p:nvSpPr>
          <p:cNvPr id="64" name="Google Shape;77;p13">
            <a:extLst>
              <a:ext uri="{FF2B5EF4-FFF2-40B4-BE49-F238E27FC236}">
                <a16:creationId xmlns:a16="http://schemas.microsoft.com/office/drawing/2014/main" id="{DB5C8092-EB73-582C-7203-5A7CB142CD53}"/>
              </a:ext>
            </a:extLst>
          </p:cNvPr>
          <p:cNvSpPr txBox="1"/>
          <p:nvPr/>
        </p:nvSpPr>
        <p:spPr>
          <a:xfrm>
            <a:off x="2591327" y="4018935"/>
            <a:ext cx="866860" cy="116955"/>
          </a:xfrm>
          <a:prstGeom prst="rect">
            <a:avLst/>
          </a:prstGeom>
          <a:noFill/>
          <a:ln w="12700" cap="flat" cmpd="sng">
            <a:noFill/>
            <a:prstDash val="sysDash"/>
            <a:round/>
            <a:headEnd type="none" w="sm" len="sm"/>
            <a:tailEnd type="none" w="sm" len="sm"/>
          </a:ln>
        </p:spPr>
        <p:txBody>
          <a:bodyPr spcFirstLastPara="1" vert="horz" wrap="square" lIns="9144" tIns="4572" rIns="4572" bIns="4572" anchor="t" anchorCtr="0">
            <a:spAutoFit/>
          </a:bodyPr>
          <a:lstStyle/>
          <a:p>
            <a:pPr marR="0" lvl="0" algn="l" defTabSz="457200" eaLnBrk="1" fontAlgn="auto" latinLnBrk="0" hangingPunct="1">
              <a:lnSpc>
                <a:spcPct val="100000"/>
              </a:lnSpc>
              <a:spcBef>
                <a:spcPts val="0"/>
              </a:spcBef>
              <a:spcAft>
                <a:spcPts val="0"/>
              </a:spcAft>
              <a:buClrTx/>
              <a:buSzTx/>
              <a:tabLst/>
              <a:defRPr/>
            </a:pPr>
            <a:r>
              <a:rPr lang="en-GB" sz="700">
                <a:solidFill>
                  <a:prstClr val="black"/>
                </a:solidFill>
                <a:latin typeface="Montserrat" pitchFamily="2" charset="77"/>
                <a:cs typeface="Arial" panose="020B0604020202020204" pitchFamily="34" charset="0"/>
                <a:sym typeface="Basis Grotesque Pro Medium"/>
              </a:rPr>
              <a:t>New York, USA</a:t>
            </a:r>
            <a:endParaRPr lang="en-GB" sz="700" dirty="0">
              <a:solidFill>
                <a:prstClr val="black"/>
              </a:solidFill>
              <a:latin typeface="Montserrat" pitchFamily="2" charset="77"/>
              <a:cs typeface="Arial" panose="020B0604020202020204" pitchFamily="34" charset="0"/>
              <a:sym typeface="Basis Grotesque Pro Medium"/>
            </a:endParaRPr>
          </a:p>
        </p:txBody>
      </p:sp>
      <p:sp>
        <p:nvSpPr>
          <p:cNvPr id="65" name="Google Shape;77;p13">
            <a:extLst>
              <a:ext uri="{FF2B5EF4-FFF2-40B4-BE49-F238E27FC236}">
                <a16:creationId xmlns:a16="http://schemas.microsoft.com/office/drawing/2014/main" id="{23A7CDBE-A513-0C56-1933-CCCA56471849}"/>
              </a:ext>
            </a:extLst>
          </p:cNvPr>
          <p:cNvSpPr txBox="1"/>
          <p:nvPr/>
        </p:nvSpPr>
        <p:spPr>
          <a:xfrm>
            <a:off x="3890152" y="3990360"/>
            <a:ext cx="1153791" cy="332399"/>
          </a:xfrm>
          <a:prstGeom prst="rect">
            <a:avLst/>
          </a:prstGeom>
          <a:noFill/>
          <a:ln w="12700" cap="flat" cmpd="sng">
            <a:noFill/>
            <a:prstDash val="sysDash"/>
            <a:round/>
            <a:headEnd type="none" w="sm" len="sm"/>
            <a:tailEnd type="none" w="sm" len="sm"/>
          </a:ln>
        </p:spPr>
        <p:txBody>
          <a:bodyPr spcFirstLastPara="1" vert="horz" wrap="square" lIns="9144" tIns="4572" rIns="4572" bIns="4572" anchor="t" anchorCtr="0">
            <a:spAutoFit/>
          </a:bodyPr>
          <a:lstStyle/>
          <a:p>
            <a:pPr marR="0" lvl="0" algn="ctr" defTabSz="457200" eaLnBrk="1" fontAlgn="auto" latinLnBrk="0" hangingPunct="1">
              <a:lnSpc>
                <a:spcPct val="100000"/>
              </a:lnSpc>
              <a:spcBef>
                <a:spcPts val="0"/>
              </a:spcBef>
              <a:spcAft>
                <a:spcPts val="0"/>
              </a:spcAft>
              <a:buClrTx/>
              <a:buSzTx/>
              <a:tabLst/>
              <a:defRPr/>
            </a:pPr>
            <a:r>
              <a:rPr kumimoji="0" lang="en-GB" sz="700" i="1" u="none" strike="noStrike" kern="1200" cap="none" spc="0" normalizeH="0" baseline="0" noProof="0" dirty="0">
                <a:ln>
                  <a:noFill/>
                </a:ln>
                <a:solidFill>
                  <a:prstClr val="black"/>
                </a:solidFill>
                <a:effectLst/>
                <a:uLnTx/>
                <a:uFillTx/>
                <a:latin typeface="Montserrat" pitchFamily="2" charset="77"/>
                <a:cs typeface="Arial" panose="020B0604020202020204" pitchFamily="34" charset="0"/>
                <a:sym typeface="Basis Grotesque Pro Medium"/>
              </a:rPr>
              <a:t>Yes - Databricks, Bain Capital Ventures &amp; Others (2024)</a:t>
            </a:r>
            <a:endParaRPr kumimoji="0" lang="en-US" sz="700" i="1" u="none" strike="noStrike" kern="1200" cap="none" spc="0" normalizeH="0" baseline="0" noProof="0" dirty="0">
              <a:ln>
                <a:noFill/>
              </a:ln>
              <a:solidFill>
                <a:prstClr val="black"/>
              </a:solidFill>
              <a:effectLst/>
              <a:uLnTx/>
              <a:uFillTx/>
              <a:latin typeface="Montserrat" pitchFamily="2" charset="77"/>
              <a:cs typeface="Arial" panose="020B0604020202020204" pitchFamily="34" charset="0"/>
              <a:sym typeface="Basis Grotesque Pro Medium"/>
            </a:endParaRPr>
          </a:p>
        </p:txBody>
      </p:sp>
      <p:sp>
        <p:nvSpPr>
          <p:cNvPr id="66" name="Google Shape;77;p13">
            <a:extLst>
              <a:ext uri="{FF2B5EF4-FFF2-40B4-BE49-F238E27FC236}">
                <a16:creationId xmlns:a16="http://schemas.microsoft.com/office/drawing/2014/main" id="{09069E9F-FFF7-B9EB-2383-5E88D90ABEAE}"/>
              </a:ext>
            </a:extLst>
          </p:cNvPr>
          <p:cNvSpPr txBox="1"/>
          <p:nvPr/>
        </p:nvSpPr>
        <p:spPr>
          <a:xfrm>
            <a:off x="5278149" y="4018935"/>
            <a:ext cx="866860" cy="147733"/>
          </a:xfrm>
          <a:prstGeom prst="rect">
            <a:avLst/>
          </a:prstGeom>
          <a:noFill/>
          <a:ln w="12700" cap="flat" cmpd="sng">
            <a:noFill/>
            <a:prstDash val="sysDash"/>
            <a:round/>
            <a:headEnd type="none" w="sm" len="sm"/>
            <a:tailEnd type="none" w="sm" len="sm"/>
          </a:ln>
        </p:spPr>
        <p:txBody>
          <a:bodyPr spcFirstLastPara="1" vert="horz" wrap="square" lIns="9144" tIns="4572" rIns="4572" bIns="4572" anchor="t" anchorCtr="0">
            <a:spAutoFit/>
          </a:bodyPr>
          <a:lstStyle/>
          <a:p>
            <a:pPr marR="0" lvl="0" algn="ctr" defTabSz="457200" eaLnBrk="1" fontAlgn="auto" latinLnBrk="0" hangingPunct="1">
              <a:lnSpc>
                <a:spcPct val="100000"/>
              </a:lnSpc>
              <a:spcBef>
                <a:spcPts val="0"/>
              </a:spcBef>
              <a:spcAft>
                <a:spcPts val="0"/>
              </a:spcAft>
              <a:buClrTx/>
              <a:buSzTx/>
              <a:tabLst/>
              <a:defRPr/>
            </a:pPr>
            <a:r>
              <a:rPr lang="en-GB" sz="900" dirty="0">
                <a:solidFill>
                  <a:prstClr val="black"/>
                </a:solidFill>
                <a:latin typeface="Montserrat" pitchFamily="2" charset="77"/>
                <a:cs typeface="Arial" panose="020B0604020202020204" pitchFamily="34" charset="0"/>
                <a:sym typeface="Basis Grotesque Pro Medium"/>
              </a:rPr>
              <a:t>~175</a:t>
            </a:r>
            <a:endParaRPr kumimoji="0" lang="en-US" sz="900" u="none" strike="noStrike" kern="1200" cap="none" spc="0" normalizeH="0" baseline="0" noProof="0" dirty="0">
              <a:ln>
                <a:noFill/>
              </a:ln>
              <a:solidFill>
                <a:prstClr val="black"/>
              </a:solidFill>
              <a:effectLst/>
              <a:uLnTx/>
              <a:uFillTx/>
              <a:latin typeface="Montserrat" pitchFamily="2" charset="77"/>
              <a:cs typeface="Arial" panose="020B0604020202020204" pitchFamily="34" charset="0"/>
              <a:sym typeface="Basis Grotesque Pro Medium"/>
            </a:endParaRPr>
          </a:p>
        </p:txBody>
      </p:sp>
      <p:sp>
        <p:nvSpPr>
          <p:cNvPr id="67" name="Google Shape;77;p13">
            <a:extLst>
              <a:ext uri="{FF2B5EF4-FFF2-40B4-BE49-F238E27FC236}">
                <a16:creationId xmlns:a16="http://schemas.microsoft.com/office/drawing/2014/main" id="{F5392194-4C49-35DC-D010-CFEC0E223E9F}"/>
              </a:ext>
            </a:extLst>
          </p:cNvPr>
          <p:cNvSpPr txBox="1"/>
          <p:nvPr/>
        </p:nvSpPr>
        <p:spPr>
          <a:xfrm>
            <a:off x="6432508" y="4018935"/>
            <a:ext cx="811934" cy="147733"/>
          </a:xfrm>
          <a:prstGeom prst="rect">
            <a:avLst/>
          </a:prstGeom>
          <a:noFill/>
          <a:ln w="12700" cap="flat" cmpd="sng">
            <a:noFill/>
            <a:prstDash val="sysDash"/>
            <a:round/>
            <a:headEnd type="none" w="sm" len="sm"/>
            <a:tailEnd type="none" w="sm" len="sm"/>
          </a:ln>
        </p:spPr>
        <p:txBody>
          <a:bodyPr spcFirstLastPara="1" vert="horz" wrap="square" lIns="9144" tIns="4572" rIns="4572" bIns="4572" anchor="t" anchorCtr="0">
            <a:spAutoFit/>
          </a:bodyPr>
          <a:lstStyle/>
          <a:p>
            <a:pPr marR="0" lvl="0" algn="ctr" defTabSz="457200" eaLnBrk="1" fontAlgn="auto" latinLnBrk="0" hangingPunct="1">
              <a:lnSpc>
                <a:spcPct val="100000"/>
              </a:lnSpc>
              <a:spcBef>
                <a:spcPts val="0"/>
              </a:spcBef>
              <a:spcAft>
                <a:spcPts val="0"/>
              </a:spcAft>
              <a:buClrTx/>
              <a:buSzTx/>
              <a:tabLst/>
              <a:defRPr/>
            </a:pPr>
            <a:r>
              <a:rPr lang="en-GB" sz="900" dirty="0">
                <a:solidFill>
                  <a:prstClr val="black"/>
                </a:solidFill>
                <a:latin typeface="Montserrat" pitchFamily="2" charset="77"/>
                <a:cs typeface="Arial" panose="020B0604020202020204" pitchFamily="34" charset="0"/>
                <a:sym typeface="Basis Grotesque Pro Medium"/>
              </a:rPr>
              <a:t>~30</a:t>
            </a:r>
            <a:endParaRPr kumimoji="0" lang="en-US" sz="900" u="none" strike="noStrike" kern="1200" cap="none" spc="0" normalizeH="0" baseline="0" noProof="0" dirty="0">
              <a:ln>
                <a:noFill/>
              </a:ln>
              <a:solidFill>
                <a:prstClr val="black"/>
              </a:solidFill>
              <a:effectLst/>
              <a:uLnTx/>
              <a:uFillTx/>
              <a:latin typeface="Montserrat" pitchFamily="2" charset="77"/>
              <a:cs typeface="Arial" panose="020B0604020202020204" pitchFamily="34" charset="0"/>
              <a:sym typeface="Basis Grotesque Pro Medium"/>
            </a:endParaRPr>
          </a:p>
        </p:txBody>
      </p:sp>
      <p:sp>
        <p:nvSpPr>
          <p:cNvPr id="68" name="Google Shape;77;p13">
            <a:extLst>
              <a:ext uri="{FF2B5EF4-FFF2-40B4-BE49-F238E27FC236}">
                <a16:creationId xmlns:a16="http://schemas.microsoft.com/office/drawing/2014/main" id="{EEDE9BD5-A609-324C-F31C-5314C3AE77E8}"/>
              </a:ext>
            </a:extLst>
          </p:cNvPr>
          <p:cNvSpPr txBox="1"/>
          <p:nvPr/>
        </p:nvSpPr>
        <p:spPr>
          <a:xfrm>
            <a:off x="7568350" y="4018935"/>
            <a:ext cx="4066436" cy="224677"/>
          </a:xfrm>
          <a:prstGeom prst="rect">
            <a:avLst/>
          </a:prstGeom>
          <a:noFill/>
          <a:ln w="12700" cap="flat" cmpd="sng">
            <a:noFill/>
            <a:prstDash val="sysDash"/>
            <a:round/>
            <a:headEnd type="none" w="sm" len="sm"/>
            <a:tailEnd type="none" w="sm" len="sm"/>
          </a:ln>
        </p:spPr>
        <p:txBody>
          <a:bodyPr spcFirstLastPara="1" vert="horz" wrap="square" lIns="9144" tIns="4572" rIns="4572" bIns="4572" anchor="t" anchorCtr="0">
            <a:spAutoFit/>
          </a:bodyPr>
          <a:lstStyle/>
          <a:p>
            <a:pPr marR="0" lvl="0" algn="l" defTabSz="457200" eaLnBrk="1" fontAlgn="auto" latinLnBrk="0" hangingPunct="1">
              <a:lnSpc>
                <a:spcPct val="100000"/>
              </a:lnSpc>
              <a:spcBef>
                <a:spcPts val="0"/>
              </a:spcBef>
              <a:spcAft>
                <a:spcPts val="0"/>
              </a:spcAft>
              <a:buClrTx/>
              <a:buSzTx/>
              <a:tabLst/>
              <a:defRPr/>
            </a:pPr>
            <a:r>
              <a:rPr lang="en-GB" sz="700">
                <a:solidFill>
                  <a:prstClr val="black"/>
                </a:solidFill>
                <a:latin typeface="Montserrat" pitchFamily="2" charset="77"/>
                <a:cs typeface="Arial" panose="020B0604020202020204" pitchFamily="34" charset="0"/>
                <a:sym typeface="Basis Grotesque Pro Medium"/>
              </a:rPr>
              <a:t>Cube Software delivers a cloud-based FP&amp;A platform designed to simplify complex financial processes and enhance data accuracy.</a:t>
            </a:r>
            <a:endParaRPr kumimoji="0" lang="en-US" sz="700" u="none" strike="noStrike" kern="1200" cap="none" spc="0" normalizeH="0" baseline="0" noProof="0" dirty="0">
              <a:ln>
                <a:noFill/>
              </a:ln>
              <a:solidFill>
                <a:prstClr val="black"/>
              </a:solidFill>
              <a:effectLst/>
              <a:uLnTx/>
              <a:uFillTx/>
              <a:latin typeface="Montserrat" pitchFamily="2" charset="77"/>
              <a:cs typeface="Arial" panose="020B0604020202020204" pitchFamily="34" charset="0"/>
              <a:sym typeface="Basis Grotesque Pro Medium"/>
            </a:endParaRPr>
          </a:p>
        </p:txBody>
      </p:sp>
      <p:cxnSp>
        <p:nvCxnSpPr>
          <p:cNvPr id="69" name="Straight Connector 68">
            <a:extLst>
              <a:ext uri="{FF2B5EF4-FFF2-40B4-BE49-F238E27FC236}">
                <a16:creationId xmlns:a16="http://schemas.microsoft.com/office/drawing/2014/main" id="{5363B12D-A682-8F99-E9E3-E5DED3234837}"/>
              </a:ext>
            </a:extLst>
          </p:cNvPr>
          <p:cNvCxnSpPr>
            <a:cxnSpLocks/>
          </p:cNvCxnSpPr>
          <p:nvPr/>
        </p:nvCxnSpPr>
        <p:spPr>
          <a:xfrm>
            <a:off x="547688" y="4776384"/>
            <a:ext cx="11087098" cy="0"/>
          </a:xfrm>
          <a:prstGeom prst="line">
            <a:avLst/>
          </a:prstGeom>
          <a:noFill/>
          <a:ln w="9525" cap="flat">
            <a:solidFill>
              <a:schemeClr val="tx2">
                <a:lumMod val="75000"/>
              </a:schemeClr>
            </a:solidFill>
            <a:prstDash val="dash"/>
            <a:round/>
          </a:ln>
          <a:effectLst/>
          <a:sp3d/>
        </p:spPr>
        <p:style>
          <a:lnRef idx="0">
            <a:scrgbClr r="0" g="0" b="0"/>
          </a:lnRef>
          <a:fillRef idx="0">
            <a:scrgbClr r="0" g="0" b="0"/>
          </a:fillRef>
          <a:effectRef idx="0">
            <a:scrgbClr r="0" g="0" b="0"/>
          </a:effectRef>
          <a:fontRef idx="none"/>
        </p:style>
      </p:cxnSp>
      <p:sp>
        <p:nvSpPr>
          <p:cNvPr id="70" name="Google Shape;77;p13">
            <a:extLst>
              <a:ext uri="{FF2B5EF4-FFF2-40B4-BE49-F238E27FC236}">
                <a16:creationId xmlns:a16="http://schemas.microsoft.com/office/drawing/2014/main" id="{D882950B-D239-7058-871F-D15E86EE7589}"/>
              </a:ext>
            </a:extLst>
          </p:cNvPr>
          <p:cNvSpPr txBox="1"/>
          <p:nvPr/>
        </p:nvSpPr>
        <p:spPr>
          <a:xfrm>
            <a:off x="973710" y="4624313"/>
            <a:ext cx="866860" cy="101566"/>
          </a:xfrm>
          <a:prstGeom prst="rect">
            <a:avLst/>
          </a:prstGeom>
          <a:noFill/>
          <a:ln w="12700" cap="flat" cmpd="sng">
            <a:noFill/>
            <a:prstDash val="sysDash"/>
            <a:round/>
            <a:headEnd type="none" w="sm" len="sm"/>
            <a:tailEnd type="none" w="sm" len="sm"/>
          </a:ln>
        </p:spPr>
        <p:txBody>
          <a:bodyPr spcFirstLastPara="1" vert="horz" wrap="square" lIns="9144" tIns="4572" rIns="4572" bIns="4572" anchor="t" anchorCtr="0">
            <a:spAutoFit/>
          </a:bodyPr>
          <a:lstStyle/>
          <a:p>
            <a:pPr marR="0" lvl="0" algn="r" defTabSz="457200" eaLnBrk="1" fontAlgn="auto" latinLnBrk="0" hangingPunct="1">
              <a:lnSpc>
                <a:spcPct val="100000"/>
              </a:lnSpc>
              <a:spcBef>
                <a:spcPts val="0"/>
              </a:spcBef>
              <a:spcAft>
                <a:spcPts val="0"/>
              </a:spcAft>
              <a:buClrTx/>
              <a:buSzTx/>
              <a:tabLst/>
              <a:defRPr/>
            </a:pPr>
            <a:r>
              <a:rPr lang="en-GB" sz="600">
                <a:solidFill>
                  <a:prstClr val="black"/>
                </a:solidFill>
                <a:latin typeface="Montserrat" pitchFamily="2" charset="77"/>
                <a:cs typeface="Arial" panose="020B0604020202020204" pitchFamily="34" charset="0"/>
                <a:sym typeface="Basis Grotesque Pro Medium"/>
              </a:rPr>
              <a:t>Jedox</a:t>
            </a:r>
            <a:endParaRPr kumimoji="0" lang="en-US" sz="600" u="none" strike="noStrike" kern="1200" cap="none" spc="0" normalizeH="0" baseline="0" noProof="0" dirty="0">
              <a:ln>
                <a:noFill/>
              </a:ln>
              <a:solidFill>
                <a:prstClr val="black"/>
              </a:solidFill>
              <a:effectLst/>
              <a:uLnTx/>
              <a:uFillTx/>
              <a:latin typeface="Montserrat" pitchFamily="2" charset="77"/>
              <a:cs typeface="Arial" panose="020B0604020202020204" pitchFamily="34" charset="0"/>
              <a:sym typeface="Basis Grotesque Pro Medium"/>
            </a:endParaRPr>
          </a:p>
        </p:txBody>
      </p:sp>
      <p:sp>
        <p:nvSpPr>
          <p:cNvPr id="71" name="Google Shape;77;p13">
            <a:extLst>
              <a:ext uri="{FF2B5EF4-FFF2-40B4-BE49-F238E27FC236}">
                <a16:creationId xmlns:a16="http://schemas.microsoft.com/office/drawing/2014/main" id="{C532106B-D179-7FBB-3CF1-A5AEA5D4607A}"/>
              </a:ext>
            </a:extLst>
          </p:cNvPr>
          <p:cNvSpPr txBox="1"/>
          <p:nvPr/>
        </p:nvSpPr>
        <p:spPr>
          <a:xfrm>
            <a:off x="1932410" y="4414763"/>
            <a:ext cx="538252" cy="147733"/>
          </a:xfrm>
          <a:prstGeom prst="rect">
            <a:avLst/>
          </a:prstGeom>
          <a:noFill/>
          <a:ln w="12700" cap="flat" cmpd="sng">
            <a:noFill/>
            <a:prstDash val="sysDash"/>
            <a:round/>
            <a:headEnd type="none" w="sm" len="sm"/>
            <a:tailEnd type="none" w="sm" len="sm"/>
          </a:ln>
        </p:spPr>
        <p:txBody>
          <a:bodyPr spcFirstLastPara="1" vert="horz" wrap="square" lIns="9144" tIns="4572" rIns="4572" bIns="4572" anchor="t" anchorCtr="0">
            <a:spAutoFit/>
          </a:bodyPr>
          <a:lstStyle/>
          <a:p>
            <a:pPr marR="0" lvl="0" algn="ctr" defTabSz="457200" eaLnBrk="1" fontAlgn="auto" latinLnBrk="0" hangingPunct="1">
              <a:lnSpc>
                <a:spcPct val="100000"/>
              </a:lnSpc>
              <a:spcBef>
                <a:spcPts val="0"/>
              </a:spcBef>
              <a:spcAft>
                <a:spcPts val="0"/>
              </a:spcAft>
              <a:buClrTx/>
              <a:buSzTx/>
              <a:tabLst/>
              <a:defRPr/>
            </a:pPr>
            <a:r>
              <a:rPr lang="en-GB" sz="900">
                <a:solidFill>
                  <a:prstClr val="black"/>
                </a:solidFill>
                <a:latin typeface="Montserrat" pitchFamily="2" charset="77"/>
                <a:cs typeface="Arial" panose="020B0604020202020204" pitchFamily="34" charset="0"/>
                <a:sym typeface="Basis Grotesque Pro Medium"/>
              </a:rPr>
              <a:t>2002</a:t>
            </a:r>
            <a:endParaRPr kumimoji="0" lang="en-US" sz="900" u="none" strike="noStrike" kern="1200" cap="none" spc="0" normalizeH="0" baseline="0" noProof="0" dirty="0">
              <a:ln>
                <a:noFill/>
              </a:ln>
              <a:solidFill>
                <a:prstClr val="black"/>
              </a:solidFill>
              <a:effectLst/>
              <a:uLnTx/>
              <a:uFillTx/>
              <a:latin typeface="Montserrat" pitchFamily="2" charset="77"/>
              <a:cs typeface="Arial" panose="020B0604020202020204" pitchFamily="34" charset="0"/>
              <a:sym typeface="Basis Grotesque Pro Medium"/>
            </a:endParaRPr>
          </a:p>
        </p:txBody>
      </p:sp>
      <p:sp>
        <p:nvSpPr>
          <p:cNvPr id="72" name="Google Shape;77;p13">
            <a:extLst>
              <a:ext uri="{FF2B5EF4-FFF2-40B4-BE49-F238E27FC236}">
                <a16:creationId xmlns:a16="http://schemas.microsoft.com/office/drawing/2014/main" id="{8F2A42FD-8C49-AF3E-9DB8-CE5FF9036E64}"/>
              </a:ext>
            </a:extLst>
          </p:cNvPr>
          <p:cNvSpPr txBox="1"/>
          <p:nvPr/>
        </p:nvSpPr>
        <p:spPr>
          <a:xfrm>
            <a:off x="2591327" y="4414763"/>
            <a:ext cx="866860" cy="116955"/>
          </a:xfrm>
          <a:prstGeom prst="rect">
            <a:avLst/>
          </a:prstGeom>
          <a:noFill/>
          <a:ln w="12700" cap="flat" cmpd="sng">
            <a:noFill/>
            <a:prstDash val="sysDash"/>
            <a:round/>
            <a:headEnd type="none" w="sm" len="sm"/>
            <a:tailEnd type="none" w="sm" len="sm"/>
          </a:ln>
        </p:spPr>
        <p:txBody>
          <a:bodyPr spcFirstLastPara="1" vert="horz" wrap="square" lIns="9144" tIns="4572" rIns="4572" bIns="4572" anchor="t" anchorCtr="0">
            <a:spAutoFit/>
          </a:bodyPr>
          <a:lstStyle/>
          <a:p>
            <a:pPr marR="0" lvl="0" algn="l" defTabSz="457200" eaLnBrk="1" fontAlgn="auto" latinLnBrk="0" hangingPunct="1">
              <a:lnSpc>
                <a:spcPct val="100000"/>
              </a:lnSpc>
              <a:spcBef>
                <a:spcPts val="0"/>
              </a:spcBef>
              <a:spcAft>
                <a:spcPts val="0"/>
              </a:spcAft>
              <a:buClrTx/>
              <a:buSzTx/>
              <a:tabLst/>
              <a:defRPr/>
            </a:pPr>
            <a:r>
              <a:rPr lang="en-GB" sz="700">
                <a:solidFill>
                  <a:prstClr val="black"/>
                </a:solidFill>
                <a:latin typeface="Montserrat" pitchFamily="2" charset="77"/>
                <a:cs typeface="Arial" panose="020B0604020202020204" pitchFamily="34" charset="0"/>
                <a:sym typeface="Basis Grotesque Pro Medium"/>
              </a:rPr>
              <a:t>Freiburg, Germany</a:t>
            </a:r>
            <a:endParaRPr lang="en-GB" sz="700" dirty="0">
              <a:solidFill>
                <a:prstClr val="black"/>
              </a:solidFill>
              <a:latin typeface="Montserrat" pitchFamily="2" charset="77"/>
              <a:cs typeface="Arial" panose="020B0604020202020204" pitchFamily="34" charset="0"/>
              <a:sym typeface="Basis Grotesque Pro Medium"/>
            </a:endParaRPr>
          </a:p>
        </p:txBody>
      </p:sp>
      <p:sp>
        <p:nvSpPr>
          <p:cNvPr id="73" name="Google Shape;77;p13">
            <a:extLst>
              <a:ext uri="{FF2B5EF4-FFF2-40B4-BE49-F238E27FC236}">
                <a16:creationId xmlns:a16="http://schemas.microsoft.com/office/drawing/2014/main" id="{AF64ECA4-6E8C-2598-5C7A-845C097EEBDA}"/>
              </a:ext>
            </a:extLst>
          </p:cNvPr>
          <p:cNvSpPr txBox="1"/>
          <p:nvPr/>
        </p:nvSpPr>
        <p:spPr>
          <a:xfrm>
            <a:off x="3890152" y="4414763"/>
            <a:ext cx="1153791" cy="224677"/>
          </a:xfrm>
          <a:prstGeom prst="rect">
            <a:avLst/>
          </a:prstGeom>
          <a:noFill/>
          <a:ln w="12700" cap="flat" cmpd="sng">
            <a:noFill/>
            <a:prstDash val="sysDash"/>
            <a:round/>
            <a:headEnd type="none" w="sm" len="sm"/>
            <a:tailEnd type="none" w="sm" len="sm"/>
          </a:ln>
        </p:spPr>
        <p:txBody>
          <a:bodyPr spcFirstLastPara="1" vert="horz" wrap="square" lIns="9144" tIns="4572" rIns="4572" bIns="4572" anchor="t" anchorCtr="0">
            <a:spAutoFit/>
          </a:bodyPr>
          <a:lstStyle/>
          <a:p>
            <a:pPr marR="0" lvl="0" algn="ctr" defTabSz="457200" eaLnBrk="1" fontAlgn="auto" latinLnBrk="0" hangingPunct="1">
              <a:lnSpc>
                <a:spcPct val="100000"/>
              </a:lnSpc>
              <a:spcBef>
                <a:spcPts val="0"/>
              </a:spcBef>
              <a:spcAft>
                <a:spcPts val="0"/>
              </a:spcAft>
              <a:buClrTx/>
              <a:buSzTx/>
              <a:tabLst/>
              <a:defRPr/>
            </a:pPr>
            <a:r>
              <a:rPr kumimoji="0" lang="en-GB" sz="700" i="1" u="none" strike="noStrike" kern="1200" cap="none" spc="0" normalizeH="0" baseline="0" noProof="0">
                <a:ln>
                  <a:noFill/>
                </a:ln>
                <a:solidFill>
                  <a:prstClr val="black"/>
                </a:solidFill>
                <a:effectLst/>
                <a:uLnTx/>
                <a:uFillTx/>
                <a:latin typeface="Montserrat" pitchFamily="2" charset="77"/>
                <a:cs typeface="Arial" panose="020B0604020202020204" pitchFamily="34" charset="0"/>
                <a:sym typeface="Basis Grotesque Pro Medium"/>
              </a:rPr>
              <a:t>Yes - Insight Partners (2021)</a:t>
            </a:r>
            <a:endParaRPr kumimoji="0" lang="en-US" sz="700" i="1" u="none" strike="noStrike" kern="1200" cap="none" spc="0" normalizeH="0" baseline="0" noProof="0" dirty="0">
              <a:ln>
                <a:noFill/>
              </a:ln>
              <a:solidFill>
                <a:prstClr val="black"/>
              </a:solidFill>
              <a:effectLst/>
              <a:uLnTx/>
              <a:uFillTx/>
              <a:latin typeface="Montserrat" pitchFamily="2" charset="77"/>
              <a:cs typeface="Arial" panose="020B0604020202020204" pitchFamily="34" charset="0"/>
              <a:sym typeface="Basis Grotesque Pro Medium"/>
            </a:endParaRPr>
          </a:p>
        </p:txBody>
      </p:sp>
      <p:sp>
        <p:nvSpPr>
          <p:cNvPr id="74" name="Google Shape;77;p13">
            <a:extLst>
              <a:ext uri="{FF2B5EF4-FFF2-40B4-BE49-F238E27FC236}">
                <a16:creationId xmlns:a16="http://schemas.microsoft.com/office/drawing/2014/main" id="{E12DB917-1B0F-7862-221F-9A35E397ACF7}"/>
              </a:ext>
            </a:extLst>
          </p:cNvPr>
          <p:cNvSpPr txBox="1"/>
          <p:nvPr/>
        </p:nvSpPr>
        <p:spPr>
          <a:xfrm>
            <a:off x="5278149" y="4414763"/>
            <a:ext cx="866860" cy="147733"/>
          </a:xfrm>
          <a:prstGeom prst="rect">
            <a:avLst/>
          </a:prstGeom>
          <a:noFill/>
          <a:ln w="12700" cap="flat" cmpd="sng">
            <a:noFill/>
            <a:prstDash val="sysDash"/>
            <a:round/>
            <a:headEnd type="none" w="sm" len="sm"/>
            <a:tailEnd type="none" w="sm" len="sm"/>
          </a:ln>
        </p:spPr>
        <p:txBody>
          <a:bodyPr spcFirstLastPara="1" vert="horz" wrap="square" lIns="9144" tIns="4572" rIns="4572" bIns="4572" anchor="t" anchorCtr="0">
            <a:spAutoFit/>
          </a:bodyPr>
          <a:lstStyle/>
          <a:p>
            <a:pPr marR="0" lvl="0" algn="ctr" defTabSz="457200" eaLnBrk="1" fontAlgn="auto" latinLnBrk="0" hangingPunct="1">
              <a:lnSpc>
                <a:spcPct val="100000"/>
              </a:lnSpc>
              <a:spcBef>
                <a:spcPts val="0"/>
              </a:spcBef>
              <a:spcAft>
                <a:spcPts val="0"/>
              </a:spcAft>
              <a:buClrTx/>
              <a:buSzTx/>
              <a:tabLst/>
              <a:defRPr/>
            </a:pPr>
            <a:r>
              <a:rPr lang="en-GB" sz="900" dirty="0">
                <a:solidFill>
                  <a:prstClr val="black"/>
                </a:solidFill>
                <a:latin typeface="Montserrat" pitchFamily="2" charset="77"/>
                <a:cs typeface="Arial" panose="020B0604020202020204" pitchFamily="34" charset="0"/>
                <a:sym typeface="Basis Grotesque Pro Medium"/>
              </a:rPr>
              <a:t>~175</a:t>
            </a:r>
            <a:endParaRPr kumimoji="0" lang="en-US" sz="900" u="none" strike="noStrike" kern="1200" cap="none" spc="0" normalizeH="0" baseline="0" noProof="0" dirty="0">
              <a:ln>
                <a:noFill/>
              </a:ln>
              <a:solidFill>
                <a:prstClr val="black"/>
              </a:solidFill>
              <a:effectLst/>
              <a:uLnTx/>
              <a:uFillTx/>
              <a:latin typeface="Montserrat" pitchFamily="2" charset="77"/>
              <a:cs typeface="Arial" panose="020B0604020202020204" pitchFamily="34" charset="0"/>
              <a:sym typeface="Basis Grotesque Pro Medium"/>
            </a:endParaRPr>
          </a:p>
        </p:txBody>
      </p:sp>
      <p:sp>
        <p:nvSpPr>
          <p:cNvPr id="75" name="Google Shape;77;p13">
            <a:extLst>
              <a:ext uri="{FF2B5EF4-FFF2-40B4-BE49-F238E27FC236}">
                <a16:creationId xmlns:a16="http://schemas.microsoft.com/office/drawing/2014/main" id="{405C32AF-16DB-DFE6-E855-B172F1B7D8F3}"/>
              </a:ext>
            </a:extLst>
          </p:cNvPr>
          <p:cNvSpPr txBox="1"/>
          <p:nvPr/>
        </p:nvSpPr>
        <p:spPr>
          <a:xfrm>
            <a:off x="6432508" y="4414763"/>
            <a:ext cx="811934" cy="147733"/>
          </a:xfrm>
          <a:prstGeom prst="rect">
            <a:avLst/>
          </a:prstGeom>
          <a:noFill/>
          <a:ln w="12700" cap="flat" cmpd="sng">
            <a:noFill/>
            <a:prstDash val="sysDash"/>
            <a:round/>
            <a:headEnd type="none" w="sm" len="sm"/>
            <a:tailEnd type="none" w="sm" len="sm"/>
          </a:ln>
        </p:spPr>
        <p:txBody>
          <a:bodyPr spcFirstLastPara="1" vert="horz" wrap="square" lIns="9144" tIns="4572" rIns="4572" bIns="4572" anchor="t" anchorCtr="0">
            <a:spAutoFit/>
          </a:bodyPr>
          <a:lstStyle/>
          <a:p>
            <a:pPr marR="0" lvl="0" algn="ctr" defTabSz="457200" eaLnBrk="1" fontAlgn="auto" latinLnBrk="0" hangingPunct="1">
              <a:lnSpc>
                <a:spcPct val="100000"/>
              </a:lnSpc>
              <a:spcBef>
                <a:spcPts val="0"/>
              </a:spcBef>
              <a:spcAft>
                <a:spcPts val="0"/>
              </a:spcAft>
              <a:buClrTx/>
              <a:buSzTx/>
              <a:tabLst/>
              <a:defRPr/>
            </a:pPr>
            <a:r>
              <a:rPr lang="en-GB" sz="900" dirty="0">
                <a:solidFill>
                  <a:prstClr val="black"/>
                </a:solidFill>
                <a:latin typeface="Montserrat" pitchFamily="2" charset="77"/>
                <a:cs typeface="Arial" panose="020B0604020202020204" pitchFamily="34" charset="0"/>
                <a:sym typeface="Basis Grotesque Pro Medium"/>
              </a:rPr>
              <a:t>~30</a:t>
            </a:r>
            <a:endParaRPr kumimoji="0" lang="en-US" sz="900" u="none" strike="noStrike" kern="1200" cap="none" spc="0" normalizeH="0" baseline="0" noProof="0" dirty="0">
              <a:ln>
                <a:noFill/>
              </a:ln>
              <a:solidFill>
                <a:prstClr val="black"/>
              </a:solidFill>
              <a:effectLst/>
              <a:uLnTx/>
              <a:uFillTx/>
              <a:latin typeface="Montserrat" pitchFamily="2" charset="77"/>
              <a:cs typeface="Arial" panose="020B0604020202020204" pitchFamily="34" charset="0"/>
              <a:sym typeface="Basis Grotesque Pro Medium"/>
            </a:endParaRPr>
          </a:p>
        </p:txBody>
      </p:sp>
      <p:sp>
        <p:nvSpPr>
          <p:cNvPr id="76" name="Google Shape;77;p13">
            <a:extLst>
              <a:ext uri="{FF2B5EF4-FFF2-40B4-BE49-F238E27FC236}">
                <a16:creationId xmlns:a16="http://schemas.microsoft.com/office/drawing/2014/main" id="{883BB064-F058-5A1E-6D62-B1ED9B1BFE6C}"/>
              </a:ext>
            </a:extLst>
          </p:cNvPr>
          <p:cNvSpPr txBox="1"/>
          <p:nvPr/>
        </p:nvSpPr>
        <p:spPr>
          <a:xfrm>
            <a:off x="7568350" y="4414763"/>
            <a:ext cx="4066436" cy="224677"/>
          </a:xfrm>
          <a:prstGeom prst="rect">
            <a:avLst/>
          </a:prstGeom>
          <a:noFill/>
          <a:ln w="12700" cap="flat" cmpd="sng">
            <a:noFill/>
            <a:prstDash val="sysDash"/>
            <a:round/>
            <a:headEnd type="none" w="sm" len="sm"/>
            <a:tailEnd type="none" w="sm" len="sm"/>
          </a:ln>
        </p:spPr>
        <p:txBody>
          <a:bodyPr spcFirstLastPara="1" vert="horz" wrap="square" lIns="9144" tIns="4572" rIns="4572" bIns="4572" anchor="t" anchorCtr="0">
            <a:spAutoFit/>
          </a:bodyPr>
          <a:lstStyle/>
          <a:p>
            <a:pPr marR="0" lvl="0" algn="l" defTabSz="457200" eaLnBrk="1" fontAlgn="auto" latinLnBrk="0" hangingPunct="1">
              <a:lnSpc>
                <a:spcPct val="100000"/>
              </a:lnSpc>
              <a:spcBef>
                <a:spcPts val="0"/>
              </a:spcBef>
              <a:spcAft>
                <a:spcPts val="0"/>
              </a:spcAft>
              <a:buClrTx/>
              <a:buSzTx/>
              <a:tabLst/>
              <a:defRPr/>
            </a:pPr>
            <a:r>
              <a:rPr lang="en-GB" sz="700">
                <a:solidFill>
                  <a:prstClr val="black"/>
                </a:solidFill>
                <a:latin typeface="Montserrat" pitchFamily="2" charset="77"/>
                <a:cs typeface="Arial" panose="020B0604020202020204" pitchFamily="34" charset="0"/>
                <a:sym typeface="Basis Grotesque Pro Medium"/>
              </a:rPr>
              <a:t>Jedox is a cloud-based planning, analysis, and reporting platform that supports enterprise performance management and integrates with various data sources.</a:t>
            </a:r>
            <a:endParaRPr kumimoji="0" lang="en-US" sz="700" u="none" strike="noStrike" kern="1200" cap="none" spc="0" normalizeH="0" baseline="0" noProof="0" dirty="0">
              <a:ln>
                <a:noFill/>
              </a:ln>
              <a:solidFill>
                <a:prstClr val="black"/>
              </a:solidFill>
              <a:effectLst/>
              <a:uLnTx/>
              <a:uFillTx/>
              <a:latin typeface="Montserrat" pitchFamily="2" charset="77"/>
              <a:cs typeface="Arial" panose="020B0604020202020204" pitchFamily="34" charset="0"/>
              <a:sym typeface="Basis Grotesque Pro Medium"/>
            </a:endParaRPr>
          </a:p>
        </p:txBody>
      </p:sp>
      <p:cxnSp>
        <p:nvCxnSpPr>
          <p:cNvPr id="78" name="Straight Connector 77">
            <a:extLst>
              <a:ext uri="{FF2B5EF4-FFF2-40B4-BE49-F238E27FC236}">
                <a16:creationId xmlns:a16="http://schemas.microsoft.com/office/drawing/2014/main" id="{695C8611-E87F-C996-5C8B-73AA63E62262}"/>
              </a:ext>
            </a:extLst>
          </p:cNvPr>
          <p:cNvCxnSpPr>
            <a:cxnSpLocks/>
          </p:cNvCxnSpPr>
          <p:nvPr/>
        </p:nvCxnSpPr>
        <p:spPr>
          <a:xfrm>
            <a:off x="547688" y="5230390"/>
            <a:ext cx="11087098" cy="0"/>
          </a:xfrm>
          <a:prstGeom prst="line">
            <a:avLst/>
          </a:prstGeom>
          <a:noFill/>
          <a:ln w="9525" cap="flat">
            <a:solidFill>
              <a:schemeClr val="tx2">
                <a:lumMod val="75000"/>
              </a:schemeClr>
            </a:solidFill>
            <a:prstDash val="dash"/>
            <a:round/>
          </a:ln>
          <a:effectLst/>
          <a:sp3d/>
        </p:spPr>
        <p:style>
          <a:lnRef idx="0">
            <a:scrgbClr r="0" g="0" b="0"/>
          </a:lnRef>
          <a:fillRef idx="0">
            <a:scrgbClr r="0" g="0" b="0"/>
          </a:fillRef>
          <a:effectRef idx="0">
            <a:scrgbClr r="0" g="0" b="0"/>
          </a:effectRef>
          <a:fontRef idx="none"/>
        </p:style>
      </p:cxnSp>
      <p:sp>
        <p:nvSpPr>
          <p:cNvPr id="79" name="Google Shape;77;p13">
            <a:extLst>
              <a:ext uri="{FF2B5EF4-FFF2-40B4-BE49-F238E27FC236}">
                <a16:creationId xmlns:a16="http://schemas.microsoft.com/office/drawing/2014/main" id="{88581C6D-4CFE-8C33-F06D-3ACCF4851817}"/>
              </a:ext>
            </a:extLst>
          </p:cNvPr>
          <p:cNvSpPr txBox="1"/>
          <p:nvPr/>
        </p:nvSpPr>
        <p:spPr>
          <a:xfrm>
            <a:off x="973710" y="5078319"/>
            <a:ext cx="866860" cy="101566"/>
          </a:xfrm>
          <a:prstGeom prst="rect">
            <a:avLst/>
          </a:prstGeom>
          <a:noFill/>
          <a:ln w="12700" cap="flat" cmpd="sng">
            <a:noFill/>
            <a:prstDash val="sysDash"/>
            <a:round/>
            <a:headEnd type="none" w="sm" len="sm"/>
            <a:tailEnd type="none" w="sm" len="sm"/>
          </a:ln>
        </p:spPr>
        <p:txBody>
          <a:bodyPr spcFirstLastPara="1" vert="horz" wrap="square" lIns="9144" tIns="4572" rIns="4572" bIns="4572" anchor="t" anchorCtr="0">
            <a:spAutoFit/>
          </a:bodyPr>
          <a:lstStyle/>
          <a:p>
            <a:pPr marR="0" lvl="0" algn="r" defTabSz="457200" eaLnBrk="1" fontAlgn="auto" latinLnBrk="0" hangingPunct="1">
              <a:lnSpc>
                <a:spcPct val="100000"/>
              </a:lnSpc>
              <a:spcBef>
                <a:spcPts val="0"/>
              </a:spcBef>
              <a:spcAft>
                <a:spcPts val="0"/>
              </a:spcAft>
              <a:buClrTx/>
              <a:buSzTx/>
              <a:tabLst/>
              <a:defRPr/>
            </a:pPr>
            <a:r>
              <a:rPr lang="en-GB" sz="600">
                <a:solidFill>
                  <a:prstClr val="black"/>
                </a:solidFill>
                <a:latin typeface="Montserrat" pitchFamily="2" charset="77"/>
                <a:cs typeface="Arial" panose="020B0604020202020204" pitchFamily="34" charset="0"/>
                <a:sym typeface="Basis Grotesque Pro Medium"/>
              </a:rPr>
              <a:t>Vena Solutions</a:t>
            </a:r>
            <a:endParaRPr kumimoji="0" lang="en-US" sz="600" u="none" strike="noStrike" kern="1200" cap="none" spc="0" normalizeH="0" baseline="0" noProof="0" dirty="0">
              <a:ln>
                <a:noFill/>
              </a:ln>
              <a:solidFill>
                <a:prstClr val="black"/>
              </a:solidFill>
              <a:effectLst/>
              <a:uLnTx/>
              <a:uFillTx/>
              <a:latin typeface="Montserrat" pitchFamily="2" charset="77"/>
              <a:cs typeface="Arial" panose="020B0604020202020204" pitchFamily="34" charset="0"/>
              <a:sym typeface="Basis Grotesque Pro Medium"/>
            </a:endParaRPr>
          </a:p>
        </p:txBody>
      </p:sp>
      <p:sp>
        <p:nvSpPr>
          <p:cNvPr id="80" name="Google Shape;77;p13">
            <a:extLst>
              <a:ext uri="{FF2B5EF4-FFF2-40B4-BE49-F238E27FC236}">
                <a16:creationId xmlns:a16="http://schemas.microsoft.com/office/drawing/2014/main" id="{291E093E-C242-9D79-6AC0-ADCA625F5A05}"/>
              </a:ext>
            </a:extLst>
          </p:cNvPr>
          <p:cNvSpPr txBox="1"/>
          <p:nvPr/>
        </p:nvSpPr>
        <p:spPr>
          <a:xfrm>
            <a:off x="1932410" y="4868769"/>
            <a:ext cx="538252" cy="147733"/>
          </a:xfrm>
          <a:prstGeom prst="rect">
            <a:avLst/>
          </a:prstGeom>
          <a:noFill/>
          <a:ln w="12700" cap="flat" cmpd="sng">
            <a:noFill/>
            <a:prstDash val="sysDash"/>
            <a:round/>
            <a:headEnd type="none" w="sm" len="sm"/>
            <a:tailEnd type="none" w="sm" len="sm"/>
          </a:ln>
        </p:spPr>
        <p:txBody>
          <a:bodyPr spcFirstLastPara="1" vert="horz" wrap="square" lIns="9144" tIns="4572" rIns="4572" bIns="4572" anchor="t" anchorCtr="0">
            <a:spAutoFit/>
          </a:bodyPr>
          <a:lstStyle/>
          <a:p>
            <a:pPr marR="0" lvl="0" algn="ctr" defTabSz="457200" eaLnBrk="1" fontAlgn="auto" latinLnBrk="0" hangingPunct="1">
              <a:lnSpc>
                <a:spcPct val="100000"/>
              </a:lnSpc>
              <a:spcBef>
                <a:spcPts val="0"/>
              </a:spcBef>
              <a:spcAft>
                <a:spcPts val="0"/>
              </a:spcAft>
              <a:buClrTx/>
              <a:buSzTx/>
              <a:tabLst/>
              <a:defRPr/>
            </a:pPr>
            <a:r>
              <a:rPr lang="en-GB" sz="900">
                <a:solidFill>
                  <a:prstClr val="black"/>
                </a:solidFill>
                <a:latin typeface="Montserrat" pitchFamily="2" charset="77"/>
                <a:cs typeface="Arial" panose="020B0604020202020204" pitchFamily="34" charset="0"/>
                <a:sym typeface="Basis Grotesque Pro Medium"/>
              </a:rPr>
              <a:t>2011</a:t>
            </a:r>
            <a:endParaRPr kumimoji="0" lang="en-US" sz="900" u="none" strike="noStrike" kern="1200" cap="none" spc="0" normalizeH="0" baseline="0" noProof="0" dirty="0">
              <a:ln>
                <a:noFill/>
              </a:ln>
              <a:solidFill>
                <a:prstClr val="black"/>
              </a:solidFill>
              <a:effectLst/>
              <a:uLnTx/>
              <a:uFillTx/>
              <a:latin typeface="Montserrat" pitchFamily="2" charset="77"/>
              <a:cs typeface="Arial" panose="020B0604020202020204" pitchFamily="34" charset="0"/>
              <a:sym typeface="Basis Grotesque Pro Medium"/>
            </a:endParaRPr>
          </a:p>
        </p:txBody>
      </p:sp>
      <p:sp>
        <p:nvSpPr>
          <p:cNvPr id="81" name="Google Shape;77;p13">
            <a:extLst>
              <a:ext uri="{FF2B5EF4-FFF2-40B4-BE49-F238E27FC236}">
                <a16:creationId xmlns:a16="http://schemas.microsoft.com/office/drawing/2014/main" id="{6EC6E0DF-1589-EA8B-8F2B-A1F277131333}"/>
              </a:ext>
            </a:extLst>
          </p:cNvPr>
          <p:cNvSpPr txBox="1"/>
          <p:nvPr/>
        </p:nvSpPr>
        <p:spPr>
          <a:xfrm>
            <a:off x="2591327" y="4868769"/>
            <a:ext cx="866860" cy="116955"/>
          </a:xfrm>
          <a:prstGeom prst="rect">
            <a:avLst/>
          </a:prstGeom>
          <a:noFill/>
          <a:ln w="12700" cap="flat" cmpd="sng">
            <a:noFill/>
            <a:prstDash val="sysDash"/>
            <a:round/>
            <a:headEnd type="none" w="sm" len="sm"/>
            <a:tailEnd type="none" w="sm" len="sm"/>
          </a:ln>
        </p:spPr>
        <p:txBody>
          <a:bodyPr spcFirstLastPara="1" vert="horz" wrap="square" lIns="9144" tIns="4572" rIns="4572" bIns="4572" anchor="t" anchorCtr="0">
            <a:spAutoFit/>
          </a:bodyPr>
          <a:lstStyle/>
          <a:p>
            <a:pPr marR="0" lvl="0" algn="l" defTabSz="457200" eaLnBrk="1" fontAlgn="auto" latinLnBrk="0" hangingPunct="1">
              <a:lnSpc>
                <a:spcPct val="100000"/>
              </a:lnSpc>
              <a:spcBef>
                <a:spcPts val="0"/>
              </a:spcBef>
              <a:spcAft>
                <a:spcPts val="0"/>
              </a:spcAft>
              <a:buClrTx/>
              <a:buSzTx/>
              <a:tabLst/>
              <a:defRPr/>
            </a:pPr>
            <a:r>
              <a:rPr lang="en-GB" sz="700">
                <a:solidFill>
                  <a:prstClr val="black"/>
                </a:solidFill>
                <a:latin typeface="Montserrat" pitchFamily="2" charset="77"/>
                <a:cs typeface="Arial" panose="020B0604020202020204" pitchFamily="34" charset="0"/>
                <a:sym typeface="Basis Grotesque Pro Medium"/>
              </a:rPr>
              <a:t>Toronto, Canada</a:t>
            </a:r>
            <a:endParaRPr lang="en-GB" sz="700" dirty="0">
              <a:solidFill>
                <a:prstClr val="black"/>
              </a:solidFill>
              <a:latin typeface="Montserrat" pitchFamily="2" charset="77"/>
              <a:cs typeface="Arial" panose="020B0604020202020204" pitchFamily="34" charset="0"/>
              <a:sym typeface="Basis Grotesque Pro Medium"/>
            </a:endParaRPr>
          </a:p>
        </p:txBody>
      </p:sp>
      <p:sp>
        <p:nvSpPr>
          <p:cNvPr id="82" name="Google Shape;77;p13">
            <a:extLst>
              <a:ext uri="{FF2B5EF4-FFF2-40B4-BE49-F238E27FC236}">
                <a16:creationId xmlns:a16="http://schemas.microsoft.com/office/drawing/2014/main" id="{0530E3A2-04C3-F5B4-10F7-5CC378487E50}"/>
              </a:ext>
            </a:extLst>
          </p:cNvPr>
          <p:cNvSpPr txBox="1"/>
          <p:nvPr/>
        </p:nvSpPr>
        <p:spPr>
          <a:xfrm>
            <a:off x="3890152" y="4868769"/>
            <a:ext cx="1153791" cy="224677"/>
          </a:xfrm>
          <a:prstGeom prst="rect">
            <a:avLst/>
          </a:prstGeom>
          <a:noFill/>
          <a:ln w="12700" cap="flat" cmpd="sng">
            <a:noFill/>
            <a:prstDash val="sysDash"/>
            <a:round/>
            <a:headEnd type="none" w="sm" len="sm"/>
            <a:tailEnd type="none" w="sm" len="sm"/>
          </a:ln>
        </p:spPr>
        <p:txBody>
          <a:bodyPr spcFirstLastPara="1" vert="horz" wrap="square" lIns="9144" tIns="4572" rIns="4572" bIns="4572" anchor="t" anchorCtr="0">
            <a:spAutoFit/>
          </a:bodyPr>
          <a:lstStyle/>
          <a:p>
            <a:pPr marR="0" lvl="0" algn="ctr" defTabSz="457200" eaLnBrk="1" fontAlgn="auto" latinLnBrk="0" hangingPunct="1">
              <a:lnSpc>
                <a:spcPct val="100000"/>
              </a:lnSpc>
              <a:spcBef>
                <a:spcPts val="0"/>
              </a:spcBef>
              <a:spcAft>
                <a:spcPts val="0"/>
              </a:spcAft>
              <a:buClrTx/>
              <a:buSzTx/>
              <a:tabLst/>
              <a:defRPr/>
            </a:pPr>
            <a:r>
              <a:rPr kumimoji="0" lang="en-GB" sz="700" i="1" u="none" strike="noStrike" kern="1200" cap="none" spc="0" normalizeH="0" baseline="0" noProof="0">
                <a:ln>
                  <a:noFill/>
                </a:ln>
                <a:solidFill>
                  <a:prstClr val="black"/>
                </a:solidFill>
                <a:effectLst/>
                <a:uLnTx/>
                <a:uFillTx/>
                <a:latin typeface="Montserrat" pitchFamily="2" charset="77"/>
                <a:cs typeface="Arial" panose="020B0604020202020204" pitchFamily="34" charset="0"/>
                <a:sym typeface="Basis Grotesque Pro Medium"/>
              </a:rPr>
              <a:t>Yes - Vista Equity Partners (2021)</a:t>
            </a:r>
            <a:endParaRPr kumimoji="0" lang="en-US" sz="700" i="1" u="none" strike="noStrike" kern="1200" cap="none" spc="0" normalizeH="0" baseline="0" noProof="0" dirty="0">
              <a:ln>
                <a:noFill/>
              </a:ln>
              <a:solidFill>
                <a:prstClr val="black"/>
              </a:solidFill>
              <a:effectLst/>
              <a:uLnTx/>
              <a:uFillTx/>
              <a:latin typeface="Montserrat" pitchFamily="2" charset="77"/>
              <a:cs typeface="Arial" panose="020B0604020202020204" pitchFamily="34" charset="0"/>
              <a:sym typeface="Basis Grotesque Pro Medium"/>
            </a:endParaRPr>
          </a:p>
        </p:txBody>
      </p:sp>
      <p:sp>
        <p:nvSpPr>
          <p:cNvPr id="83" name="Google Shape;77;p13">
            <a:extLst>
              <a:ext uri="{FF2B5EF4-FFF2-40B4-BE49-F238E27FC236}">
                <a16:creationId xmlns:a16="http://schemas.microsoft.com/office/drawing/2014/main" id="{B3EED6DB-98BA-D686-F834-6422C5CD34E1}"/>
              </a:ext>
            </a:extLst>
          </p:cNvPr>
          <p:cNvSpPr txBox="1"/>
          <p:nvPr/>
        </p:nvSpPr>
        <p:spPr>
          <a:xfrm>
            <a:off x="5278149" y="4868769"/>
            <a:ext cx="866860" cy="147733"/>
          </a:xfrm>
          <a:prstGeom prst="rect">
            <a:avLst/>
          </a:prstGeom>
          <a:noFill/>
          <a:ln w="12700" cap="flat" cmpd="sng">
            <a:noFill/>
            <a:prstDash val="sysDash"/>
            <a:round/>
            <a:headEnd type="none" w="sm" len="sm"/>
            <a:tailEnd type="none" w="sm" len="sm"/>
          </a:ln>
        </p:spPr>
        <p:txBody>
          <a:bodyPr spcFirstLastPara="1" vert="horz" wrap="square" lIns="9144" tIns="4572" rIns="4572" bIns="4572" anchor="t" anchorCtr="0">
            <a:spAutoFit/>
          </a:bodyPr>
          <a:lstStyle/>
          <a:p>
            <a:pPr marR="0" lvl="0" algn="ctr" defTabSz="457200" eaLnBrk="1" fontAlgn="auto" latinLnBrk="0" hangingPunct="1">
              <a:lnSpc>
                <a:spcPct val="100000"/>
              </a:lnSpc>
              <a:spcBef>
                <a:spcPts val="0"/>
              </a:spcBef>
              <a:spcAft>
                <a:spcPts val="0"/>
              </a:spcAft>
              <a:buClrTx/>
              <a:buSzTx/>
              <a:tabLst/>
              <a:defRPr/>
            </a:pPr>
            <a:r>
              <a:rPr lang="en-GB" sz="900" dirty="0">
                <a:solidFill>
                  <a:prstClr val="black"/>
                </a:solidFill>
                <a:latin typeface="Montserrat" pitchFamily="2" charset="77"/>
                <a:cs typeface="Arial" panose="020B0604020202020204" pitchFamily="34" charset="0"/>
                <a:sym typeface="Basis Grotesque Pro Medium"/>
              </a:rPr>
              <a:t>~375</a:t>
            </a:r>
            <a:endParaRPr kumimoji="0" lang="en-US" sz="900" u="none" strike="noStrike" kern="1200" cap="none" spc="0" normalizeH="0" baseline="0" noProof="0" dirty="0">
              <a:ln>
                <a:noFill/>
              </a:ln>
              <a:solidFill>
                <a:prstClr val="black"/>
              </a:solidFill>
              <a:effectLst/>
              <a:uLnTx/>
              <a:uFillTx/>
              <a:latin typeface="Montserrat" pitchFamily="2" charset="77"/>
              <a:cs typeface="Arial" panose="020B0604020202020204" pitchFamily="34" charset="0"/>
              <a:sym typeface="Basis Grotesque Pro Medium"/>
            </a:endParaRPr>
          </a:p>
        </p:txBody>
      </p:sp>
      <p:sp>
        <p:nvSpPr>
          <p:cNvPr id="203" name="Google Shape;77;p13">
            <a:extLst>
              <a:ext uri="{FF2B5EF4-FFF2-40B4-BE49-F238E27FC236}">
                <a16:creationId xmlns:a16="http://schemas.microsoft.com/office/drawing/2014/main" id="{00A19CA4-2940-EADF-26EB-5EC517341E87}"/>
              </a:ext>
            </a:extLst>
          </p:cNvPr>
          <p:cNvSpPr txBox="1"/>
          <p:nvPr/>
        </p:nvSpPr>
        <p:spPr>
          <a:xfrm>
            <a:off x="6432508" y="4868769"/>
            <a:ext cx="811934" cy="147733"/>
          </a:xfrm>
          <a:prstGeom prst="rect">
            <a:avLst/>
          </a:prstGeom>
          <a:noFill/>
          <a:ln w="12700" cap="flat" cmpd="sng">
            <a:noFill/>
            <a:prstDash val="sysDash"/>
            <a:round/>
            <a:headEnd type="none" w="sm" len="sm"/>
            <a:tailEnd type="none" w="sm" len="sm"/>
          </a:ln>
        </p:spPr>
        <p:txBody>
          <a:bodyPr spcFirstLastPara="1" vert="horz" wrap="square" lIns="9144" tIns="4572" rIns="4572" bIns="4572" anchor="t" anchorCtr="0">
            <a:spAutoFit/>
          </a:bodyPr>
          <a:lstStyle/>
          <a:p>
            <a:pPr marR="0" lvl="0" algn="ctr" defTabSz="457200" eaLnBrk="1" fontAlgn="auto" latinLnBrk="0" hangingPunct="1">
              <a:lnSpc>
                <a:spcPct val="100000"/>
              </a:lnSpc>
              <a:spcBef>
                <a:spcPts val="0"/>
              </a:spcBef>
              <a:spcAft>
                <a:spcPts val="0"/>
              </a:spcAft>
              <a:buClrTx/>
              <a:buSzTx/>
              <a:tabLst/>
              <a:defRPr/>
            </a:pPr>
            <a:r>
              <a:rPr lang="en-GB" sz="900" dirty="0">
                <a:solidFill>
                  <a:prstClr val="black"/>
                </a:solidFill>
                <a:latin typeface="Montserrat" pitchFamily="2" charset="77"/>
                <a:cs typeface="Arial" panose="020B0604020202020204" pitchFamily="34" charset="0"/>
                <a:sym typeface="Basis Grotesque Pro Medium"/>
              </a:rPr>
              <a:t>~30</a:t>
            </a:r>
            <a:endParaRPr kumimoji="0" lang="en-US" sz="900" u="none" strike="noStrike" kern="1200" cap="none" spc="0" normalizeH="0" baseline="0" noProof="0" dirty="0">
              <a:ln>
                <a:noFill/>
              </a:ln>
              <a:solidFill>
                <a:prstClr val="black"/>
              </a:solidFill>
              <a:effectLst/>
              <a:uLnTx/>
              <a:uFillTx/>
              <a:latin typeface="Montserrat" pitchFamily="2" charset="77"/>
              <a:cs typeface="Arial" panose="020B0604020202020204" pitchFamily="34" charset="0"/>
              <a:sym typeface="Basis Grotesque Pro Medium"/>
            </a:endParaRPr>
          </a:p>
        </p:txBody>
      </p:sp>
      <p:sp>
        <p:nvSpPr>
          <p:cNvPr id="204" name="Google Shape;77;p13">
            <a:extLst>
              <a:ext uri="{FF2B5EF4-FFF2-40B4-BE49-F238E27FC236}">
                <a16:creationId xmlns:a16="http://schemas.microsoft.com/office/drawing/2014/main" id="{89F839F3-1E30-84AF-D60D-EBC116B55D3D}"/>
              </a:ext>
            </a:extLst>
          </p:cNvPr>
          <p:cNvSpPr txBox="1"/>
          <p:nvPr/>
        </p:nvSpPr>
        <p:spPr>
          <a:xfrm>
            <a:off x="7568350" y="4868769"/>
            <a:ext cx="4066436" cy="224677"/>
          </a:xfrm>
          <a:prstGeom prst="rect">
            <a:avLst/>
          </a:prstGeom>
          <a:noFill/>
          <a:ln w="12700" cap="flat" cmpd="sng">
            <a:noFill/>
            <a:prstDash val="sysDash"/>
            <a:round/>
            <a:headEnd type="none" w="sm" len="sm"/>
            <a:tailEnd type="none" w="sm" len="sm"/>
          </a:ln>
        </p:spPr>
        <p:txBody>
          <a:bodyPr spcFirstLastPara="1" vert="horz" wrap="square" lIns="9144" tIns="4572" rIns="4572" bIns="4572" anchor="t" anchorCtr="0">
            <a:spAutoFit/>
          </a:bodyPr>
          <a:lstStyle/>
          <a:p>
            <a:pPr marR="0" lvl="0" algn="l" defTabSz="457200" eaLnBrk="1" fontAlgn="auto" latinLnBrk="0" hangingPunct="1">
              <a:lnSpc>
                <a:spcPct val="100000"/>
              </a:lnSpc>
              <a:spcBef>
                <a:spcPts val="0"/>
              </a:spcBef>
              <a:spcAft>
                <a:spcPts val="0"/>
              </a:spcAft>
              <a:buClrTx/>
              <a:buSzTx/>
              <a:tabLst/>
              <a:defRPr/>
            </a:pPr>
            <a:r>
              <a:rPr lang="en-GB" sz="700">
                <a:solidFill>
                  <a:prstClr val="black"/>
                </a:solidFill>
                <a:latin typeface="Montserrat" pitchFamily="2" charset="77"/>
                <a:cs typeface="Arial" panose="020B0604020202020204" pitchFamily="34" charset="0"/>
                <a:sym typeface="Basis Grotesque Pro Medium"/>
              </a:rPr>
              <a:t>Vena Solutions offers a complete planning platform that combines Excel with the power of the cloud for budgeting, forecasting, and reporting.</a:t>
            </a:r>
            <a:endParaRPr kumimoji="0" lang="en-US" sz="700" u="none" strike="noStrike" kern="1200" cap="none" spc="0" normalizeH="0" baseline="0" noProof="0" dirty="0">
              <a:ln>
                <a:noFill/>
              </a:ln>
              <a:solidFill>
                <a:prstClr val="black"/>
              </a:solidFill>
              <a:effectLst/>
              <a:uLnTx/>
              <a:uFillTx/>
              <a:latin typeface="Montserrat" pitchFamily="2" charset="77"/>
              <a:cs typeface="Arial" panose="020B0604020202020204" pitchFamily="34" charset="0"/>
              <a:sym typeface="Basis Grotesque Pro Medium"/>
            </a:endParaRPr>
          </a:p>
        </p:txBody>
      </p:sp>
      <p:cxnSp>
        <p:nvCxnSpPr>
          <p:cNvPr id="205" name="Straight Connector 204">
            <a:extLst>
              <a:ext uri="{FF2B5EF4-FFF2-40B4-BE49-F238E27FC236}">
                <a16:creationId xmlns:a16="http://schemas.microsoft.com/office/drawing/2014/main" id="{25E9A410-064E-5A45-7F01-9F059AE366D1}"/>
              </a:ext>
            </a:extLst>
          </p:cNvPr>
          <p:cNvCxnSpPr>
            <a:cxnSpLocks/>
          </p:cNvCxnSpPr>
          <p:nvPr/>
        </p:nvCxnSpPr>
        <p:spPr>
          <a:xfrm>
            <a:off x="547688" y="5660218"/>
            <a:ext cx="11087098" cy="0"/>
          </a:xfrm>
          <a:prstGeom prst="line">
            <a:avLst/>
          </a:prstGeom>
          <a:noFill/>
          <a:ln w="9525" cap="flat">
            <a:solidFill>
              <a:schemeClr val="tx2">
                <a:lumMod val="75000"/>
              </a:schemeClr>
            </a:solidFill>
            <a:prstDash val="dash"/>
            <a:round/>
          </a:ln>
          <a:effectLst/>
          <a:sp3d/>
        </p:spPr>
        <p:style>
          <a:lnRef idx="0">
            <a:scrgbClr r="0" g="0" b="0"/>
          </a:lnRef>
          <a:fillRef idx="0">
            <a:scrgbClr r="0" g="0" b="0"/>
          </a:fillRef>
          <a:effectRef idx="0">
            <a:scrgbClr r="0" g="0" b="0"/>
          </a:effectRef>
          <a:fontRef idx="none"/>
        </p:style>
      </p:cxnSp>
      <p:sp>
        <p:nvSpPr>
          <p:cNvPr id="206" name="Google Shape;77;p13">
            <a:extLst>
              <a:ext uri="{FF2B5EF4-FFF2-40B4-BE49-F238E27FC236}">
                <a16:creationId xmlns:a16="http://schemas.microsoft.com/office/drawing/2014/main" id="{B58BC041-054C-CA5A-BCFF-CEF88EE72503}"/>
              </a:ext>
            </a:extLst>
          </p:cNvPr>
          <p:cNvSpPr txBox="1"/>
          <p:nvPr/>
        </p:nvSpPr>
        <p:spPr>
          <a:xfrm>
            <a:off x="973710" y="5508147"/>
            <a:ext cx="866860" cy="101566"/>
          </a:xfrm>
          <a:prstGeom prst="rect">
            <a:avLst/>
          </a:prstGeom>
          <a:noFill/>
          <a:ln w="12700" cap="flat" cmpd="sng">
            <a:noFill/>
            <a:prstDash val="sysDash"/>
            <a:round/>
            <a:headEnd type="none" w="sm" len="sm"/>
            <a:tailEnd type="none" w="sm" len="sm"/>
          </a:ln>
        </p:spPr>
        <p:txBody>
          <a:bodyPr spcFirstLastPara="1" vert="horz" wrap="square" lIns="9144" tIns="4572" rIns="4572" bIns="4572" anchor="t" anchorCtr="0">
            <a:spAutoFit/>
          </a:bodyPr>
          <a:lstStyle/>
          <a:p>
            <a:pPr marR="0" lvl="0" algn="r" defTabSz="457200" eaLnBrk="1" fontAlgn="auto" latinLnBrk="0" hangingPunct="1">
              <a:lnSpc>
                <a:spcPct val="100000"/>
              </a:lnSpc>
              <a:spcBef>
                <a:spcPts val="0"/>
              </a:spcBef>
              <a:spcAft>
                <a:spcPts val="0"/>
              </a:spcAft>
              <a:buClrTx/>
              <a:buSzTx/>
              <a:tabLst/>
              <a:defRPr/>
            </a:pPr>
            <a:r>
              <a:rPr lang="en-GB" sz="600">
                <a:solidFill>
                  <a:prstClr val="black"/>
                </a:solidFill>
                <a:latin typeface="Montserrat" pitchFamily="2" charset="77"/>
                <a:cs typeface="Arial" panose="020B0604020202020204" pitchFamily="34" charset="0"/>
                <a:sym typeface="Basis Grotesque Pro Medium"/>
              </a:rPr>
              <a:t>Just Perform</a:t>
            </a:r>
            <a:endParaRPr kumimoji="0" lang="en-US" sz="600" u="none" strike="noStrike" kern="1200" cap="none" spc="0" normalizeH="0" baseline="0" noProof="0" dirty="0">
              <a:ln>
                <a:noFill/>
              </a:ln>
              <a:solidFill>
                <a:prstClr val="black"/>
              </a:solidFill>
              <a:effectLst/>
              <a:uLnTx/>
              <a:uFillTx/>
              <a:latin typeface="Montserrat" pitchFamily="2" charset="77"/>
              <a:cs typeface="Arial" panose="020B0604020202020204" pitchFamily="34" charset="0"/>
              <a:sym typeface="Basis Grotesque Pro Medium"/>
            </a:endParaRPr>
          </a:p>
        </p:txBody>
      </p:sp>
      <p:sp>
        <p:nvSpPr>
          <p:cNvPr id="207" name="Google Shape;77;p13">
            <a:extLst>
              <a:ext uri="{FF2B5EF4-FFF2-40B4-BE49-F238E27FC236}">
                <a16:creationId xmlns:a16="http://schemas.microsoft.com/office/drawing/2014/main" id="{A2F8A452-F1EB-640B-27C2-8516EA18265D}"/>
              </a:ext>
            </a:extLst>
          </p:cNvPr>
          <p:cNvSpPr txBox="1"/>
          <p:nvPr/>
        </p:nvSpPr>
        <p:spPr>
          <a:xfrm>
            <a:off x="1932410" y="5298597"/>
            <a:ext cx="538252" cy="147733"/>
          </a:xfrm>
          <a:prstGeom prst="rect">
            <a:avLst/>
          </a:prstGeom>
          <a:noFill/>
          <a:ln w="12700" cap="flat" cmpd="sng">
            <a:noFill/>
            <a:prstDash val="sysDash"/>
            <a:round/>
            <a:headEnd type="none" w="sm" len="sm"/>
            <a:tailEnd type="none" w="sm" len="sm"/>
          </a:ln>
        </p:spPr>
        <p:txBody>
          <a:bodyPr spcFirstLastPara="1" vert="horz" wrap="square" lIns="9144" tIns="4572" rIns="4572" bIns="4572" anchor="t" anchorCtr="0">
            <a:spAutoFit/>
          </a:bodyPr>
          <a:lstStyle/>
          <a:p>
            <a:pPr marR="0" lvl="0" algn="ctr" defTabSz="457200" eaLnBrk="1" fontAlgn="auto" latinLnBrk="0" hangingPunct="1">
              <a:lnSpc>
                <a:spcPct val="100000"/>
              </a:lnSpc>
              <a:spcBef>
                <a:spcPts val="0"/>
              </a:spcBef>
              <a:spcAft>
                <a:spcPts val="0"/>
              </a:spcAft>
              <a:buClrTx/>
              <a:buSzTx/>
              <a:tabLst/>
              <a:defRPr/>
            </a:pPr>
            <a:r>
              <a:rPr lang="en-GB" sz="900">
                <a:solidFill>
                  <a:prstClr val="black"/>
                </a:solidFill>
                <a:latin typeface="Montserrat" pitchFamily="2" charset="77"/>
                <a:cs typeface="Arial" panose="020B0604020202020204" pitchFamily="34" charset="0"/>
                <a:sym typeface="Basis Grotesque Pro Medium"/>
              </a:rPr>
              <a:t>2015</a:t>
            </a:r>
            <a:endParaRPr kumimoji="0" lang="en-US" sz="900" u="none" strike="noStrike" kern="1200" cap="none" spc="0" normalizeH="0" baseline="0" noProof="0" dirty="0">
              <a:ln>
                <a:noFill/>
              </a:ln>
              <a:solidFill>
                <a:prstClr val="black"/>
              </a:solidFill>
              <a:effectLst/>
              <a:uLnTx/>
              <a:uFillTx/>
              <a:latin typeface="Montserrat" pitchFamily="2" charset="77"/>
              <a:cs typeface="Arial" panose="020B0604020202020204" pitchFamily="34" charset="0"/>
              <a:sym typeface="Basis Grotesque Pro Medium"/>
            </a:endParaRPr>
          </a:p>
        </p:txBody>
      </p:sp>
      <p:sp>
        <p:nvSpPr>
          <p:cNvPr id="208" name="Google Shape;77;p13">
            <a:extLst>
              <a:ext uri="{FF2B5EF4-FFF2-40B4-BE49-F238E27FC236}">
                <a16:creationId xmlns:a16="http://schemas.microsoft.com/office/drawing/2014/main" id="{DCFC7434-F584-34BA-4600-2A785FF40E39}"/>
              </a:ext>
            </a:extLst>
          </p:cNvPr>
          <p:cNvSpPr txBox="1"/>
          <p:nvPr/>
        </p:nvSpPr>
        <p:spPr>
          <a:xfrm>
            <a:off x="2591327" y="5298597"/>
            <a:ext cx="866860" cy="116955"/>
          </a:xfrm>
          <a:prstGeom prst="rect">
            <a:avLst/>
          </a:prstGeom>
          <a:noFill/>
          <a:ln w="12700" cap="flat" cmpd="sng">
            <a:noFill/>
            <a:prstDash val="sysDash"/>
            <a:round/>
            <a:headEnd type="none" w="sm" len="sm"/>
            <a:tailEnd type="none" w="sm" len="sm"/>
          </a:ln>
        </p:spPr>
        <p:txBody>
          <a:bodyPr spcFirstLastPara="1" vert="horz" wrap="square" lIns="9144" tIns="4572" rIns="4572" bIns="4572" anchor="t" anchorCtr="0">
            <a:spAutoFit/>
          </a:bodyPr>
          <a:lstStyle/>
          <a:p>
            <a:pPr marR="0" lvl="0" algn="l" defTabSz="457200" eaLnBrk="1" fontAlgn="auto" latinLnBrk="0" hangingPunct="1">
              <a:lnSpc>
                <a:spcPct val="100000"/>
              </a:lnSpc>
              <a:spcBef>
                <a:spcPts val="0"/>
              </a:spcBef>
              <a:spcAft>
                <a:spcPts val="0"/>
              </a:spcAft>
              <a:buClrTx/>
              <a:buSzTx/>
              <a:tabLst/>
              <a:defRPr/>
            </a:pPr>
            <a:r>
              <a:rPr lang="en-GB" sz="700">
                <a:solidFill>
                  <a:prstClr val="black"/>
                </a:solidFill>
                <a:latin typeface="Montserrat" pitchFamily="2" charset="77"/>
                <a:cs typeface="Arial" panose="020B0604020202020204" pitchFamily="34" charset="0"/>
                <a:sym typeface="Basis Grotesque Pro Medium"/>
              </a:rPr>
              <a:t>Singapore</a:t>
            </a:r>
            <a:endParaRPr lang="en-GB" sz="700" dirty="0">
              <a:solidFill>
                <a:prstClr val="black"/>
              </a:solidFill>
              <a:latin typeface="Montserrat" pitchFamily="2" charset="77"/>
              <a:cs typeface="Arial" panose="020B0604020202020204" pitchFamily="34" charset="0"/>
              <a:sym typeface="Basis Grotesque Pro Medium"/>
            </a:endParaRPr>
          </a:p>
        </p:txBody>
      </p:sp>
      <p:sp>
        <p:nvSpPr>
          <p:cNvPr id="209" name="Google Shape;77;p13">
            <a:extLst>
              <a:ext uri="{FF2B5EF4-FFF2-40B4-BE49-F238E27FC236}">
                <a16:creationId xmlns:a16="http://schemas.microsoft.com/office/drawing/2014/main" id="{FEC24469-11A1-8E77-9675-7BE1B1A5D2DC}"/>
              </a:ext>
            </a:extLst>
          </p:cNvPr>
          <p:cNvSpPr txBox="1"/>
          <p:nvPr/>
        </p:nvSpPr>
        <p:spPr>
          <a:xfrm>
            <a:off x="3890152" y="5298597"/>
            <a:ext cx="1153791" cy="116955"/>
          </a:xfrm>
          <a:prstGeom prst="rect">
            <a:avLst/>
          </a:prstGeom>
          <a:noFill/>
          <a:ln w="12700" cap="flat" cmpd="sng">
            <a:noFill/>
            <a:prstDash val="sysDash"/>
            <a:round/>
            <a:headEnd type="none" w="sm" len="sm"/>
            <a:tailEnd type="none" w="sm" len="sm"/>
          </a:ln>
        </p:spPr>
        <p:txBody>
          <a:bodyPr spcFirstLastPara="1" vert="horz" wrap="square" lIns="9144" tIns="4572" rIns="4572" bIns="4572" anchor="t" anchorCtr="0">
            <a:spAutoFit/>
          </a:bodyPr>
          <a:lstStyle/>
          <a:p>
            <a:pPr marR="0" lvl="0" algn="ctr" defTabSz="457200" eaLnBrk="1" fontAlgn="auto" latinLnBrk="0" hangingPunct="1">
              <a:lnSpc>
                <a:spcPct val="100000"/>
              </a:lnSpc>
              <a:spcBef>
                <a:spcPts val="0"/>
              </a:spcBef>
              <a:spcAft>
                <a:spcPts val="0"/>
              </a:spcAft>
              <a:buClrTx/>
              <a:buSzTx/>
              <a:tabLst/>
              <a:defRPr/>
            </a:pPr>
            <a:r>
              <a:rPr kumimoji="0" lang="en-GB" sz="700" i="1" u="none" strike="noStrike" kern="1200" cap="none" spc="0" normalizeH="0" baseline="0" noProof="0">
                <a:ln>
                  <a:noFill/>
                </a:ln>
                <a:solidFill>
                  <a:prstClr val="black"/>
                </a:solidFill>
                <a:effectLst/>
                <a:uLnTx/>
                <a:uFillTx/>
                <a:latin typeface="Montserrat" pitchFamily="2" charset="77"/>
                <a:cs typeface="Arial" panose="020B0604020202020204" pitchFamily="34" charset="0"/>
                <a:sym typeface="Basis Grotesque Pro Medium"/>
              </a:rPr>
              <a:t>No</a:t>
            </a:r>
            <a:endParaRPr kumimoji="0" lang="en-US" sz="700" i="1" u="none" strike="noStrike" kern="1200" cap="none" spc="0" normalizeH="0" baseline="0" noProof="0" dirty="0">
              <a:ln>
                <a:noFill/>
              </a:ln>
              <a:solidFill>
                <a:prstClr val="black"/>
              </a:solidFill>
              <a:effectLst/>
              <a:uLnTx/>
              <a:uFillTx/>
              <a:latin typeface="Montserrat" pitchFamily="2" charset="77"/>
              <a:cs typeface="Arial" panose="020B0604020202020204" pitchFamily="34" charset="0"/>
              <a:sym typeface="Basis Grotesque Pro Medium"/>
            </a:endParaRPr>
          </a:p>
        </p:txBody>
      </p:sp>
      <p:sp>
        <p:nvSpPr>
          <p:cNvPr id="210" name="Google Shape;77;p13">
            <a:extLst>
              <a:ext uri="{FF2B5EF4-FFF2-40B4-BE49-F238E27FC236}">
                <a16:creationId xmlns:a16="http://schemas.microsoft.com/office/drawing/2014/main" id="{E5D00BDF-FFE9-9190-BCD1-C662FEBF4156}"/>
              </a:ext>
            </a:extLst>
          </p:cNvPr>
          <p:cNvSpPr txBox="1"/>
          <p:nvPr/>
        </p:nvSpPr>
        <p:spPr>
          <a:xfrm>
            <a:off x="5278149" y="5298597"/>
            <a:ext cx="866860" cy="147733"/>
          </a:xfrm>
          <a:prstGeom prst="rect">
            <a:avLst/>
          </a:prstGeom>
          <a:noFill/>
          <a:ln w="12700" cap="flat" cmpd="sng">
            <a:noFill/>
            <a:prstDash val="sysDash"/>
            <a:round/>
            <a:headEnd type="none" w="sm" len="sm"/>
            <a:tailEnd type="none" w="sm" len="sm"/>
          </a:ln>
        </p:spPr>
        <p:txBody>
          <a:bodyPr spcFirstLastPara="1" vert="horz" wrap="square" lIns="9144" tIns="4572" rIns="4572" bIns="4572" anchor="t" anchorCtr="0">
            <a:spAutoFit/>
          </a:bodyPr>
          <a:lstStyle/>
          <a:p>
            <a:pPr marR="0" lvl="0" algn="ctr" defTabSz="457200" eaLnBrk="1" fontAlgn="auto" latinLnBrk="0" hangingPunct="1">
              <a:lnSpc>
                <a:spcPct val="100000"/>
              </a:lnSpc>
              <a:spcBef>
                <a:spcPts val="0"/>
              </a:spcBef>
              <a:spcAft>
                <a:spcPts val="0"/>
              </a:spcAft>
              <a:buClrTx/>
              <a:buSzTx/>
              <a:tabLst/>
              <a:defRPr/>
            </a:pPr>
            <a:r>
              <a:rPr lang="en-GB" sz="900" dirty="0">
                <a:solidFill>
                  <a:prstClr val="black"/>
                </a:solidFill>
                <a:latin typeface="Montserrat" pitchFamily="2" charset="77"/>
                <a:cs typeface="Arial" panose="020B0604020202020204" pitchFamily="34" charset="0"/>
                <a:sym typeface="Basis Grotesque Pro Medium"/>
              </a:rPr>
              <a:t>~31</a:t>
            </a:r>
            <a:endParaRPr kumimoji="0" lang="en-US" sz="900" u="none" strike="noStrike" kern="1200" cap="none" spc="0" normalizeH="0" baseline="0" noProof="0" dirty="0">
              <a:ln>
                <a:noFill/>
              </a:ln>
              <a:solidFill>
                <a:prstClr val="black"/>
              </a:solidFill>
              <a:effectLst/>
              <a:uLnTx/>
              <a:uFillTx/>
              <a:latin typeface="Montserrat" pitchFamily="2" charset="77"/>
              <a:cs typeface="Arial" panose="020B0604020202020204" pitchFamily="34" charset="0"/>
              <a:sym typeface="Basis Grotesque Pro Medium"/>
            </a:endParaRPr>
          </a:p>
        </p:txBody>
      </p:sp>
      <p:sp>
        <p:nvSpPr>
          <p:cNvPr id="211" name="Google Shape;77;p13">
            <a:extLst>
              <a:ext uri="{FF2B5EF4-FFF2-40B4-BE49-F238E27FC236}">
                <a16:creationId xmlns:a16="http://schemas.microsoft.com/office/drawing/2014/main" id="{610F11D0-CDD2-E912-CCE7-EC1EC5AAE2AC}"/>
              </a:ext>
            </a:extLst>
          </p:cNvPr>
          <p:cNvSpPr txBox="1"/>
          <p:nvPr/>
        </p:nvSpPr>
        <p:spPr>
          <a:xfrm>
            <a:off x="6432508" y="5298597"/>
            <a:ext cx="811934" cy="147733"/>
          </a:xfrm>
          <a:prstGeom prst="rect">
            <a:avLst/>
          </a:prstGeom>
          <a:noFill/>
          <a:ln w="12700" cap="flat" cmpd="sng">
            <a:noFill/>
            <a:prstDash val="sysDash"/>
            <a:round/>
            <a:headEnd type="none" w="sm" len="sm"/>
            <a:tailEnd type="none" w="sm" len="sm"/>
          </a:ln>
        </p:spPr>
        <p:txBody>
          <a:bodyPr spcFirstLastPara="1" vert="horz" wrap="square" lIns="9144" tIns="4572" rIns="4572" bIns="4572" anchor="t" anchorCtr="0">
            <a:spAutoFit/>
          </a:bodyPr>
          <a:lstStyle/>
          <a:p>
            <a:pPr marR="0" lvl="0" algn="ctr" defTabSz="457200" eaLnBrk="1" fontAlgn="auto" latinLnBrk="0" hangingPunct="1">
              <a:lnSpc>
                <a:spcPct val="100000"/>
              </a:lnSpc>
              <a:spcBef>
                <a:spcPts val="0"/>
              </a:spcBef>
              <a:spcAft>
                <a:spcPts val="0"/>
              </a:spcAft>
              <a:buClrTx/>
              <a:buSzTx/>
              <a:tabLst/>
              <a:defRPr/>
            </a:pPr>
            <a:r>
              <a:rPr lang="en-GB" sz="900" dirty="0">
                <a:solidFill>
                  <a:prstClr val="black"/>
                </a:solidFill>
                <a:latin typeface="Montserrat" pitchFamily="2" charset="77"/>
                <a:cs typeface="Arial" panose="020B0604020202020204" pitchFamily="34" charset="0"/>
                <a:sym typeface="Basis Grotesque Pro Medium"/>
              </a:rPr>
              <a:t>~10</a:t>
            </a:r>
            <a:endParaRPr kumimoji="0" lang="en-US" sz="900" u="none" strike="noStrike" kern="1200" cap="none" spc="0" normalizeH="0" baseline="0" noProof="0" dirty="0">
              <a:ln>
                <a:noFill/>
              </a:ln>
              <a:solidFill>
                <a:prstClr val="black"/>
              </a:solidFill>
              <a:effectLst/>
              <a:uLnTx/>
              <a:uFillTx/>
              <a:latin typeface="Montserrat" pitchFamily="2" charset="77"/>
              <a:cs typeface="Arial" panose="020B0604020202020204" pitchFamily="34" charset="0"/>
              <a:sym typeface="Basis Grotesque Pro Medium"/>
            </a:endParaRPr>
          </a:p>
        </p:txBody>
      </p:sp>
      <p:sp>
        <p:nvSpPr>
          <p:cNvPr id="212" name="Google Shape;77;p13">
            <a:extLst>
              <a:ext uri="{FF2B5EF4-FFF2-40B4-BE49-F238E27FC236}">
                <a16:creationId xmlns:a16="http://schemas.microsoft.com/office/drawing/2014/main" id="{8D9C605D-4176-1D8F-E61F-880B82E02847}"/>
              </a:ext>
            </a:extLst>
          </p:cNvPr>
          <p:cNvSpPr txBox="1"/>
          <p:nvPr/>
        </p:nvSpPr>
        <p:spPr>
          <a:xfrm>
            <a:off x="7568350" y="5298597"/>
            <a:ext cx="4066436" cy="224677"/>
          </a:xfrm>
          <a:prstGeom prst="rect">
            <a:avLst/>
          </a:prstGeom>
          <a:noFill/>
          <a:ln w="12700" cap="flat" cmpd="sng">
            <a:noFill/>
            <a:prstDash val="sysDash"/>
            <a:round/>
            <a:headEnd type="none" w="sm" len="sm"/>
            <a:tailEnd type="none" w="sm" len="sm"/>
          </a:ln>
        </p:spPr>
        <p:txBody>
          <a:bodyPr spcFirstLastPara="1" vert="horz" wrap="square" lIns="9144" tIns="4572" rIns="4572" bIns="4572" anchor="t" anchorCtr="0">
            <a:spAutoFit/>
          </a:bodyPr>
          <a:lstStyle/>
          <a:p>
            <a:pPr marR="0" lvl="0" algn="l" defTabSz="457200" eaLnBrk="1" fontAlgn="auto" latinLnBrk="0" hangingPunct="1">
              <a:lnSpc>
                <a:spcPct val="100000"/>
              </a:lnSpc>
              <a:spcBef>
                <a:spcPts val="0"/>
              </a:spcBef>
              <a:spcAft>
                <a:spcPts val="0"/>
              </a:spcAft>
              <a:buClrTx/>
              <a:buSzTx/>
              <a:tabLst/>
              <a:defRPr/>
            </a:pPr>
            <a:r>
              <a:rPr lang="en-GB" sz="700">
                <a:solidFill>
                  <a:prstClr val="black"/>
                </a:solidFill>
                <a:latin typeface="Montserrat" pitchFamily="2" charset="77"/>
                <a:cs typeface="Arial" panose="020B0604020202020204" pitchFamily="34" charset="0"/>
                <a:sym typeface="Basis Grotesque Pro Medium"/>
              </a:rPr>
              <a:t>Just Perform focuses on performance management solutions that streamline planning, budgeting, and forecasting processes.</a:t>
            </a:r>
            <a:endParaRPr kumimoji="0" lang="en-US" sz="700" u="none" strike="noStrike" kern="1200" cap="none" spc="0" normalizeH="0" baseline="0" noProof="0" dirty="0">
              <a:ln>
                <a:noFill/>
              </a:ln>
              <a:solidFill>
                <a:prstClr val="black"/>
              </a:solidFill>
              <a:effectLst/>
              <a:uLnTx/>
              <a:uFillTx/>
              <a:latin typeface="Montserrat" pitchFamily="2" charset="77"/>
              <a:cs typeface="Arial" panose="020B0604020202020204" pitchFamily="34" charset="0"/>
              <a:sym typeface="Basis Grotesque Pro Medium"/>
            </a:endParaRPr>
          </a:p>
        </p:txBody>
      </p:sp>
      <p:cxnSp>
        <p:nvCxnSpPr>
          <p:cNvPr id="213" name="Straight Connector 212">
            <a:extLst>
              <a:ext uri="{FF2B5EF4-FFF2-40B4-BE49-F238E27FC236}">
                <a16:creationId xmlns:a16="http://schemas.microsoft.com/office/drawing/2014/main" id="{F9C90518-34A2-AA8A-9E4C-C155F50AF95A}"/>
              </a:ext>
            </a:extLst>
          </p:cNvPr>
          <p:cNvCxnSpPr>
            <a:cxnSpLocks/>
          </p:cNvCxnSpPr>
          <p:nvPr/>
        </p:nvCxnSpPr>
        <p:spPr>
          <a:xfrm>
            <a:off x="547688" y="6086475"/>
            <a:ext cx="11087098" cy="0"/>
          </a:xfrm>
          <a:prstGeom prst="line">
            <a:avLst/>
          </a:prstGeom>
          <a:noFill/>
          <a:ln w="9525" cap="flat">
            <a:solidFill>
              <a:schemeClr val="tx2">
                <a:lumMod val="75000"/>
              </a:schemeClr>
            </a:solidFill>
            <a:prstDash val="dash"/>
            <a:round/>
          </a:ln>
          <a:effectLst/>
          <a:sp3d/>
        </p:spPr>
        <p:style>
          <a:lnRef idx="0">
            <a:scrgbClr r="0" g="0" b="0"/>
          </a:lnRef>
          <a:fillRef idx="0">
            <a:scrgbClr r="0" g="0" b="0"/>
          </a:fillRef>
          <a:effectRef idx="0">
            <a:scrgbClr r="0" g="0" b="0"/>
          </a:effectRef>
          <a:fontRef idx="none"/>
        </p:style>
      </p:cxnSp>
      <p:sp>
        <p:nvSpPr>
          <p:cNvPr id="214" name="Google Shape;77;p13">
            <a:extLst>
              <a:ext uri="{FF2B5EF4-FFF2-40B4-BE49-F238E27FC236}">
                <a16:creationId xmlns:a16="http://schemas.microsoft.com/office/drawing/2014/main" id="{419586CB-2510-CF56-ADCF-C879F35640C4}"/>
              </a:ext>
            </a:extLst>
          </p:cNvPr>
          <p:cNvSpPr txBox="1"/>
          <p:nvPr/>
        </p:nvSpPr>
        <p:spPr>
          <a:xfrm>
            <a:off x="973710" y="5962153"/>
            <a:ext cx="866860" cy="101566"/>
          </a:xfrm>
          <a:prstGeom prst="rect">
            <a:avLst/>
          </a:prstGeom>
          <a:noFill/>
          <a:ln w="12700" cap="flat" cmpd="sng">
            <a:noFill/>
            <a:prstDash val="sysDash"/>
            <a:round/>
            <a:headEnd type="none" w="sm" len="sm"/>
            <a:tailEnd type="none" w="sm" len="sm"/>
          </a:ln>
        </p:spPr>
        <p:txBody>
          <a:bodyPr spcFirstLastPara="1" vert="horz" wrap="square" lIns="9144" tIns="4572" rIns="4572" bIns="4572" anchor="t" anchorCtr="0">
            <a:spAutoFit/>
          </a:bodyPr>
          <a:lstStyle/>
          <a:p>
            <a:pPr marR="0" lvl="0" algn="r" defTabSz="457200" eaLnBrk="1" fontAlgn="auto" latinLnBrk="0" hangingPunct="1">
              <a:lnSpc>
                <a:spcPct val="100000"/>
              </a:lnSpc>
              <a:spcBef>
                <a:spcPts val="0"/>
              </a:spcBef>
              <a:spcAft>
                <a:spcPts val="0"/>
              </a:spcAft>
              <a:buClrTx/>
              <a:buSzTx/>
              <a:tabLst/>
              <a:defRPr/>
            </a:pPr>
            <a:r>
              <a:rPr lang="en-GB" sz="600">
                <a:solidFill>
                  <a:prstClr val="black"/>
                </a:solidFill>
                <a:latin typeface="Montserrat" pitchFamily="2" charset="77"/>
                <a:cs typeface="Arial" panose="020B0604020202020204" pitchFamily="34" charset="0"/>
                <a:sym typeface="Basis Grotesque Pro Medium"/>
              </a:rPr>
              <a:t>Kepion</a:t>
            </a:r>
            <a:endParaRPr kumimoji="0" lang="en-US" sz="600" u="none" strike="noStrike" kern="1200" cap="none" spc="0" normalizeH="0" baseline="0" noProof="0" dirty="0">
              <a:ln>
                <a:noFill/>
              </a:ln>
              <a:solidFill>
                <a:prstClr val="black"/>
              </a:solidFill>
              <a:effectLst/>
              <a:uLnTx/>
              <a:uFillTx/>
              <a:latin typeface="Montserrat" pitchFamily="2" charset="77"/>
              <a:cs typeface="Arial" panose="020B0604020202020204" pitchFamily="34" charset="0"/>
              <a:sym typeface="Basis Grotesque Pro Medium"/>
            </a:endParaRPr>
          </a:p>
        </p:txBody>
      </p:sp>
      <p:sp>
        <p:nvSpPr>
          <p:cNvPr id="215" name="Google Shape;77;p13">
            <a:extLst>
              <a:ext uri="{FF2B5EF4-FFF2-40B4-BE49-F238E27FC236}">
                <a16:creationId xmlns:a16="http://schemas.microsoft.com/office/drawing/2014/main" id="{09214274-D162-4BDC-7BF7-80B2C9FDC250}"/>
              </a:ext>
            </a:extLst>
          </p:cNvPr>
          <p:cNvSpPr txBox="1"/>
          <p:nvPr/>
        </p:nvSpPr>
        <p:spPr>
          <a:xfrm>
            <a:off x="1932410" y="5752603"/>
            <a:ext cx="538252" cy="147733"/>
          </a:xfrm>
          <a:prstGeom prst="rect">
            <a:avLst/>
          </a:prstGeom>
          <a:noFill/>
          <a:ln w="12700" cap="flat" cmpd="sng">
            <a:noFill/>
            <a:prstDash val="sysDash"/>
            <a:round/>
            <a:headEnd type="none" w="sm" len="sm"/>
            <a:tailEnd type="none" w="sm" len="sm"/>
          </a:ln>
        </p:spPr>
        <p:txBody>
          <a:bodyPr spcFirstLastPara="1" vert="horz" wrap="square" lIns="9144" tIns="4572" rIns="4572" bIns="4572" anchor="t" anchorCtr="0">
            <a:spAutoFit/>
          </a:bodyPr>
          <a:lstStyle/>
          <a:p>
            <a:pPr marR="0" lvl="0" algn="ctr" defTabSz="457200" eaLnBrk="1" fontAlgn="auto" latinLnBrk="0" hangingPunct="1">
              <a:lnSpc>
                <a:spcPct val="100000"/>
              </a:lnSpc>
              <a:spcBef>
                <a:spcPts val="0"/>
              </a:spcBef>
              <a:spcAft>
                <a:spcPts val="0"/>
              </a:spcAft>
              <a:buClrTx/>
              <a:buSzTx/>
              <a:tabLst/>
              <a:defRPr/>
            </a:pPr>
            <a:r>
              <a:rPr lang="en-GB" sz="900">
                <a:solidFill>
                  <a:prstClr val="black"/>
                </a:solidFill>
                <a:latin typeface="Montserrat" pitchFamily="2" charset="77"/>
                <a:cs typeface="Arial" panose="020B0604020202020204" pitchFamily="34" charset="0"/>
                <a:sym typeface="Basis Grotesque Pro Medium"/>
              </a:rPr>
              <a:t>2009</a:t>
            </a:r>
            <a:endParaRPr kumimoji="0" lang="en-US" sz="900" u="none" strike="noStrike" kern="1200" cap="none" spc="0" normalizeH="0" baseline="0" noProof="0" dirty="0">
              <a:ln>
                <a:noFill/>
              </a:ln>
              <a:solidFill>
                <a:prstClr val="black"/>
              </a:solidFill>
              <a:effectLst/>
              <a:uLnTx/>
              <a:uFillTx/>
              <a:latin typeface="Montserrat" pitchFamily="2" charset="77"/>
              <a:cs typeface="Arial" panose="020B0604020202020204" pitchFamily="34" charset="0"/>
              <a:sym typeface="Basis Grotesque Pro Medium"/>
            </a:endParaRPr>
          </a:p>
        </p:txBody>
      </p:sp>
      <p:sp>
        <p:nvSpPr>
          <p:cNvPr id="216" name="Google Shape;77;p13">
            <a:extLst>
              <a:ext uri="{FF2B5EF4-FFF2-40B4-BE49-F238E27FC236}">
                <a16:creationId xmlns:a16="http://schemas.microsoft.com/office/drawing/2014/main" id="{3C1CD708-E965-7AF4-00A9-D5D2BEF0D0B8}"/>
              </a:ext>
            </a:extLst>
          </p:cNvPr>
          <p:cNvSpPr txBox="1"/>
          <p:nvPr/>
        </p:nvSpPr>
        <p:spPr>
          <a:xfrm>
            <a:off x="2591327" y="5752603"/>
            <a:ext cx="866860" cy="116955"/>
          </a:xfrm>
          <a:prstGeom prst="rect">
            <a:avLst/>
          </a:prstGeom>
          <a:noFill/>
          <a:ln w="12700" cap="flat" cmpd="sng">
            <a:noFill/>
            <a:prstDash val="sysDash"/>
            <a:round/>
            <a:headEnd type="none" w="sm" len="sm"/>
            <a:tailEnd type="none" w="sm" len="sm"/>
          </a:ln>
        </p:spPr>
        <p:txBody>
          <a:bodyPr spcFirstLastPara="1" vert="horz" wrap="square" lIns="9144" tIns="4572" rIns="4572" bIns="4572" anchor="t" anchorCtr="0">
            <a:spAutoFit/>
          </a:bodyPr>
          <a:lstStyle/>
          <a:p>
            <a:pPr marR="0" lvl="0" algn="l" defTabSz="457200" eaLnBrk="1" fontAlgn="auto" latinLnBrk="0" hangingPunct="1">
              <a:lnSpc>
                <a:spcPct val="100000"/>
              </a:lnSpc>
              <a:spcBef>
                <a:spcPts val="0"/>
              </a:spcBef>
              <a:spcAft>
                <a:spcPts val="0"/>
              </a:spcAft>
              <a:buClrTx/>
              <a:buSzTx/>
              <a:tabLst/>
              <a:defRPr/>
            </a:pPr>
            <a:r>
              <a:rPr lang="en-GB" sz="700">
                <a:solidFill>
                  <a:prstClr val="black"/>
                </a:solidFill>
                <a:latin typeface="Montserrat" pitchFamily="2" charset="77"/>
                <a:cs typeface="Arial" panose="020B0604020202020204" pitchFamily="34" charset="0"/>
                <a:sym typeface="Basis Grotesque Pro Medium"/>
              </a:rPr>
              <a:t>Seattle, USA</a:t>
            </a:r>
            <a:endParaRPr lang="en-GB" sz="700" dirty="0">
              <a:solidFill>
                <a:prstClr val="black"/>
              </a:solidFill>
              <a:latin typeface="Montserrat" pitchFamily="2" charset="77"/>
              <a:cs typeface="Arial" panose="020B0604020202020204" pitchFamily="34" charset="0"/>
              <a:sym typeface="Basis Grotesque Pro Medium"/>
            </a:endParaRPr>
          </a:p>
        </p:txBody>
      </p:sp>
      <p:sp>
        <p:nvSpPr>
          <p:cNvPr id="217" name="Google Shape;77;p13">
            <a:extLst>
              <a:ext uri="{FF2B5EF4-FFF2-40B4-BE49-F238E27FC236}">
                <a16:creationId xmlns:a16="http://schemas.microsoft.com/office/drawing/2014/main" id="{8B5D707D-82B7-8453-84AA-A2916A51D65D}"/>
              </a:ext>
            </a:extLst>
          </p:cNvPr>
          <p:cNvSpPr txBox="1"/>
          <p:nvPr/>
        </p:nvSpPr>
        <p:spPr>
          <a:xfrm>
            <a:off x="3890152" y="5752603"/>
            <a:ext cx="1153791" cy="116955"/>
          </a:xfrm>
          <a:prstGeom prst="rect">
            <a:avLst/>
          </a:prstGeom>
          <a:noFill/>
          <a:ln w="12700" cap="flat" cmpd="sng">
            <a:noFill/>
            <a:prstDash val="sysDash"/>
            <a:round/>
            <a:headEnd type="none" w="sm" len="sm"/>
            <a:tailEnd type="none" w="sm" len="sm"/>
          </a:ln>
        </p:spPr>
        <p:txBody>
          <a:bodyPr spcFirstLastPara="1" vert="horz" wrap="square" lIns="9144" tIns="4572" rIns="4572" bIns="4572" anchor="t" anchorCtr="0">
            <a:spAutoFit/>
          </a:bodyPr>
          <a:lstStyle/>
          <a:p>
            <a:pPr marR="0" lvl="0" algn="ctr" defTabSz="457200" eaLnBrk="1" fontAlgn="auto" latinLnBrk="0" hangingPunct="1">
              <a:lnSpc>
                <a:spcPct val="100000"/>
              </a:lnSpc>
              <a:spcBef>
                <a:spcPts val="0"/>
              </a:spcBef>
              <a:spcAft>
                <a:spcPts val="0"/>
              </a:spcAft>
              <a:buClrTx/>
              <a:buSzTx/>
              <a:tabLst/>
              <a:defRPr/>
            </a:pPr>
            <a:r>
              <a:rPr kumimoji="0" lang="en-GB" sz="700" i="1" u="none" strike="noStrike" kern="1200" cap="none" spc="0" normalizeH="0" baseline="0" noProof="0">
                <a:ln>
                  <a:noFill/>
                </a:ln>
                <a:solidFill>
                  <a:prstClr val="black"/>
                </a:solidFill>
                <a:effectLst/>
                <a:uLnTx/>
                <a:uFillTx/>
                <a:latin typeface="Montserrat" pitchFamily="2" charset="77"/>
                <a:cs typeface="Arial" panose="020B0604020202020204" pitchFamily="34" charset="0"/>
                <a:sym typeface="Basis Grotesque Pro Medium"/>
              </a:rPr>
              <a:t>No</a:t>
            </a:r>
            <a:endParaRPr kumimoji="0" lang="en-US" sz="700" i="1" u="none" strike="noStrike" kern="1200" cap="none" spc="0" normalizeH="0" baseline="0" noProof="0" dirty="0">
              <a:ln>
                <a:noFill/>
              </a:ln>
              <a:solidFill>
                <a:prstClr val="black"/>
              </a:solidFill>
              <a:effectLst/>
              <a:uLnTx/>
              <a:uFillTx/>
              <a:latin typeface="Montserrat" pitchFamily="2" charset="77"/>
              <a:cs typeface="Arial" panose="020B0604020202020204" pitchFamily="34" charset="0"/>
              <a:sym typeface="Basis Grotesque Pro Medium"/>
            </a:endParaRPr>
          </a:p>
        </p:txBody>
      </p:sp>
      <p:sp>
        <p:nvSpPr>
          <p:cNvPr id="218" name="Google Shape;77;p13">
            <a:extLst>
              <a:ext uri="{FF2B5EF4-FFF2-40B4-BE49-F238E27FC236}">
                <a16:creationId xmlns:a16="http://schemas.microsoft.com/office/drawing/2014/main" id="{96B50FCB-1C07-5773-ABA0-E5E1786D50AB}"/>
              </a:ext>
            </a:extLst>
          </p:cNvPr>
          <p:cNvSpPr txBox="1"/>
          <p:nvPr/>
        </p:nvSpPr>
        <p:spPr>
          <a:xfrm>
            <a:off x="5278149" y="5752603"/>
            <a:ext cx="866860" cy="147733"/>
          </a:xfrm>
          <a:prstGeom prst="rect">
            <a:avLst/>
          </a:prstGeom>
          <a:noFill/>
          <a:ln w="12700" cap="flat" cmpd="sng">
            <a:noFill/>
            <a:prstDash val="sysDash"/>
            <a:round/>
            <a:headEnd type="none" w="sm" len="sm"/>
            <a:tailEnd type="none" w="sm" len="sm"/>
          </a:ln>
        </p:spPr>
        <p:txBody>
          <a:bodyPr spcFirstLastPara="1" vert="horz" wrap="square" lIns="9144" tIns="4572" rIns="4572" bIns="4572" anchor="t" anchorCtr="0">
            <a:spAutoFit/>
          </a:bodyPr>
          <a:lstStyle/>
          <a:p>
            <a:pPr marR="0" lvl="0" algn="ctr" defTabSz="457200" eaLnBrk="1" fontAlgn="auto" latinLnBrk="0" hangingPunct="1">
              <a:lnSpc>
                <a:spcPct val="100000"/>
              </a:lnSpc>
              <a:spcBef>
                <a:spcPts val="0"/>
              </a:spcBef>
              <a:spcAft>
                <a:spcPts val="0"/>
              </a:spcAft>
              <a:buClrTx/>
              <a:buSzTx/>
              <a:tabLst/>
              <a:defRPr/>
            </a:pPr>
            <a:r>
              <a:rPr lang="en-GB" sz="900" dirty="0">
                <a:solidFill>
                  <a:prstClr val="black"/>
                </a:solidFill>
                <a:latin typeface="Montserrat" pitchFamily="2" charset="77"/>
                <a:cs typeface="Arial" panose="020B0604020202020204" pitchFamily="34" charset="0"/>
                <a:sym typeface="Basis Grotesque Pro Medium"/>
              </a:rPr>
              <a:t>~75 </a:t>
            </a:r>
            <a:endParaRPr kumimoji="0" lang="en-US" sz="900" u="none" strike="noStrike" kern="1200" cap="none" spc="0" normalizeH="0" baseline="0" noProof="0" dirty="0">
              <a:ln>
                <a:noFill/>
              </a:ln>
              <a:solidFill>
                <a:prstClr val="black"/>
              </a:solidFill>
              <a:effectLst/>
              <a:uLnTx/>
              <a:uFillTx/>
              <a:latin typeface="Montserrat" pitchFamily="2" charset="77"/>
              <a:cs typeface="Arial" panose="020B0604020202020204" pitchFamily="34" charset="0"/>
              <a:sym typeface="Basis Grotesque Pro Medium"/>
            </a:endParaRPr>
          </a:p>
        </p:txBody>
      </p:sp>
      <p:sp>
        <p:nvSpPr>
          <p:cNvPr id="219" name="Google Shape;77;p13">
            <a:extLst>
              <a:ext uri="{FF2B5EF4-FFF2-40B4-BE49-F238E27FC236}">
                <a16:creationId xmlns:a16="http://schemas.microsoft.com/office/drawing/2014/main" id="{F6DF0096-275E-CC9D-40EF-E4F2FABB5B93}"/>
              </a:ext>
            </a:extLst>
          </p:cNvPr>
          <p:cNvSpPr txBox="1"/>
          <p:nvPr/>
        </p:nvSpPr>
        <p:spPr>
          <a:xfrm>
            <a:off x="6432508" y="5752603"/>
            <a:ext cx="811934" cy="147733"/>
          </a:xfrm>
          <a:prstGeom prst="rect">
            <a:avLst/>
          </a:prstGeom>
          <a:noFill/>
          <a:ln w="12700" cap="flat" cmpd="sng">
            <a:noFill/>
            <a:prstDash val="sysDash"/>
            <a:round/>
            <a:headEnd type="none" w="sm" len="sm"/>
            <a:tailEnd type="none" w="sm" len="sm"/>
          </a:ln>
        </p:spPr>
        <p:txBody>
          <a:bodyPr spcFirstLastPara="1" vert="horz" wrap="square" lIns="9144" tIns="4572" rIns="4572" bIns="4572" anchor="t" anchorCtr="0">
            <a:spAutoFit/>
          </a:bodyPr>
          <a:lstStyle/>
          <a:p>
            <a:pPr marR="0" lvl="0" algn="ctr" defTabSz="457200" eaLnBrk="1" fontAlgn="auto" latinLnBrk="0" hangingPunct="1">
              <a:lnSpc>
                <a:spcPct val="100000"/>
              </a:lnSpc>
              <a:spcBef>
                <a:spcPts val="0"/>
              </a:spcBef>
              <a:spcAft>
                <a:spcPts val="0"/>
              </a:spcAft>
              <a:buClrTx/>
              <a:buSzTx/>
              <a:tabLst/>
              <a:defRPr/>
            </a:pPr>
            <a:r>
              <a:rPr lang="en-GB" sz="900" dirty="0">
                <a:solidFill>
                  <a:prstClr val="black"/>
                </a:solidFill>
                <a:latin typeface="Montserrat" pitchFamily="2" charset="77"/>
                <a:cs typeface="Arial" panose="020B0604020202020204" pitchFamily="34" charset="0"/>
                <a:sym typeface="Basis Grotesque Pro Medium"/>
              </a:rPr>
              <a:t>~10</a:t>
            </a:r>
            <a:endParaRPr kumimoji="0" lang="en-US" sz="900" u="none" strike="noStrike" kern="1200" cap="none" spc="0" normalizeH="0" baseline="0" noProof="0" dirty="0">
              <a:ln>
                <a:noFill/>
              </a:ln>
              <a:solidFill>
                <a:prstClr val="black"/>
              </a:solidFill>
              <a:effectLst/>
              <a:uLnTx/>
              <a:uFillTx/>
              <a:latin typeface="Montserrat" pitchFamily="2" charset="77"/>
              <a:cs typeface="Arial" panose="020B0604020202020204" pitchFamily="34" charset="0"/>
              <a:sym typeface="Basis Grotesque Pro Medium"/>
            </a:endParaRPr>
          </a:p>
        </p:txBody>
      </p:sp>
      <p:sp>
        <p:nvSpPr>
          <p:cNvPr id="220" name="Google Shape;77;p13">
            <a:extLst>
              <a:ext uri="{FF2B5EF4-FFF2-40B4-BE49-F238E27FC236}">
                <a16:creationId xmlns:a16="http://schemas.microsoft.com/office/drawing/2014/main" id="{38F5B61C-0031-A7E3-25F4-6A39548D5A71}"/>
              </a:ext>
            </a:extLst>
          </p:cNvPr>
          <p:cNvSpPr txBox="1"/>
          <p:nvPr/>
        </p:nvSpPr>
        <p:spPr>
          <a:xfrm>
            <a:off x="7568350" y="5752603"/>
            <a:ext cx="4066436" cy="224677"/>
          </a:xfrm>
          <a:prstGeom prst="rect">
            <a:avLst/>
          </a:prstGeom>
          <a:noFill/>
          <a:ln w="12700" cap="flat" cmpd="sng">
            <a:noFill/>
            <a:prstDash val="sysDash"/>
            <a:round/>
            <a:headEnd type="none" w="sm" len="sm"/>
            <a:tailEnd type="none" w="sm" len="sm"/>
          </a:ln>
        </p:spPr>
        <p:txBody>
          <a:bodyPr spcFirstLastPara="1" vert="horz" wrap="square" lIns="9144" tIns="4572" rIns="4572" bIns="4572" anchor="t" anchorCtr="0">
            <a:spAutoFit/>
          </a:bodyPr>
          <a:lstStyle/>
          <a:p>
            <a:pPr marR="0" lvl="0" algn="l" defTabSz="457200" eaLnBrk="1" fontAlgn="auto" latinLnBrk="0" hangingPunct="1">
              <a:lnSpc>
                <a:spcPct val="100000"/>
              </a:lnSpc>
              <a:spcBef>
                <a:spcPts val="0"/>
              </a:spcBef>
              <a:spcAft>
                <a:spcPts val="0"/>
              </a:spcAft>
              <a:buClrTx/>
              <a:buSzTx/>
              <a:tabLst/>
              <a:defRPr/>
            </a:pPr>
            <a:r>
              <a:rPr lang="en-GB" sz="700">
                <a:solidFill>
                  <a:prstClr val="black"/>
                </a:solidFill>
                <a:latin typeface="Montserrat" pitchFamily="2" charset="77"/>
                <a:cs typeface="Arial" panose="020B0604020202020204" pitchFamily="34" charset="0"/>
                <a:sym typeface="Basis Grotesque Pro Medium"/>
              </a:rPr>
              <a:t>Kepion provides planning, budgeting, and forecasting solutions that integrate with Microsoft BI tools for enhanced data visualization and analysis.</a:t>
            </a:r>
            <a:endParaRPr kumimoji="0" lang="en-US" sz="700" u="none" strike="noStrike" kern="1200" cap="none" spc="0" normalizeH="0" baseline="0" noProof="0" dirty="0">
              <a:ln>
                <a:noFill/>
              </a:ln>
              <a:solidFill>
                <a:prstClr val="black"/>
              </a:solidFill>
              <a:effectLst/>
              <a:uLnTx/>
              <a:uFillTx/>
              <a:latin typeface="Montserrat" pitchFamily="2" charset="77"/>
              <a:cs typeface="Arial" panose="020B0604020202020204" pitchFamily="34" charset="0"/>
              <a:sym typeface="Basis Grotesque Pro Medium"/>
            </a:endParaRPr>
          </a:p>
        </p:txBody>
      </p:sp>
      <p:pic>
        <p:nvPicPr>
          <p:cNvPr id="221" name="Picture 220" descr="A red white and blue flag&#10;&#10;Description automatically generated">
            <a:extLst>
              <a:ext uri="{FF2B5EF4-FFF2-40B4-BE49-F238E27FC236}">
                <a16:creationId xmlns:a16="http://schemas.microsoft.com/office/drawing/2014/main" id="{E50511ED-CBD6-EC07-9115-9227063A484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30416" y="2289157"/>
            <a:ext cx="211960" cy="211960"/>
          </a:xfrm>
          <a:prstGeom prst="rect">
            <a:avLst/>
          </a:prstGeom>
        </p:spPr>
      </p:pic>
      <p:pic>
        <p:nvPicPr>
          <p:cNvPr id="222" name="Picture 221" descr="A red white and blue flag&#10;&#10;Description automatically generated">
            <a:extLst>
              <a:ext uri="{FF2B5EF4-FFF2-40B4-BE49-F238E27FC236}">
                <a16:creationId xmlns:a16="http://schemas.microsoft.com/office/drawing/2014/main" id="{7786E430-E53D-F8D5-BCF6-A9E75E28CA3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30416" y="3606293"/>
            <a:ext cx="211960" cy="211960"/>
          </a:xfrm>
          <a:prstGeom prst="rect">
            <a:avLst/>
          </a:prstGeom>
        </p:spPr>
      </p:pic>
      <p:pic>
        <p:nvPicPr>
          <p:cNvPr id="223" name="Picture 222" descr="A red white and blue flag&#10;&#10;Description automatically generated">
            <a:extLst>
              <a:ext uri="{FF2B5EF4-FFF2-40B4-BE49-F238E27FC236}">
                <a16:creationId xmlns:a16="http://schemas.microsoft.com/office/drawing/2014/main" id="{FD6D1952-C8C6-905D-22FC-C4707042433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30416" y="4030986"/>
            <a:ext cx="211960" cy="211960"/>
          </a:xfrm>
          <a:prstGeom prst="rect">
            <a:avLst/>
          </a:prstGeom>
        </p:spPr>
      </p:pic>
      <p:pic>
        <p:nvPicPr>
          <p:cNvPr id="224" name="Picture 223" descr="A red white and blue flag&#10;&#10;Description automatically generated">
            <a:extLst>
              <a:ext uri="{FF2B5EF4-FFF2-40B4-BE49-F238E27FC236}">
                <a16:creationId xmlns:a16="http://schemas.microsoft.com/office/drawing/2014/main" id="{1702AA6F-E5C4-D756-74A6-3BB619CE45A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30416" y="5775684"/>
            <a:ext cx="211960" cy="211960"/>
          </a:xfrm>
          <a:prstGeom prst="rect">
            <a:avLst/>
          </a:prstGeom>
        </p:spPr>
      </p:pic>
      <p:pic>
        <p:nvPicPr>
          <p:cNvPr id="225" name="Picture 224" descr="A red white and blue flag&#10;&#10;Description automatically generated">
            <a:extLst>
              <a:ext uri="{FF2B5EF4-FFF2-40B4-BE49-F238E27FC236}">
                <a16:creationId xmlns:a16="http://schemas.microsoft.com/office/drawing/2014/main" id="{BD570E28-C751-31F3-C5AC-30C77F97711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536760" y="1842175"/>
            <a:ext cx="212400" cy="212400"/>
          </a:xfrm>
          <a:prstGeom prst="rect">
            <a:avLst/>
          </a:prstGeom>
        </p:spPr>
      </p:pic>
      <p:pic>
        <p:nvPicPr>
          <p:cNvPr id="226" name="Picture 225" descr="A red white and blue flag&#10;&#10;Description automatically generated">
            <a:extLst>
              <a:ext uri="{FF2B5EF4-FFF2-40B4-BE49-F238E27FC236}">
                <a16:creationId xmlns:a16="http://schemas.microsoft.com/office/drawing/2014/main" id="{7C231E48-BE4B-79D4-E157-879514B1164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30416" y="2736823"/>
            <a:ext cx="211960" cy="211960"/>
          </a:xfrm>
          <a:prstGeom prst="rect">
            <a:avLst/>
          </a:prstGeom>
        </p:spPr>
      </p:pic>
      <p:sp>
        <p:nvSpPr>
          <p:cNvPr id="227" name="Rectangle 226">
            <a:extLst>
              <a:ext uri="{FF2B5EF4-FFF2-40B4-BE49-F238E27FC236}">
                <a16:creationId xmlns:a16="http://schemas.microsoft.com/office/drawing/2014/main" id="{A22296FC-6404-B76E-7E4C-A734E8702709}"/>
              </a:ext>
            </a:extLst>
          </p:cNvPr>
          <p:cNvSpPr/>
          <p:nvPr/>
        </p:nvSpPr>
        <p:spPr>
          <a:xfrm rot="16200000">
            <a:off x="-187214" y="2498510"/>
            <a:ext cx="1636278" cy="180321"/>
          </a:xfrm>
          <a:prstGeom prst="rect">
            <a:avLst/>
          </a:prstGeom>
          <a:solidFill>
            <a:schemeClr val="accent4">
              <a:lumMod val="20000"/>
              <a:lumOff val="80000"/>
            </a:schemeClr>
          </a:solidFill>
          <a:ln w="6350" cap="sq">
            <a:solidFill>
              <a:schemeClr val="accent4">
                <a:lumMod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600" b="1" dirty="0">
                <a:solidFill>
                  <a:schemeClr val="tx2"/>
                </a:solidFill>
                <a:latin typeface="Montserrat" pitchFamily="2" charset="77"/>
              </a:rPr>
              <a:t>3. Best-of-Breed niche players</a:t>
            </a:r>
          </a:p>
        </p:txBody>
      </p:sp>
      <p:sp>
        <p:nvSpPr>
          <p:cNvPr id="228" name="Rectangle 227">
            <a:extLst>
              <a:ext uri="{FF2B5EF4-FFF2-40B4-BE49-F238E27FC236}">
                <a16:creationId xmlns:a16="http://schemas.microsoft.com/office/drawing/2014/main" id="{D0FFC31F-B506-A5A0-8175-D2211C015F41}"/>
              </a:ext>
            </a:extLst>
          </p:cNvPr>
          <p:cNvSpPr/>
          <p:nvPr/>
        </p:nvSpPr>
        <p:spPr>
          <a:xfrm rot="16200000">
            <a:off x="-614515" y="4689998"/>
            <a:ext cx="2491200" cy="180000"/>
          </a:xfrm>
          <a:prstGeom prst="rect">
            <a:avLst/>
          </a:prstGeom>
          <a:solidFill>
            <a:schemeClr val="accent3">
              <a:lumMod val="20000"/>
              <a:lumOff val="80000"/>
            </a:schemeClr>
          </a:solidFill>
          <a:ln w="6350" cap="sq">
            <a:solidFill>
              <a:schemeClr val="accent3"/>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600" b="1" dirty="0">
                <a:solidFill>
                  <a:schemeClr val="tx2"/>
                </a:solidFill>
                <a:latin typeface="Montserrat" pitchFamily="2" charset="77"/>
              </a:rPr>
              <a:t>4. SME focused solutions</a:t>
            </a:r>
          </a:p>
        </p:txBody>
      </p:sp>
      <p:pic>
        <p:nvPicPr>
          <p:cNvPr id="229" name="Picture 228" descr="A red yellow and black flag&#10;&#10;Description automatically generated">
            <a:extLst>
              <a:ext uri="{FF2B5EF4-FFF2-40B4-BE49-F238E27FC236}">
                <a16:creationId xmlns:a16="http://schemas.microsoft.com/office/drawing/2014/main" id="{93D99D8C-2993-51B2-9B74-7F5EB1E0F74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536760" y="4455271"/>
            <a:ext cx="212400" cy="212400"/>
          </a:xfrm>
          <a:prstGeom prst="rect">
            <a:avLst/>
          </a:prstGeom>
        </p:spPr>
      </p:pic>
      <p:pic>
        <p:nvPicPr>
          <p:cNvPr id="230" name="Picture 229" descr="A red and white flag&#10;&#10;Description automatically generated">
            <a:extLst>
              <a:ext uri="{FF2B5EF4-FFF2-40B4-BE49-F238E27FC236}">
                <a16:creationId xmlns:a16="http://schemas.microsoft.com/office/drawing/2014/main" id="{F6D53A4D-FF16-FADF-2AD5-3385E4F83D9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512228" y="3120323"/>
            <a:ext cx="212400" cy="212400"/>
          </a:xfrm>
          <a:prstGeom prst="rect">
            <a:avLst/>
          </a:prstGeom>
        </p:spPr>
      </p:pic>
      <p:pic>
        <p:nvPicPr>
          <p:cNvPr id="231" name="Picture 230" descr="A red and white flag&#10;&#10;Description automatically generated">
            <a:extLst>
              <a:ext uri="{FF2B5EF4-FFF2-40B4-BE49-F238E27FC236}">
                <a16:creationId xmlns:a16="http://schemas.microsoft.com/office/drawing/2014/main" id="{5C3F2D5F-D36B-38E3-CCBE-75DD6E94949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512228" y="4875216"/>
            <a:ext cx="212400" cy="212400"/>
          </a:xfrm>
          <a:prstGeom prst="rect">
            <a:avLst/>
          </a:prstGeom>
        </p:spPr>
      </p:pic>
      <p:pic>
        <p:nvPicPr>
          <p:cNvPr id="232" name="Picture 231" descr="A red and white flag&#10;&#10;Description automatically generated">
            <a:extLst>
              <a:ext uri="{FF2B5EF4-FFF2-40B4-BE49-F238E27FC236}">
                <a16:creationId xmlns:a16="http://schemas.microsoft.com/office/drawing/2014/main" id="{CAD6CEE1-708D-9DED-5A8E-3E4CCEEBE12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512228" y="5336557"/>
            <a:ext cx="212400" cy="212400"/>
          </a:xfrm>
          <a:prstGeom prst="rect">
            <a:avLst/>
          </a:prstGeom>
        </p:spPr>
      </p:pic>
      <p:pic>
        <p:nvPicPr>
          <p:cNvPr id="233" name="Picture 2" descr="Unit4 PSA for Dynamics 365">
            <a:extLst>
              <a:ext uri="{FF2B5EF4-FFF2-40B4-BE49-F238E27FC236}">
                <a16:creationId xmlns:a16="http://schemas.microsoft.com/office/drawing/2014/main" id="{3FEC08C2-4C0D-0DEF-6E68-28A26B9FE517}"/>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t="36386" b="35465"/>
          <a:stretch/>
        </p:blipFill>
        <p:spPr bwMode="auto">
          <a:xfrm>
            <a:off x="844852" y="1874367"/>
            <a:ext cx="615950" cy="173384"/>
          </a:xfrm>
          <a:prstGeom prst="rect">
            <a:avLst/>
          </a:prstGeom>
          <a:noFill/>
          <a:extLst>
            <a:ext uri="{909E8E84-426E-40DD-AFC4-6F175D3DCCD1}">
              <a14:hiddenFill xmlns:a14="http://schemas.microsoft.com/office/drawing/2010/main">
                <a:solidFill>
                  <a:srgbClr val="FFFFFF"/>
                </a:solidFill>
              </a14:hiddenFill>
            </a:ext>
          </a:extLst>
        </p:spPr>
      </p:pic>
      <p:pic>
        <p:nvPicPr>
          <p:cNvPr id="234" name="Picture 4" descr="Syntellis Performance Solutions ...">
            <a:extLst>
              <a:ext uri="{FF2B5EF4-FFF2-40B4-BE49-F238E27FC236}">
                <a16:creationId xmlns:a16="http://schemas.microsoft.com/office/drawing/2014/main" id="{BED5D963-8BC1-DB72-BB04-FEBE281B960E}"/>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95374" y="2285124"/>
            <a:ext cx="986777" cy="149044"/>
          </a:xfrm>
          <a:prstGeom prst="rect">
            <a:avLst/>
          </a:prstGeom>
          <a:noFill/>
          <a:extLst>
            <a:ext uri="{909E8E84-426E-40DD-AFC4-6F175D3DCCD1}">
              <a14:hiddenFill xmlns:a14="http://schemas.microsoft.com/office/drawing/2010/main">
                <a:solidFill>
                  <a:srgbClr val="FFFFFF"/>
                </a:solidFill>
              </a14:hiddenFill>
            </a:ext>
          </a:extLst>
        </p:spPr>
      </p:pic>
      <p:pic>
        <p:nvPicPr>
          <p:cNvPr id="235" name="Picture 6" descr="Revenue and Profit Growth ...">
            <a:extLst>
              <a:ext uri="{FF2B5EF4-FFF2-40B4-BE49-F238E27FC236}">
                <a16:creationId xmlns:a16="http://schemas.microsoft.com/office/drawing/2014/main" id="{0A1F20B3-8F7F-428E-0820-C891686CF62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78809" y="2647900"/>
            <a:ext cx="584186" cy="307168"/>
          </a:xfrm>
          <a:prstGeom prst="rect">
            <a:avLst/>
          </a:prstGeom>
          <a:noFill/>
          <a:extLst>
            <a:ext uri="{909E8E84-426E-40DD-AFC4-6F175D3DCCD1}">
              <a14:hiddenFill xmlns:a14="http://schemas.microsoft.com/office/drawing/2010/main">
                <a:solidFill>
                  <a:srgbClr val="FFFFFF"/>
                </a:solidFill>
              </a14:hiddenFill>
            </a:ext>
          </a:extLst>
        </p:spPr>
      </p:pic>
      <p:pic>
        <p:nvPicPr>
          <p:cNvPr id="236" name="Picture 8" descr="Prophix Shares Midyear Update: New ...">
            <a:extLst>
              <a:ext uri="{FF2B5EF4-FFF2-40B4-BE49-F238E27FC236}">
                <a16:creationId xmlns:a16="http://schemas.microsoft.com/office/drawing/2014/main" id="{FE4BC406-31C1-5EFF-04CC-E8282331606B}"/>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82873" y="3063751"/>
            <a:ext cx="642605" cy="337885"/>
          </a:xfrm>
          <a:prstGeom prst="rect">
            <a:avLst/>
          </a:prstGeom>
          <a:noFill/>
          <a:extLst>
            <a:ext uri="{909E8E84-426E-40DD-AFC4-6F175D3DCCD1}">
              <a14:hiddenFill xmlns:a14="http://schemas.microsoft.com/office/drawing/2010/main">
                <a:solidFill>
                  <a:srgbClr val="FFFFFF"/>
                </a:solidFill>
              </a14:hiddenFill>
            </a:ext>
          </a:extLst>
        </p:spPr>
      </p:pic>
      <p:pic>
        <p:nvPicPr>
          <p:cNvPr id="237" name="Picture 10" descr="Centage Pricing, Alternatives &amp; More ...">
            <a:extLst>
              <a:ext uri="{FF2B5EF4-FFF2-40B4-BE49-F238E27FC236}">
                <a16:creationId xmlns:a16="http://schemas.microsoft.com/office/drawing/2014/main" id="{FCC684C7-CEF9-4072-FCD2-75BCBB7E7CF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76621" y="3553995"/>
            <a:ext cx="810323" cy="220484"/>
          </a:xfrm>
          <a:prstGeom prst="rect">
            <a:avLst/>
          </a:prstGeom>
          <a:noFill/>
          <a:extLst>
            <a:ext uri="{909E8E84-426E-40DD-AFC4-6F175D3DCCD1}">
              <a14:hiddenFill xmlns:a14="http://schemas.microsoft.com/office/drawing/2010/main">
                <a:solidFill>
                  <a:srgbClr val="FFFFFF"/>
                </a:solidFill>
              </a14:hiddenFill>
            </a:ext>
          </a:extLst>
        </p:spPr>
      </p:pic>
      <p:pic>
        <p:nvPicPr>
          <p:cNvPr id="238" name="Picture 12" descr="Cube Partners with Sage to Deliver Real ...">
            <a:extLst>
              <a:ext uri="{FF2B5EF4-FFF2-40B4-BE49-F238E27FC236}">
                <a16:creationId xmlns:a16="http://schemas.microsoft.com/office/drawing/2014/main" id="{F3234B79-D44D-579C-0EB2-E80736FECC62}"/>
              </a:ext>
            </a:extLst>
          </p:cNvPr>
          <p:cNvPicPr>
            <a:picLocks noChangeAspect="1" noChangeArrowheads="1"/>
          </p:cNvPicPr>
          <p:nvPr/>
        </p:nvPicPr>
        <p:blipFill rotWithShape="1">
          <a:blip r:embed="rId16">
            <a:extLst>
              <a:ext uri="{28A0092B-C50C-407E-A947-70E740481C1C}">
                <a14:useLocalDpi xmlns:a14="http://schemas.microsoft.com/office/drawing/2010/main" val="0"/>
              </a:ext>
            </a:extLst>
          </a:blip>
          <a:srcRect t="20549" b="15659"/>
          <a:stretch/>
        </p:blipFill>
        <p:spPr bwMode="auto">
          <a:xfrm>
            <a:off x="816909" y="3970476"/>
            <a:ext cx="686343" cy="244370"/>
          </a:xfrm>
          <a:prstGeom prst="rect">
            <a:avLst/>
          </a:prstGeom>
          <a:noFill/>
          <a:extLst>
            <a:ext uri="{909E8E84-426E-40DD-AFC4-6F175D3DCCD1}">
              <a14:hiddenFill xmlns:a14="http://schemas.microsoft.com/office/drawing/2010/main">
                <a:solidFill>
                  <a:srgbClr val="FFFFFF"/>
                </a:solidFill>
              </a14:hiddenFill>
            </a:ext>
          </a:extLst>
        </p:spPr>
      </p:pic>
      <p:pic>
        <p:nvPicPr>
          <p:cNvPr id="239" name="Picture 14" descr="Jedox - Wikipedia">
            <a:extLst>
              <a:ext uri="{FF2B5EF4-FFF2-40B4-BE49-F238E27FC236}">
                <a16:creationId xmlns:a16="http://schemas.microsoft.com/office/drawing/2014/main" id="{66660824-8E51-55C3-264F-C44B8C4221A0}"/>
              </a:ext>
            </a:extLst>
          </p:cNvPr>
          <p:cNvPicPr>
            <a:picLocks noChangeAspect="1" noChangeArrowheads="1"/>
          </p:cNvPicPr>
          <p:nvPr/>
        </p:nvPicPr>
        <p:blipFill rotWithShape="1">
          <a:blip r:embed="rId17">
            <a:extLst>
              <a:ext uri="{28A0092B-C50C-407E-A947-70E740481C1C}">
                <a14:useLocalDpi xmlns:a14="http://schemas.microsoft.com/office/drawing/2010/main" val="0"/>
              </a:ext>
            </a:extLst>
          </a:blip>
          <a:srcRect t="22300" b="23949"/>
          <a:stretch/>
        </p:blipFill>
        <p:spPr bwMode="auto">
          <a:xfrm>
            <a:off x="760112" y="4420556"/>
            <a:ext cx="810335" cy="308322"/>
          </a:xfrm>
          <a:prstGeom prst="rect">
            <a:avLst/>
          </a:prstGeom>
          <a:noFill/>
          <a:extLst>
            <a:ext uri="{909E8E84-426E-40DD-AFC4-6F175D3DCCD1}">
              <a14:hiddenFill xmlns:a14="http://schemas.microsoft.com/office/drawing/2010/main">
                <a:solidFill>
                  <a:srgbClr val="FFFFFF"/>
                </a:solidFill>
              </a14:hiddenFill>
            </a:ext>
          </a:extLst>
        </p:spPr>
      </p:pic>
      <p:pic>
        <p:nvPicPr>
          <p:cNvPr id="240" name="Picture 16" descr="Vena Solutions | LinkedIn">
            <a:extLst>
              <a:ext uri="{FF2B5EF4-FFF2-40B4-BE49-F238E27FC236}">
                <a16:creationId xmlns:a16="http://schemas.microsoft.com/office/drawing/2014/main" id="{FC073150-D4C4-DB8D-4EFE-8C33ECFDD740}"/>
              </a:ext>
            </a:extLst>
          </p:cNvPr>
          <p:cNvPicPr>
            <a:picLocks noChangeAspect="1" noChangeArrowheads="1"/>
          </p:cNvPicPr>
          <p:nvPr/>
        </p:nvPicPr>
        <p:blipFill rotWithShape="1">
          <a:blip r:embed="rId18">
            <a:extLst>
              <a:ext uri="{28A0092B-C50C-407E-A947-70E740481C1C}">
                <a14:useLocalDpi xmlns:a14="http://schemas.microsoft.com/office/drawing/2010/main" val="0"/>
              </a:ext>
            </a:extLst>
          </a:blip>
          <a:srcRect t="34800" b="33613"/>
          <a:stretch/>
        </p:blipFill>
        <p:spPr bwMode="auto">
          <a:xfrm>
            <a:off x="814954" y="4829519"/>
            <a:ext cx="734459" cy="231995"/>
          </a:xfrm>
          <a:prstGeom prst="rect">
            <a:avLst/>
          </a:prstGeom>
          <a:noFill/>
          <a:extLst>
            <a:ext uri="{909E8E84-426E-40DD-AFC4-6F175D3DCCD1}">
              <a14:hiddenFill xmlns:a14="http://schemas.microsoft.com/office/drawing/2010/main">
                <a:solidFill>
                  <a:srgbClr val="FFFFFF"/>
                </a:solidFill>
              </a14:hiddenFill>
            </a:ext>
          </a:extLst>
        </p:spPr>
      </p:pic>
      <p:pic>
        <p:nvPicPr>
          <p:cNvPr id="241" name="Picture 18" descr="JustPerform - Performance Analytics">
            <a:extLst>
              <a:ext uri="{FF2B5EF4-FFF2-40B4-BE49-F238E27FC236}">
                <a16:creationId xmlns:a16="http://schemas.microsoft.com/office/drawing/2014/main" id="{C73FC68A-6BF3-1AD8-F156-C86751382DC1}"/>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866389" y="5283896"/>
            <a:ext cx="676696" cy="217571"/>
          </a:xfrm>
          <a:prstGeom prst="rect">
            <a:avLst/>
          </a:prstGeom>
          <a:noFill/>
          <a:extLst>
            <a:ext uri="{909E8E84-426E-40DD-AFC4-6F175D3DCCD1}">
              <a14:hiddenFill xmlns:a14="http://schemas.microsoft.com/office/drawing/2010/main">
                <a:solidFill>
                  <a:srgbClr val="FFFFFF"/>
                </a:solidFill>
              </a14:hiddenFill>
            </a:ext>
          </a:extLst>
        </p:spPr>
      </p:pic>
      <p:pic>
        <p:nvPicPr>
          <p:cNvPr id="242" name="Picture 20" descr="Microsoft Azure Marketplace">
            <a:extLst>
              <a:ext uri="{FF2B5EF4-FFF2-40B4-BE49-F238E27FC236}">
                <a16:creationId xmlns:a16="http://schemas.microsoft.com/office/drawing/2014/main" id="{4CBCEC87-43B4-6986-E564-EF26759FECF5}"/>
              </a:ext>
            </a:extLst>
          </p:cNvPr>
          <p:cNvPicPr>
            <a:picLocks noChangeAspect="1" noChangeArrowheads="1"/>
          </p:cNvPicPr>
          <p:nvPr/>
        </p:nvPicPr>
        <p:blipFill rotWithShape="1">
          <a:blip r:embed="rId20">
            <a:extLst>
              <a:ext uri="{28A0092B-C50C-407E-A947-70E740481C1C}">
                <a14:useLocalDpi xmlns:a14="http://schemas.microsoft.com/office/drawing/2010/main" val="0"/>
              </a:ext>
            </a:extLst>
          </a:blip>
          <a:srcRect t="31555" b="30307"/>
          <a:stretch/>
        </p:blipFill>
        <p:spPr bwMode="auto">
          <a:xfrm>
            <a:off x="835257" y="5710496"/>
            <a:ext cx="655551" cy="2500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85089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BA7F8B-318F-25AF-B447-7896AB529651}"/>
            </a:ext>
          </a:extLst>
        </p:cNvPr>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9857D13A-AF40-7422-DDBE-1447AA9CAE52}"/>
              </a:ext>
            </a:extLst>
          </p:cNvPr>
          <p:cNvGraphicFramePr>
            <a:graphicFrameLocks noChangeAspect="1"/>
          </p:cNvGraphicFramePr>
          <p:nvPr>
            <p:custDataLst>
              <p:tags r:id="rId1"/>
            </p:custDataLst>
            <p:extLst>
              <p:ext uri="{D42A27DB-BD31-4B8C-83A1-F6EECF244321}">
                <p14:modId xmlns:p14="http://schemas.microsoft.com/office/powerpoint/2010/main" val="29567840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04" imgH="405" progId="TCLayout.ActiveDocument.1">
                  <p:embed/>
                </p:oleObj>
              </mc:Choice>
              <mc:Fallback>
                <p:oleObj name="think-cell Slide" r:id="rId3" imgW="404" imgH="405" progId="TCLayout.ActiveDocument.1">
                  <p:embed/>
                  <p:pic>
                    <p:nvPicPr>
                      <p:cNvPr id="9" name="think-cell data - do not delete" hidden="1">
                        <a:extLst>
                          <a:ext uri="{FF2B5EF4-FFF2-40B4-BE49-F238E27FC236}">
                            <a16:creationId xmlns:a16="http://schemas.microsoft.com/office/drawing/2014/main" id="{1109140D-1EBE-7864-2D00-4D9956D38ED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5" name="Title 4">
            <a:extLst>
              <a:ext uri="{FF2B5EF4-FFF2-40B4-BE49-F238E27FC236}">
                <a16:creationId xmlns:a16="http://schemas.microsoft.com/office/drawing/2014/main" id="{16E0358F-1104-041E-D0F7-0852C66E28AC}"/>
              </a:ext>
            </a:extLst>
          </p:cNvPr>
          <p:cNvSpPr>
            <a:spLocks noGrp="1"/>
          </p:cNvSpPr>
          <p:nvPr>
            <p:ph type="title"/>
          </p:nvPr>
        </p:nvSpPr>
        <p:spPr>
          <a:xfrm>
            <a:off x="570542" y="589405"/>
            <a:ext cx="11342176" cy="424732"/>
          </a:xfrm>
        </p:spPr>
        <p:txBody>
          <a:bodyPr vert="horz"/>
          <a:lstStyle/>
          <a:p>
            <a:r>
              <a:rPr lang="en-GB" dirty="0"/>
              <a:t>xP&amp;A market is highly fragmented, especially in the SMEs space (3/3)</a:t>
            </a:r>
          </a:p>
        </p:txBody>
      </p:sp>
      <p:sp>
        <p:nvSpPr>
          <p:cNvPr id="8" name="Text Placeholder 7">
            <a:extLst>
              <a:ext uri="{FF2B5EF4-FFF2-40B4-BE49-F238E27FC236}">
                <a16:creationId xmlns:a16="http://schemas.microsoft.com/office/drawing/2014/main" id="{29EF3634-CA65-C655-1699-C41E12C94836}"/>
              </a:ext>
            </a:extLst>
          </p:cNvPr>
          <p:cNvSpPr>
            <a:spLocks noGrp="1"/>
          </p:cNvSpPr>
          <p:nvPr>
            <p:ph type="body" idx="11"/>
          </p:nvPr>
        </p:nvSpPr>
        <p:spPr/>
        <p:txBody>
          <a:bodyPr/>
          <a:lstStyle/>
          <a:p>
            <a:fld id="{C6F252A1-AB7E-44FD-86CD-D62F5F5F8F0A}" type="slidenum">
              <a:rPr lang="en-GB" smtClean="0"/>
              <a:t>17</a:t>
            </a:fld>
            <a:endParaRPr lang="en-GB" dirty="0"/>
          </a:p>
        </p:txBody>
      </p:sp>
      <p:pic>
        <p:nvPicPr>
          <p:cNvPr id="86" name="Picture 85" descr="A white square with a black outline&#10;&#10;Description automatically generated">
            <a:extLst>
              <a:ext uri="{FF2B5EF4-FFF2-40B4-BE49-F238E27FC236}">
                <a16:creationId xmlns:a16="http://schemas.microsoft.com/office/drawing/2014/main" id="{B2B4E95B-5418-E968-442F-0F0E271723DE}"/>
              </a:ext>
            </a:extLst>
          </p:cNvPr>
          <p:cNvPicPr>
            <a:picLocks noChangeAspect="1"/>
          </p:cNvPicPr>
          <p:nvPr/>
        </p:nvPicPr>
        <p:blipFill>
          <a:blip r:embed="rId5"/>
          <a:stretch>
            <a:fillRect/>
          </a:stretch>
        </p:blipFill>
        <p:spPr>
          <a:xfrm>
            <a:off x="11912720" y="48403"/>
            <a:ext cx="214751" cy="208604"/>
          </a:xfrm>
          <a:prstGeom prst="rect">
            <a:avLst/>
          </a:prstGeom>
        </p:spPr>
      </p:pic>
      <p:sp>
        <p:nvSpPr>
          <p:cNvPr id="77" name="Rectangle 76">
            <a:extLst>
              <a:ext uri="{FF2B5EF4-FFF2-40B4-BE49-F238E27FC236}">
                <a16:creationId xmlns:a16="http://schemas.microsoft.com/office/drawing/2014/main" id="{DD63A223-E25D-DCFF-5BF2-D9847243E8DB}"/>
              </a:ext>
            </a:extLst>
          </p:cNvPr>
          <p:cNvSpPr/>
          <p:nvPr/>
        </p:nvSpPr>
        <p:spPr>
          <a:xfrm>
            <a:off x="9719260" y="1010108"/>
            <a:ext cx="1929955" cy="265364"/>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r">
              <a:spcBef>
                <a:spcPts val="300"/>
              </a:spcBef>
              <a:spcAft>
                <a:spcPts val="300"/>
              </a:spcAft>
            </a:pPr>
            <a:r>
              <a:rPr lang="en-GB" sz="900" u="sng" dirty="0">
                <a:solidFill>
                  <a:schemeClr val="tx1"/>
                </a:solidFill>
                <a:latin typeface="Montserrat" pitchFamily="2" charset="77"/>
              </a:rPr>
              <a:t>FIGURES ARE DIRECTIONAL</a:t>
            </a:r>
          </a:p>
        </p:txBody>
      </p:sp>
      <p:sp>
        <p:nvSpPr>
          <p:cNvPr id="84" name="Rectangle 83">
            <a:extLst>
              <a:ext uri="{FF2B5EF4-FFF2-40B4-BE49-F238E27FC236}">
                <a16:creationId xmlns:a16="http://schemas.microsoft.com/office/drawing/2014/main" id="{D6F82F20-9B93-6DA7-3B0A-C466365E49A5}"/>
              </a:ext>
            </a:extLst>
          </p:cNvPr>
          <p:cNvSpPr/>
          <p:nvPr/>
        </p:nvSpPr>
        <p:spPr>
          <a:xfrm>
            <a:off x="9719260" y="1230703"/>
            <a:ext cx="1929955" cy="265364"/>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r">
              <a:spcBef>
                <a:spcPts val="300"/>
              </a:spcBef>
              <a:spcAft>
                <a:spcPts val="300"/>
              </a:spcAft>
            </a:pPr>
            <a:r>
              <a:rPr lang="en-GB" sz="900" u="sng" dirty="0">
                <a:solidFill>
                  <a:schemeClr val="tx1"/>
                </a:solidFill>
                <a:latin typeface="Montserrat" pitchFamily="2" charset="77"/>
              </a:rPr>
              <a:t>NOT EXHAUSTIVE</a:t>
            </a:r>
          </a:p>
        </p:txBody>
      </p:sp>
      <p:sp>
        <p:nvSpPr>
          <p:cNvPr id="85" name="TextBox 84">
            <a:extLst>
              <a:ext uri="{FF2B5EF4-FFF2-40B4-BE49-F238E27FC236}">
                <a16:creationId xmlns:a16="http://schemas.microsoft.com/office/drawing/2014/main" id="{5485059B-4DFE-E7FF-A9C6-2945CC61189F}"/>
              </a:ext>
            </a:extLst>
          </p:cNvPr>
          <p:cNvSpPr txBox="1"/>
          <p:nvPr/>
        </p:nvSpPr>
        <p:spPr>
          <a:xfrm>
            <a:off x="2242867" y="6509020"/>
            <a:ext cx="9126747" cy="163902"/>
          </a:xfrm>
          <a:prstGeom prst="rect">
            <a:avLst/>
          </a:prstGeom>
          <a:ln w="6350">
            <a:noFill/>
            <a:miter lim="800000"/>
          </a:ln>
        </p:spPr>
        <p:txBody>
          <a:bodyPr vert="horz" wrap="square" lIns="0" tIns="0" rIns="0" bIns="0" rtlCol="0">
            <a:noAutofit/>
          </a:bodyPr>
          <a:lstStyle/>
          <a:p>
            <a:pPr algn="l">
              <a:spcBef>
                <a:spcPts val="0"/>
              </a:spcBef>
              <a:spcAft>
                <a:spcPts val="0"/>
              </a:spcAft>
              <a:buNone/>
            </a:pPr>
            <a:r>
              <a:rPr lang="en-GB" sz="700" dirty="0">
                <a:solidFill>
                  <a:schemeClr val="accent6"/>
                </a:solidFill>
                <a:latin typeface="Montserrat" pitchFamily="2" charset="77"/>
              </a:rPr>
              <a:t>Source: Crunchbase, Gartner, Company Websites</a:t>
            </a:r>
          </a:p>
        </p:txBody>
      </p:sp>
      <p:sp>
        <p:nvSpPr>
          <p:cNvPr id="3" name="Subtitle 1">
            <a:extLst>
              <a:ext uri="{FF2B5EF4-FFF2-40B4-BE49-F238E27FC236}">
                <a16:creationId xmlns:a16="http://schemas.microsoft.com/office/drawing/2014/main" id="{CF78E84E-43C0-08E5-0079-33822DA29D94}"/>
              </a:ext>
            </a:extLst>
          </p:cNvPr>
          <p:cNvSpPr txBox="1">
            <a:spLocks/>
          </p:cNvSpPr>
          <p:nvPr/>
        </p:nvSpPr>
        <p:spPr>
          <a:xfrm>
            <a:off x="1001851" y="1454251"/>
            <a:ext cx="824128" cy="138499"/>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b="0" kern="1200" baseline="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buNone/>
            </a:pPr>
            <a:r>
              <a:rPr lang="en-GB" sz="900" b="1" dirty="0">
                <a:solidFill>
                  <a:schemeClr val="accent1"/>
                </a:solidFill>
                <a:latin typeface="Montserrat" pitchFamily="2" charset="77"/>
              </a:rPr>
              <a:t>Company</a:t>
            </a:r>
            <a:endParaRPr lang="en-GB" sz="900" dirty="0">
              <a:solidFill>
                <a:schemeClr val="accent1"/>
              </a:solidFill>
              <a:latin typeface="Montserrat" pitchFamily="2" charset="77"/>
            </a:endParaRPr>
          </a:p>
        </p:txBody>
      </p:sp>
      <p:sp>
        <p:nvSpPr>
          <p:cNvPr id="87" name="Subtitle 1">
            <a:extLst>
              <a:ext uri="{FF2B5EF4-FFF2-40B4-BE49-F238E27FC236}">
                <a16:creationId xmlns:a16="http://schemas.microsoft.com/office/drawing/2014/main" id="{C3C1B18A-B4B7-B973-3846-EF6CA9A0B995}"/>
              </a:ext>
            </a:extLst>
          </p:cNvPr>
          <p:cNvSpPr txBox="1">
            <a:spLocks/>
          </p:cNvSpPr>
          <p:nvPr/>
        </p:nvSpPr>
        <p:spPr>
          <a:xfrm>
            <a:off x="1904899" y="1378051"/>
            <a:ext cx="619179" cy="276999"/>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b="0" kern="1200" baseline="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lgn="ctr"/>
            <a:r>
              <a:rPr lang="en-GB" sz="900" b="1" dirty="0">
                <a:solidFill>
                  <a:schemeClr val="accent1"/>
                </a:solidFill>
                <a:latin typeface="Montserrat" pitchFamily="2" charset="77"/>
              </a:rPr>
              <a:t>Year Founded</a:t>
            </a:r>
            <a:endParaRPr lang="en-GB" sz="900" i="1" dirty="0">
              <a:solidFill>
                <a:schemeClr val="accent1"/>
              </a:solidFill>
              <a:latin typeface="Montserrat" pitchFamily="2" charset="77"/>
            </a:endParaRPr>
          </a:p>
        </p:txBody>
      </p:sp>
      <p:cxnSp>
        <p:nvCxnSpPr>
          <p:cNvPr id="88" name="Straight Connector 87">
            <a:extLst>
              <a:ext uri="{FF2B5EF4-FFF2-40B4-BE49-F238E27FC236}">
                <a16:creationId xmlns:a16="http://schemas.microsoft.com/office/drawing/2014/main" id="{CD3A04F1-B654-055E-EA82-A16CD35569BE}"/>
              </a:ext>
            </a:extLst>
          </p:cNvPr>
          <p:cNvCxnSpPr>
            <a:cxnSpLocks/>
          </p:cNvCxnSpPr>
          <p:nvPr/>
        </p:nvCxnSpPr>
        <p:spPr>
          <a:xfrm>
            <a:off x="554735" y="1724485"/>
            <a:ext cx="11080053" cy="0"/>
          </a:xfrm>
          <a:prstGeom prst="line">
            <a:avLst/>
          </a:prstGeom>
          <a:ln w="6350" cap="flat">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89" name="Subtitle 1">
            <a:extLst>
              <a:ext uri="{FF2B5EF4-FFF2-40B4-BE49-F238E27FC236}">
                <a16:creationId xmlns:a16="http://schemas.microsoft.com/office/drawing/2014/main" id="{D571A553-A086-22A7-D334-19C404FDD990}"/>
              </a:ext>
            </a:extLst>
          </p:cNvPr>
          <p:cNvSpPr txBox="1">
            <a:spLocks/>
          </p:cNvSpPr>
          <p:nvPr/>
        </p:nvSpPr>
        <p:spPr>
          <a:xfrm>
            <a:off x="2711291" y="1454251"/>
            <a:ext cx="824128" cy="138499"/>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b="0" kern="1200" baseline="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r>
              <a:rPr lang="en-GB" sz="900" b="1" dirty="0">
                <a:solidFill>
                  <a:schemeClr val="accent1"/>
                </a:solidFill>
                <a:latin typeface="Montserrat" pitchFamily="2" charset="77"/>
              </a:rPr>
              <a:t>HQs</a:t>
            </a:r>
            <a:endParaRPr lang="en-GB" sz="900" i="1" dirty="0">
              <a:solidFill>
                <a:schemeClr val="accent1"/>
              </a:solidFill>
              <a:latin typeface="Montserrat" pitchFamily="2" charset="77"/>
            </a:endParaRPr>
          </a:p>
        </p:txBody>
      </p:sp>
      <p:sp>
        <p:nvSpPr>
          <p:cNvPr id="90" name="Subtitle 1">
            <a:extLst>
              <a:ext uri="{FF2B5EF4-FFF2-40B4-BE49-F238E27FC236}">
                <a16:creationId xmlns:a16="http://schemas.microsoft.com/office/drawing/2014/main" id="{5D9E10C8-7381-C0E6-0B09-624BA3C2B5CC}"/>
              </a:ext>
            </a:extLst>
          </p:cNvPr>
          <p:cNvSpPr txBox="1">
            <a:spLocks/>
          </p:cNvSpPr>
          <p:nvPr/>
        </p:nvSpPr>
        <p:spPr>
          <a:xfrm>
            <a:off x="3898593" y="1454251"/>
            <a:ext cx="824128" cy="138499"/>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b="0" kern="1200" baseline="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r>
              <a:rPr lang="en-GB" sz="900" b="1" dirty="0">
                <a:solidFill>
                  <a:schemeClr val="accent1"/>
                </a:solidFill>
                <a:latin typeface="Montserrat" pitchFamily="2" charset="77"/>
              </a:rPr>
              <a:t>PE Backed?</a:t>
            </a:r>
            <a:endParaRPr lang="en-GB" sz="900" i="1" dirty="0">
              <a:solidFill>
                <a:schemeClr val="accent1"/>
              </a:solidFill>
              <a:latin typeface="Montserrat" pitchFamily="2" charset="77"/>
            </a:endParaRPr>
          </a:p>
        </p:txBody>
      </p:sp>
      <p:sp>
        <p:nvSpPr>
          <p:cNvPr id="91" name="Subtitle 1">
            <a:extLst>
              <a:ext uri="{FF2B5EF4-FFF2-40B4-BE49-F238E27FC236}">
                <a16:creationId xmlns:a16="http://schemas.microsoft.com/office/drawing/2014/main" id="{DFD3660A-0FCE-E6CA-0004-FE7954CDD53D}"/>
              </a:ext>
            </a:extLst>
          </p:cNvPr>
          <p:cNvSpPr txBox="1">
            <a:spLocks/>
          </p:cNvSpPr>
          <p:nvPr/>
        </p:nvSpPr>
        <p:spPr>
          <a:xfrm>
            <a:off x="5196912" y="1378051"/>
            <a:ext cx="824128" cy="276999"/>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b="0" kern="1200" baseline="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lgn="ctr"/>
            <a:r>
              <a:rPr lang="en-GB" sz="900" b="1" dirty="0">
                <a:solidFill>
                  <a:schemeClr val="accent1"/>
                </a:solidFill>
                <a:latin typeface="Montserrat" pitchFamily="2" charset="77"/>
              </a:rPr>
              <a:t># Employees. </a:t>
            </a:r>
            <a:r>
              <a:rPr lang="en-GB" sz="900" i="1" dirty="0">
                <a:solidFill>
                  <a:schemeClr val="accent1"/>
                </a:solidFill>
                <a:latin typeface="Montserrat" pitchFamily="2" charset="77"/>
              </a:rPr>
              <a:t>2023 Est</a:t>
            </a:r>
          </a:p>
        </p:txBody>
      </p:sp>
      <p:sp>
        <p:nvSpPr>
          <p:cNvPr id="92" name="Subtitle 1">
            <a:extLst>
              <a:ext uri="{FF2B5EF4-FFF2-40B4-BE49-F238E27FC236}">
                <a16:creationId xmlns:a16="http://schemas.microsoft.com/office/drawing/2014/main" id="{D7038076-2F5A-A0C9-F00F-E25A48506F95}"/>
              </a:ext>
            </a:extLst>
          </p:cNvPr>
          <p:cNvSpPr txBox="1">
            <a:spLocks/>
          </p:cNvSpPr>
          <p:nvPr/>
        </p:nvSpPr>
        <p:spPr>
          <a:xfrm>
            <a:off x="6344856" y="1378051"/>
            <a:ext cx="952816" cy="276999"/>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b="0" kern="1200" baseline="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lgn="ctr"/>
            <a:r>
              <a:rPr lang="en-GB" sz="900" b="1" dirty="0">
                <a:solidFill>
                  <a:schemeClr val="accent1"/>
                </a:solidFill>
                <a:latin typeface="Montserrat" pitchFamily="2" charset="77"/>
              </a:rPr>
              <a:t>xP&amp;A Sales, </a:t>
            </a:r>
            <a:r>
              <a:rPr lang="en-GB" sz="900" i="1" dirty="0">
                <a:solidFill>
                  <a:schemeClr val="accent1"/>
                </a:solidFill>
                <a:latin typeface="Montserrat" pitchFamily="2" charset="77"/>
              </a:rPr>
              <a:t>2023 $m Est</a:t>
            </a:r>
          </a:p>
        </p:txBody>
      </p:sp>
      <p:grpSp>
        <p:nvGrpSpPr>
          <p:cNvPr id="93" name="Group 92">
            <a:extLst>
              <a:ext uri="{FF2B5EF4-FFF2-40B4-BE49-F238E27FC236}">
                <a16:creationId xmlns:a16="http://schemas.microsoft.com/office/drawing/2014/main" id="{76D2D90B-A5E9-A595-172A-3690A1A1539A}"/>
              </a:ext>
            </a:extLst>
          </p:cNvPr>
          <p:cNvGrpSpPr/>
          <p:nvPr/>
        </p:nvGrpSpPr>
        <p:grpSpPr>
          <a:xfrm>
            <a:off x="1882546" y="1724486"/>
            <a:ext cx="5541276" cy="3051898"/>
            <a:chOff x="1882546" y="1724485"/>
            <a:chExt cx="5541276" cy="4356565"/>
          </a:xfrm>
        </p:grpSpPr>
        <p:cxnSp>
          <p:nvCxnSpPr>
            <p:cNvPr id="94" name="Straight Connector 93">
              <a:extLst>
                <a:ext uri="{FF2B5EF4-FFF2-40B4-BE49-F238E27FC236}">
                  <a16:creationId xmlns:a16="http://schemas.microsoft.com/office/drawing/2014/main" id="{4518C9A9-D180-105D-8114-E17ACD6C50AC}"/>
                </a:ext>
              </a:extLst>
            </p:cNvPr>
            <p:cNvCxnSpPr>
              <a:cxnSpLocks/>
            </p:cNvCxnSpPr>
            <p:nvPr/>
          </p:nvCxnSpPr>
          <p:spPr>
            <a:xfrm>
              <a:off x="5097732" y="1724485"/>
              <a:ext cx="0" cy="4356565"/>
            </a:xfrm>
            <a:prstGeom prst="line">
              <a:avLst/>
            </a:prstGeom>
            <a:ln w="6350" cap="flat">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D581C3F2-4EFB-CCB4-2F9A-BA8DAADD6118}"/>
                </a:ext>
              </a:extLst>
            </p:cNvPr>
            <p:cNvCxnSpPr>
              <a:cxnSpLocks/>
            </p:cNvCxnSpPr>
            <p:nvPr/>
          </p:nvCxnSpPr>
          <p:spPr>
            <a:xfrm>
              <a:off x="1882546" y="1724485"/>
              <a:ext cx="0" cy="4356565"/>
            </a:xfrm>
            <a:prstGeom prst="line">
              <a:avLst/>
            </a:prstGeom>
            <a:ln w="6350" cap="flat">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C84371C6-8A1A-8D0A-8214-02579569329D}"/>
                </a:ext>
              </a:extLst>
            </p:cNvPr>
            <p:cNvCxnSpPr>
              <a:cxnSpLocks/>
            </p:cNvCxnSpPr>
            <p:nvPr/>
          </p:nvCxnSpPr>
          <p:spPr>
            <a:xfrm>
              <a:off x="2536969" y="1724485"/>
              <a:ext cx="0" cy="4356565"/>
            </a:xfrm>
            <a:prstGeom prst="line">
              <a:avLst/>
            </a:prstGeom>
            <a:ln w="6350" cap="flat">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05B36B48-C5CF-090A-84E4-9D3EF6A63416}"/>
                </a:ext>
              </a:extLst>
            </p:cNvPr>
            <p:cNvCxnSpPr>
              <a:cxnSpLocks/>
            </p:cNvCxnSpPr>
            <p:nvPr/>
          </p:nvCxnSpPr>
          <p:spPr>
            <a:xfrm>
              <a:off x="3799412" y="1724485"/>
              <a:ext cx="0" cy="4356565"/>
            </a:xfrm>
            <a:prstGeom prst="line">
              <a:avLst/>
            </a:prstGeom>
            <a:ln w="6350" cap="flat">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C1E6EF9B-D92F-C5E7-99BD-7069BE15F909}"/>
                </a:ext>
              </a:extLst>
            </p:cNvPr>
            <p:cNvCxnSpPr>
              <a:cxnSpLocks/>
            </p:cNvCxnSpPr>
            <p:nvPr/>
          </p:nvCxnSpPr>
          <p:spPr>
            <a:xfrm>
              <a:off x="6251523" y="1724485"/>
              <a:ext cx="0" cy="4356565"/>
            </a:xfrm>
            <a:prstGeom prst="line">
              <a:avLst/>
            </a:prstGeom>
            <a:ln w="6350" cap="flat">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C92E7203-C753-35EC-D875-D3395C11F129}"/>
                </a:ext>
              </a:extLst>
            </p:cNvPr>
            <p:cNvCxnSpPr>
              <a:cxnSpLocks/>
            </p:cNvCxnSpPr>
            <p:nvPr/>
          </p:nvCxnSpPr>
          <p:spPr>
            <a:xfrm>
              <a:off x="7423822" y="1724485"/>
              <a:ext cx="0" cy="4356565"/>
            </a:xfrm>
            <a:prstGeom prst="line">
              <a:avLst/>
            </a:prstGeom>
            <a:ln w="6350" cap="flat">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grpSp>
      <p:sp>
        <p:nvSpPr>
          <p:cNvPr id="100" name="Subtitle 1">
            <a:extLst>
              <a:ext uri="{FF2B5EF4-FFF2-40B4-BE49-F238E27FC236}">
                <a16:creationId xmlns:a16="http://schemas.microsoft.com/office/drawing/2014/main" id="{3E9D5433-21E0-C627-5521-40E360A3F095}"/>
              </a:ext>
            </a:extLst>
          </p:cNvPr>
          <p:cNvSpPr txBox="1">
            <a:spLocks/>
          </p:cNvSpPr>
          <p:nvPr/>
        </p:nvSpPr>
        <p:spPr>
          <a:xfrm>
            <a:off x="7445434" y="1454251"/>
            <a:ext cx="997195" cy="138499"/>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b="0" kern="1200" baseline="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r>
              <a:rPr lang="en-GB" sz="900" b="1" dirty="0">
                <a:solidFill>
                  <a:schemeClr val="accent1"/>
                </a:solidFill>
                <a:latin typeface="Montserrat" pitchFamily="2" charset="77"/>
              </a:rPr>
              <a:t>Description</a:t>
            </a:r>
            <a:endParaRPr lang="en-GB" sz="900" i="1" dirty="0">
              <a:solidFill>
                <a:schemeClr val="accent1"/>
              </a:solidFill>
              <a:latin typeface="Montserrat" pitchFamily="2" charset="77"/>
            </a:endParaRPr>
          </a:p>
        </p:txBody>
      </p:sp>
      <p:cxnSp>
        <p:nvCxnSpPr>
          <p:cNvPr id="101" name="Straight Connector 100">
            <a:extLst>
              <a:ext uri="{FF2B5EF4-FFF2-40B4-BE49-F238E27FC236}">
                <a16:creationId xmlns:a16="http://schemas.microsoft.com/office/drawing/2014/main" id="{22447B5A-7F4E-6118-BCB3-EC883EFCA3BF}"/>
              </a:ext>
            </a:extLst>
          </p:cNvPr>
          <p:cNvCxnSpPr>
            <a:cxnSpLocks/>
          </p:cNvCxnSpPr>
          <p:nvPr/>
        </p:nvCxnSpPr>
        <p:spPr>
          <a:xfrm>
            <a:off x="547688" y="2152456"/>
            <a:ext cx="11087098" cy="0"/>
          </a:xfrm>
          <a:prstGeom prst="line">
            <a:avLst/>
          </a:prstGeom>
          <a:noFill/>
          <a:ln w="9525" cap="flat">
            <a:solidFill>
              <a:schemeClr val="tx2">
                <a:lumMod val="75000"/>
              </a:schemeClr>
            </a:solidFill>
            <a:prstDash val="dash"/>
            <a:round/>
          </a:ln>
          <a:effectLst/>
          <a:sp3d/>
        </p:spPr>
        <p:style>
          <a:lnRef idx="0">
            <a:scrgbClr r="0" g="0" b="0"/>
          </a:lnRef>
          <a:fillRef idx="0">
            <a:scrgbClr r="0" g="0" b="0"/>
          </a:fillRef>
          <a:effectRef idx="0">
            <a:scrgbClr r="0" g="0" b="0"/>
          </a:effectRef>
          <a:fontRef idx="none"/>
        </p:style>
      </p:cxnSp>
      <p:sp>
        <p:nvSpPr>
          <p:cNvPr id="102" name="Google Shape;77;p13">
            <a:extLst>
              <a:ext uri="{FF2B5EF4-FFF2-40B4-BE49-F238E27FC236}">
                <a16:creationId xmlns:a16="http://schemas.microsoft.com/office/drawing/2014/main" id="{5A67FCBB-C055-D6FB-9263-F22B9CD78DE7}"/>
              </a:ext>
            </a:extLst>
          </p:cNvPr>
          <p:cNvSpPr txBox="1"/>
          <p:nvPr/>
        </p:nvSpPr>
        <p:spPr>
          <a:xfrm>
            <a:off x="973710" y="2000385"/>
            <a:ext cx="866860" cy="101566"/>
          </a:xfrm>
          <a:prstGeom prst="rect">
            <a:avLst/>
          </a:prstGeom>
          <a:noFill/>
          <a:ln w="12700" cap="flat" cmpd="sng">
            <a:noFill/>
            <a:prstDash val="sysDash"/>
            <a:round/>
            <a:headEnd type="none" w="sm" len="sm"/>
            <a:tailEnd type="none" w="sm" len="sm"/>
          </a:ln>
        </p:spPr>
        <p:txBody>
          <a:bodyPr spcFirstLastPara="1" vert="horz" wrap="square" lIns="9144" tIns="4572" rIns="4572" bIns="4572" anchor="t" anchorCtr="0">
            <a:spAutoFit/>
          </a:bodyPr>
          <a:lstStyle/>
          <a:p>
            <a:pPr marR="0" lvl="0" algn="r" defTabSz="457200" rtl="0" eaLnBrk="1" fontAlgn="auto" latinLnBrk="0" hangingPunct="1">
              <a:lnSpc>
                <a:spcPct val="100000"/>
              </a:lnSpc>
              <a:spcBef>
                <a:spcPts val="0"/>
              </a:spcBef>
              <a:spcAft>
                <a:spcPts val="0"/>
              </a:spcAft>
              <a:buClrTx/>
              <a:buSzTx/>
              <a:tabLst/>
              <a:defRPr/>
            </a:pPr>
            <a:r>
              <a:rPr lang="en-GB" sz="600">
                <a:solidFill>
                  <a:prstClr val="black"/>
                </a:solidFill>
                <a:latin typeface="Montserrat" pitchFamily="2" charset="77"/>
                <a:cs typeface="Arial" panose="020B0604020202020204" pitchFamily="34" charset="0"/>
                <a:sym typeface="Basis Grotesque Pro Medium"/>
              </a:rPr>
              <a:t>Limelight Software</a:t>
            </a:r>
            <a:endParaRPr kumimoji="0" lang="en-US" sz="600" u="none" strike="noStrike" kern="1200" cap="none" spc="0" normalizeH="0" baseline="0" noProof="0" dirty="0">
              <a:ln>
                <a:noFill/>
              </a:ln>
              <a:solidFill>
                <a:prstClr val="black"/>
              </a:solidFill>
              <a:effectLst/>
              <a:uLnTx/>
              <a:uFillTx/>
              <a:latin typeface="Montserrat" pitchFamily="2" charset="77"/>
              <a:cs typeface="Arial" panose="020B0604020202020204" pitchFamily="34" charset="0"/>
              <a:sym typeface="Basis Grotesque Pro Medium"/>
            </a:endParaRPr>
          </a:p>
        </p:txBody>
      </p:sp>
      <p:sp>
        <p:nvSpPr>
          <p:cNvPr id="103" name="Google Shape;77;p13">
            <a:extLst>
              <a:ext uri="{FF2B5EF4-FFF2-40B4-BE49-F238E27FC236}">
                <a16:creationId xmlns:a16="http://schemas.microsoft.com/office/drawing/2014/main" id="{5C75908C-E29C-ABFF-B37F-296F3D2F0548}"/>
              </a:ext>
            </a:extLst>
          </p:cNvPr>
          <p:cNvSpPr txBox="1"/>
          <p:nvPr/>
        </p:nvSpPr>
        <p:spPr>
          <a:xfrm>
            <a:off x="1932410" y="1790835"/>
            <a:ext cx="538252" cy="147733"/>
          </a:xfrm>
          <a:prstGeom prst="rect">
            <a:avLst/>
          </a:prstGeom>
          <a:noFill/>
          <a:ln w="12700" cap="flat" cmpd="sng">
            <a:noFill/>
            <a:prstDash val="sysDash"/>
            <a:round/>
            <a:headEnd type="none" w="sm" len="sm"/>
            <a:tailEnd type="none" w="sm" len="sm"/>
          </a:ln>
        </p:spPr>
        <p:txBody>
          <a:bodyPr spcFirstLastPara="1" vert="horz" wrap="square" lIns="9144" tIns="4572" rIns="4572" bIns="4572" anchor="t" anchorCtr="0">
            <a:spAutoFit/>
          </a:bodyPr>
          <a:lstStyle/>
          <a:p>
            <a:pPr marR="0" lvl="0" algn="ctr" defTabSz="457200" rtl="0" eaLnBrk="1" fontAlgn="auto" latinLnBrk="0" hangingPunct="1">
              <a:lnSpc>
                <a:spcPct val="100000"/>
              </a:lnSpc>
              <a:spcBef>
                <a:spcPts val="0"/>
              </a:spcBef>
              <a:spcAft>
                <a:spcPts val="0"/>
              </a:spcAft>
              <a:buClrTx/>
              <a:buSzTx/>
              <a:tabLst/>
              <a:defRPr/>
            </a:pPr>
            <a:r>
              <a:rPr lang="en-GB" sz="900">
                <a:solidFill>
                  <a:prstClr val="black"/>
                </a:solidFill>
                <a:latin typeface="Montserrat" pitchFamily="2" charset="77"/>
                <a:cs typeface="Arial" panose="020B0604020202020204" pitchFamily="34" charset="0"/>
                <a:sym typeface="Basis Grotesque Pro Medium"/>
              </a:rPr>
              <a:t>2014</a:t>
            </a:r>
            <a:endParaRPr kumimoji="0" lang="en-US" sz="900" u="none" strike="noStrike" kern="1200" cap="none" spc="0" normalizeH="0" baseline="0" noProof="0" dirty="0">
              <a:ln>
                <a:noFill/>
              </a:ln>
              <a:solidFill>
                <a:prstClr val="black"/>
              </a:solidFill>
              <a:effectLst/>
              <a:uLnTx/>
              <a:uFillTx/>
              <a:latin typeface="Montserrat" pitchFamily="2" charset="77"/>
              <a:cs typeface="Arial" panose="020B0604020202020204" pitchFamily="34" charset="0"/>
              <a:sym typeface="Basis Grotesque Pro Medium"/>
            </a:endParaRPr>
          </a:p>
        </p:txBody>
      </p:sp>
      <p:sp>
        <p:nvSpPr>
          <p:cNvPr id="104" name="Google Shape;77;p13">
            <a:extLst>
              <a:ext uri="{FF2B5EF4-FFF2-40B4-BE49-F238E27FC236}">
                <a16:creationId xmlns:a16="http://schemas.microsoft.com/office/drawing/2014/main" id="{ADF7F3CD-0528-07C4-3AE6-BF05339C6528}"/>
              </a:ext>
            </a:extLst>
          </p:cNvPr>
          <p:cNvSpPr txBox="1"/>
          <p:nvPr/>
        </p:nvSpPr>
        <p:spPr>
          <a:xfrm>
            <a:off x="2591327" y="1790835"/>
            <a:ext cx="866860" cy="116955"/>
          </a:xfrm>
          <a:prstGeom prst="rect">
            <a:avLst/>
          </a:prstGeom>
          <a:noFill/>
          <a:ln w="12700" cap="flat" cmpd="sng">
            <a:noFill/>
            <a:prstDash val="sysDash"/>
            <a:round/>
            <a:headEnd type="none" w="sm" len="sm"/>
            <a:tailEnd type="none" w="sm" len="sm"/>
          </a:ln>
        </p:spPr>
        <p:txBody>
          <a:bodyPr spcFirstLastPara="1" vert="horz" wrap="square" lIns="9144" tIns="4572" rIns="4572" bIns="4572" anchor="t" anchorCtr="0">
            <a:spAutoFit/>
          </a:bodyPr>
          <a:lstStyle/>
          <a:p>
            <a:pPr marR="0" lvl="0" algn="l" defTabSz="457200" eaLnBrk="1" fontAlgn="auto" latinLnBrk="0" hangingPunct="1">
              <a:lnSpc>
                <a:spcPct val="100000"/>
              </a:lnSpc>
              <a:spcBef>
                <a:spcPts val="0"/>
              </a:spcBef>
              <a:spcAft>
                <a:spcPts val="0"/>
              </a:spcAft>
              <a:buClrTx/>
              <a:buSzTx/>
              <a:tabLst/>
              <a:defRPr/>
            </a:pPr>
            <a:r>
              <a:rPr lang="en-GB" sz="700">
                <a:solidFill>
                  <a:prstClr val="black"/>
                </a:solidFill>
                <a:latin typeface="Montserrat" pitchFamily="2" charset="77"/>
                <a:cs typeface="Arial" panose="020B0604020202020204" pitchFamily="34" charset="0"/>
                <a:sym typeface="Basis Grotesque Pro Medium"/>
              </a:rPr>
              <a:t>Toronto, Canada</a:t>
            </a:r>
            <a:endParaRPr lang="en-GB" sz="700" dirty="0">
              <a:solidFill>
                <a:prstClr val="black"/>
              </a:solidFill>
              <a:latin typeface="Montserrat" pitchFamily="2" charset="77"/>
              <a:cs typeface="Arial" panose="020B0604020202020204" pitchFamily="34" charset="0"/>
              <a:sym typeface="Basis Grotesque Pro Medium"/>
            </a:endParaRPr>
          </a:p>
        </p:txBody>
      </p:sp>
      <p:sp>
        <p:nvSpPr>
          <p:cNvPr id="105" name="Google Shape;77;p13">
            <a:extLst>
              <a:ext uri="{FF2B5EF4-FFF2-40B4-BE49-F238E27FC236}">
                <a16:creationId xmlns:a16="http://schemas.microsoft.com/office/drawing/2014/main" id="{56D5BA9C-CC52-AB19-D859-97312947582B}"/>
              </a:ext>
            </a:extLst>
          </p:cNvPr>
          <p:cNvSpPr txBox="1"/>
          <p:nvPr/>
        </p:nvSpPr>
        <p:spPr>
          <a:xfrm>
            <a:off x="3890152" y="1790835"/>
            <a:ext cx="1153791" cy="116955"/>
          </a:xfrm>
          <a:prstGeom prst="rect">
            <a:avLst/>
          </a:prstGeom>
          <a:noFill/>
          <a:ln w="12700" cap="flat" cmpd="sng">
            <a:noFill/>
            <a:prstDash val="sysDash"/>
            <a:round/>
            <a:headEnd type="none" w="sm" len="sm"/>
            <a:tailEnd type="none" w="sm" len="sm"/>
          </a:ln>
        </p:spPr>
        <p:txBody>
          <a:bodyPr spcFirstLastPara="1" vert="horz" wrap="square" lIns="9144" tIns="4572" rIns="4572" bIns="4572" anchor="t" anchorCtr="0">
            <a:spAutoFit/>
          </a:bodyPr>
          <a:lstStyle/>
          <a:p>
            <a:pPr marR="0" lvl="0" algn="ctr" defTabSz="457200" eaLnBrk="1" fontAlgn="auto" latinLnBrk="0" hangingPunct="1">
              <a:lnSpc>
                <a:spcPct val="100000"/>
              </a:lnSpc>
              <a:spcBef>
                <a:spcPts val="0"/>
              </a:spcBef>
              <a:spcAft>
                <a:spcPts val="0"/>
              </a:spcAft>
              <a:buClrTx/>
              <a:buSzTx/>
              <a:tabLst/>
              <a:defRPr/>
            </a:pPr>
            <a:r>
              <a:rPr kumimoji="0" lang="en-GB" sz="700" i="1" u="none" strike="noStrike" kern="1200" cap="none" spc="0" normalizeH="0" baseline="0" noProof="0">
                <a:ln>
                  <a:noFill/>
                </a:ln>
                <a:solidFill>
                  <a:prstClr val="black"/>
                </a:solidFill>
                <a:effectLst/>
                <a:uLnTx/>
                <a:uFillTx/>
                <a:latin typeface="Montserrat" pitchFamily="2" charset="77"/>
                <a:cs typeface="Arial" panose="020B0604020202020204" pitchFamily="34" charset="0"/>
                <a:sym typeface="Basis Grotesque Pro Medium"/>
              </a:rPr>
              <a:t>No</a:t>
            </a:r>
            <a:endParaRPr kumimoji="0" lang="en-US" sz="700" i="1" u="none" strike="noStrike" kern="1200" cap="none" spc="0" normalizeH="0" baseline="0" noProof="0" dirty="0">
              <a:ln>
                <a:noFill/>
              </a:ln>
              <a:solidFill>
                <a:prstClr val="black"/>
              </a:solidFill>
              <a:effectLst/>
              <a:uLnTx/>
              <a:uFillTx/>
              <a:latin typeface="Montserrat" pitchFamily="2" charset="77"/>
              <a:cs typeface="Arial" panose="020B0604020202020204" pitchFamily="34" charset="0"/>
              <a:sym typeface="Basis Grotesque Pro Medium"/>
            </a:endParaRPr>
          </a:p>
        </p:txBody>
      </p:sp>
      <p:sp>
        <p:nvSpPr>
          <p:cNvPr id="106" name="Google Shape;77;p13">
            <a:extLst>
              <a:ext uri="{FF2B5EF4-FFF2-40B4-BE49-F238E27FC236}">
                <a16:creationId xmlns:a16="http://schemas.microsoft.com/office/drawing/2014/main" id="{7DCE67C8-5610-E18C-250B-ACC6F309BA15}"/>
              </a:ext>
            </a:extLst>
          </p:cNvPr>
          <p:cNvSpPr txBox="1"/>
          <p:nvPr/>
        </p:nvSpPr>
        <p:spPr>
          <a:xfrm>
            <a:off x="5278149" y="1790835"/>
            <a:ext cx="866860" cy="147733"/>
          </a:xfrm>
          <a:prstGeom prst="rect">
            <a:avLst/>
          </a:prstGeom>
          <a:noFill/>
          <a:ln w="12700" cap="flat" cmpd="sng">
            <a:noFill/>
            <a:prstDash val="sysDash"/>
            <a:round/>
            <a:headEnd type="none" w="sm" len="sm"/>
            <a:tailEnd type="none" w="sm" len="sm"/>
          </a:ln>
        </p:spPr>
        <p:txBody>
          <a:bodyPr spcFirstLastPara="1" vert="horz" wrap="square" lIns="9144" tIns="4572" rIns="4572" bIns="4572" anchor="t" anchorCtr="0">
            <a:spAutoFit/>
          </a:bodyPr>
          <a:lstStyle/>
          <a:p>
            <a:pPr marR="0" lvl="0" algn="ctr" defTabSz="457200" eaLnBrk="1" fontAlgn="auto" latinLnBrk="0" hangingPunct="1">
              <a:lnSpc>
                <a:spcPct val="100000"/>
              </a:lnSpc>
              <a:spcBef>
                <a:spcPts val="0"/>
              </a:spcBef>
              <a:spcAft>
                <a:spcPts val="0"/>
              </a:spcAft>
              <a:buClrTx/>
              <a:buSzTx/>
              <a:tabLst/>
              <a:defRPr/>
            </a:pPr>
            <a:r>
              <a:rPr lang="en-GB" sz="900" dirty="0">
                <a:solidFill>
                  <a:prstClr val="black"/>
                </a:solidFill>
                <a:latin typeface="Montserrat" pitchFamily="2" charset="77"/>
                <a:cs typeface="Arial" panose="020B0604020202020204" pitchFamily="34" charset="0"/>
                <a:sym typeface="Basis Grotesque Pro Medium"/>
              </a:rPr>
              <a:t>~30</a:t>
            </a:r>
            <a:endParaRPr kumimoji="0" lang="en-US" sz="900" u="none" strike="noStrike" kern="1200" cap="none" spc="0" normalizeH="0" baseline="0" noProof="0" dirty="0">
              <a:ln>
                <a:noFill/>
              </a:ln>
              <a:solidFill>
                <a:prstClr val="black"/>
              </a:solidFill>
              <a:effectLst/>
              <a:uLnTx/>
              <a:uFillTx/>
              <a:latin typeface="Montserrat" pitchFamily="2" charset="77"/>
              <a:cs typeface="Arial" panose="020B0604020202020204" pitchFamily="34" charset="0"/>
              <a:sym typeface="Basis Grotesque Pro Medium"/>
            </a:endParaRPr>
          </a:p>
        </p:txBody>
      </p:sp>
      <p:sp>
        <p:nvSpPr>
          <p:cNvPr id="107" name="Google Shape;77;p13">
            <a:extLst>
              <a:ext uri="{FF2B5EF4-FFF2-40B4-BE49-F238E27FC236}">
                <a16:creationId xmlns:a16="http://schemas.microsoft.com/office/drawing/2014/main" id="{F9311974-EEDB-DAAE-C461-67605E3B47FA}"/>
              </a:ext>
            </a:extLst>
          </p:cNvPr>
          <p:cNvSpPr txBox="1"/>
          <p:nvPr/>
        </p:nvSpPr>
        <p:spPr>
          <a:xfrm>
            <a:off x="6432508" y="1790835"/>
            <a:ext cx="811934" cy="147733"/>
          </a:xfrm>
          <a:prstGeom prst="rect">
            <a:avLst/>
          </a:prstGeom>
          <a:noFill/>
          <a:ln w="12700" cap="flat" cmpd="sng">
            <a:noFill/>
            <a:prstDash val="sysDash"/>
            <a:round/>
            <a:headEnd type="none" w="sm" len="sm"/>
            <a:tailEnd type="none" w="sm" len="sm"/>
          </a:ln>
        </p:spPr>
        <p:txBody>
          <a:bodyPr spcFirstLastPara="1" vert="horz" wrap="square" lIns="9144" tIns="4572" rIns="4572" bIns="4572" anchor="t" anchorCtr="0">
            <a:spAutoFit/>
          </a:bodyPr>
          <a:lstStyle/>
          <a:p>
            <a:pPr marR="0" lvl="0" algn="ctr" defTabSz="457200" eaLnBrk="1" fontAlgn="auto" latinLnBrk="0" hangingPunct="1">
              <a:lnSpc>
                <a:spcPct val="100000"/>
              </a:lnSpc>
              <a:spcBef>
                <a:spcPts val="0"/>
              </a:spcBef>
              <a:spcAft>
                <a:spcPts val="0"/>
              </a:spcAft>
              <a:buClrTx/>
              <a:buSzTx/>
              <a:tabLst/>
              <a:defRPr/>
            </a:pPr>
            <a:r>
              <a:rPr lang="en-GB" sz="900" dirty="0">
                <a:solidFill>
                  <a:prstClr val="black"/>
                </a:solidFill>
                <a:latin typeface="Montserrat" pitchFamily="2" charset="77"/>
                <a:cs typeface="Arial" panose="020B0604020202020204" pitchFamily="34" charset="0"/>
                <a:sym typeface="Basis Grotesque Pro Medium"/>
              </a:rPr>
              <a:t>~10</a:t>
            </a:r>
            <a:endParaRPr kumimoji="0" lang="en-US" sz="900" u="none" strike="noStrike" kern="1200" cap="none" spc="0" normalizeH="0" baseline="0" noProof="0" dirty="0">
              <a:ln>
                <a:noFill/>
              </a:ln>
              <a:solidFill>
                <a:prstClr val="black"/>
              </a:solidFill>
              <a:effectLst/>
              <a:uLnTx/>
              <a:uFillTx/>
              <a:latin typeface="Montserrat" pitchFamily="2" charset="77"/>
              <a:cs typeface="Arial" panose="020B0604020202020204" pitchFamily="34" charset="0"/>
              <a:sym typeface="Basis Grotesque Pro Medium"/>
            </a:endParaRPr>
          </a:p>
        </p:txBody>
      </p:sp>
      <p:sp>
        <p:nvSpPr>
          <p:cNvPr id="108" name="Google Shape;77;p13">
            <a:extLst>
              <a:ext uri="{FF2B5EF4-FFF2-40B4-BE49-F238E27FC236}">
                <a16:creationId xmlns:a16="http://schemas.microsoft.com/office/drawing/2014/main" id="{CF0BE061-D9EB-6022-D198-B32852A544C7}"/>
              </a:ext>
            </a:extLst>
          </p:cNvPr>
          <p:cNvSpPr txBox="1"/>
          <p:nvPr/>
        </p:nvSpPr>
        <p:spPr>
          <a:xfrm>
            <a:off x="7568350" y="1790835"/>
            <a:ext cx="4066436" cy="224677"/>
          </a:xfrm>
          <a:prstGeom prst="rect">
            <a:avLst/>
          </a:prstGeom>
          <a:noFill/>
          <a:ln w="12700" cap="flat" cmpd="sng">
            <a:noFill/>
            <a:prstDash val="sysDash"/>
            <a:round/>
            <a:headEnd type="none" w="sm" len="sm"/>
            <a:tailEnd type="none" w="sm" len="sm"/>
          </a:ln>
        </p:spPr>
        <p:txBody>
          <a:bodyPr spcFirstLastPara="1" vert="horz" wrap="square" lIns="9144" tIns="4572" rIns="4572" bIns="4572" anchor="t" anchorCtr="0">
            <a:spAutoFit/>
          </a:bodyPr>
          <a:lstStyle/>
          <a:p>
            <a:pPr marR="0" lvl="0" algn="l" defTabSz="457200" eaLnBrk="1" fontAlgn="auto" latinLnBrk="0" hangingPunct="1">
              <a:lnSpc>
                <a:spcPct val="100000"/>
              </a:lnSpc>
              <a:spcBef>
                <a:spcPts val="0"/>
              </a:spcBef>
              <a:spcAft>
                <a:spcPts val="0"/>
              </a:spcAft>
              <a:buClrTx/>
              <a:buSzTx/>
              <a:tabLst/>
              <a:defRPr/>
            </a:pPr>
            <a:r>
              <a:rPr lang="en-GB" sz="700">
                <a:solidFill>
                  <a:prstClr val="black"/>
                </a:solidFill>
                <a:latin typeface="Montserrat" pitchFamily="2" charset="77"/>
                <a:cs typeface="Arial" panose="020B0604020202020204" pitchFamily="34" charset="0"/>
                <a:sym typeface="Basis Grotesque Pro Medium"/>
              </a:rPr>
              <a:t>Limelight Software delivers a cloud-based FP&amp;A platform that enhances collaboration and real-time planning for finance teams.</a:t>
            </a:r>
            <a:endParaRPr kumimoji="0" lang="en-US" sz="700" u="none" strike="noStrike" kern="1200" cap="none" spc="0" normalizeH="0" baseline="0" noProof="0" dirty="0">
              <a:ln>
                <a:noFill/>
              </a:ln>
              <a:solidFill>
                <a:prstClr val="black"/>
              </a:solidFill>
              <a:effectLst/>
              <a:uLnTx/>
              <a:uFillTx/>
              <a:latin typeface="Montserrat" pitchFamily="2" charset="77"/>
              <a:cs typeface="Arial" panose="020B0604020202020204" pitchFamily="34" charset="0"/>
              <a:sym typeface="Basis Grotesque Pro Medium"/>
            </a:endParaRPr>
          </a:p>
        </p:txBody>
      </p:sp>
      <p:cxnSp>
        <p:nvCxnSpPr>
          <p:cNvPr id="109" name="Straight Connector 108">
            <a:extLst>
              <a:ext uri="{FF2B5EF4-FFF2-40B4-BE49-F238E27FC236}">
                <a16:creationId xmlns:a16="http://schemas.microsoft.com/office/drawing/2014/main" id="{E70A6213-21EC-8016-69D2-EA8C90C97F2F}"/>
              </a:ext>
            </a:extLst>
          </p:cNvPr>
          <p:cNvCxnSpPr>
            <a:cxnSpLocks/>
          </p:cNvCxnSpPr>
          <p:nvPr/>
        </p:nvCxnSpPr>
        <p:spPr>
          <a:xfrm>
            <a:off x="547688" y="2606462"/>
            <a:ext cx="11087098" cy="0"/>
          </a:xfrm>
          <a:prstGeom prst="line">
            <a:avLst/>
          </a:prstGeom>
          <a:noFill/>
          <a:ln w="9525" cap="flat">
            <a:solidFill>
              <a:schemeClr val="tx2">
                <a:lumMod val="75000"/>
              </a:schemeClr>
            </a:solidFill>
            <a:prstDash val="dash"/>
            <a:round/>
          </a:ln>
          <a:effectLst/>
          <a:sp3d/>
        </p:spPr>
        <p:style>
          <a:lnRef idx="0">
            <a:scrgbClr r="0" g="0" b="0"/>
          </a:lnRef>
          <a:fillRef idx="0">
            <a:scrgbClr r="0" g="0" b="0"/>
          </a:fillRef>
          <a:effectRef idx="0">
            <a:scrgbClr r="0" g="0" b="0"/>
          </a:effectRef>
          <a:fontRef idx="none"/>
        </p:style>
      </p:cxnSp>
      <p:sp>
        <p:nvSpPr>
          <p:cNvPr id="110" name="Google Shape;77;p13">
            <a:extLst>
              <a:ext uri="{FF2B5EF4-FFF2-40B4-BE49-F238E27FC236}">
                <a16:creationId xmlns:a16="http://schemas.microsoft.com/office/drawing/2014/main" id="{F61EB7F4-7355-56FD-F57E-5E735A3C6992}"/>
              </a:ext>
            </a:extLst>
          </p:cNvPr>
          <p:cNvSpPr txBox="1"/>
          <p:nvPr/>
        </p:nvSpPr>
        <p:spPr>
          <a:xfrm>
            <a:off x="973710" y="2454391"/>
            <a:ext cx="866860" cy="101566"/>
          </a:xfrm>
          <a:prstGeom prst="rect">
            <a:avLst/>
          </a:prstGeom>
          <a:noFill/>
          <a:ln w="12700" cap="flat" cmpd="sng">
            <a:noFill/>
            <a:prstDash val="sysDash"/>
            <a:round/>
            <a:headEnd type="none" w="sm" len="sm"/>
            <a:tailEnd type="none" w="sm" len="sm"/>
          </a:ln>
        </p:spPr>
        <p:txBody>
          <a:bodyPr spcFirstLastPara="1" vert="horz" wrap="square" lIns="9144" tIns="4572" rIns="4572" bIns="4572" anchor="t" anchorCtr="0">
            <a:spAutoFit/>
          </a:bodyPr>
          <a:lstStyle/>
          <a:p>
            <a:pPr marR="0" lvl="0" algn="r" defTabSz="457200" rtl="0" eaLnBrk="1" fontAlgn="auto" latinLnBrk="0" hangingPunct="1">
              <a:lnSpc>
                <a:spcPct val="100000"/>
              </a:lnSpc>
              <a:spcBef>
                <a:spcPts val="0"/>
              </a:spcBef>
              <a:spcAft>
                <a:spcPts val="0"/>
              </a:spcAft>
              <a:buClrTx/>
              <a:buSzTx/>
              <a:tabLst/>
              <a:defRPr/>
            </a:pPr>
            <a:r>
              <a:rPr lang="en-GB" sz="600">
                <a:solidFill>
                  <a:prstClr val="black"/>
                </a:solidFill>
                <a:latin typeface="Montserrat" pitchFamily="2" charset="77"/>
                <a:cs typeface="Arial" panose="020B0604020202020204" pitchFamily="34" charset="0"/>
                <a:sym typeface="Basis Grotesque Pro Medium"/>
              </a:rPr>
              <a:t>Mint</a:t>
            </a:r>
            <a:endParaRPr kumimoji="0" lang="en-US" sz="600" u="none" strike="noStrike" kern="1200" cap="none" spc="0" normalizeH="0" baseline="0" noProof="0" dirty="0">
              <a:ln>
                <a:noFill/>
              </a:ln>
              <a:solidFill>
                <a:prstClr val="black"/>
              </a:solidFill>
              <a:effectLst/>
              <a:uLnTx/>
              <a:uFillTx/>
              <a:latin typeface="Montserrat" pitchFamily="2" charset="77"/>
              <a:cs typeface="Arial" panose="020B0604020202020204" pitchFamily="34" charset="0"/>
              <a:sym typeface="Basis Grotesque Pro Medium"/>
            </a:endParaRPr>
          </a:p>
        </p:txBody>
      </p:sp>
      <p:sp>
        <p:nvSpPr>
          <p:cNvPr id="111" name="Google Shape;77;p13">
            <a:extLst>
              <a:ext uri="{FF2B5EF4-FFF2-40B4-BE49-F238E27FC236}">
                <a16:creationId xmlns:a16="http://schemas.microsoft.com/office/drawing/2014/main" id="{D92B1278-856F-7C5C-30E8-2E37F202974A}"/>
              </a:ext>
            </a:extLst>
          </p:cNvPr>
          <p:cNvSpPr txBox="1"/>
          <p:nvPr/>
        </p:nvSpPr>
        <p:spPr>
          <a:xfrm>
            <a:off x="1932410" y="2244841"/>
            <a:ext cx="538252" cy="147733"/>
          </a:xfrm>
          <a:prstGeom prst="rect">
            <a:avLst/>
          </a:prstGeom>
          <a:noFill/>
          <a:ln w="12700" cap="flat" cmpd="sng">
            <a:noFill/>
            <a:prstDash val="sysDash"/>
            <a:round/>
            <a:headEnd type="none" w="sm" len="sm"/>
            <a:tailEnd type="none" w="sm" len="sm"/>
          </a:ln>
        </p:spPr>
        <p:txBody>
          <a:bodyPr spcFirstLastPara="1" vert="horz" wrap="square" lIns="9144" tIns="4572" rIns="4572" bIns="4572" anchor="t" anchorCtr="0">
            <a:spAutoFit/>
          </a:bodyPr>
          <a:lstStyle/>
          <a:p>
            <a:pPr marR="0" lvl="0" algn="ctr" defTabSz="457200" rtl="0" eaLnBrk="1" fontAlgn="auto" latinLnBrk="0" hangingPunct="1">
              <a:lnSpc>
                <a:spcPct val="100000"/>
              </a:lnSpc>
              <a:spcBef>
                <a:spcPts val="0"/>
              </a:spcBef>
              <a:spcAft>
                <a:spcPts val="0"/>
              </a:spcAft>
              <a:buClrTx/>
              <a:buSzTx/>
              <a:tabLst/>
              <a:defRPr/>
            </a:pPr>
            <a:r>
              <a:rPr lang="en-GB" sz="900">
                <a:solidFill>
                  <a:prstClr val="black"/>
                </a:solidFill>
                <a:latin typeface="Montserrat" pitchFamily="2" charset="77"/>
                <a:cs typeface="Arial" panose="020B0604020202020204" pitchFamily="34" charset="0"/>
                <a:sym typeface="Basis Grotesque Pro Medium"/>
              </a:rPr>
              <a:t>2006</a:t>
            </a:r>
            <a:endParaRPr kumimoji="0" lang="en-US" sz="900" u="none" strike="noStrike" kern="1200" cap="none" spc="0" normalizeH="0" baseline="0" noProof="0" dirty="0">
              <a:ln>
                <a:noFill/>
              </a:ln>
              <a:solidFill>
                <a:prstClr val="black"/>
              </a:solidFill>
              <a:effectLst/>
              <a:uLnTx/>
              <a:uFillTx/>
              <a:latin typeface="Montserrat" pitchFamily="2" charset="77"/>
              <a:cs typeface="Arial" panose="020B0604020202020204" pitchFamily="34" charset="0"/>
              <a:sym typeface="Basis Grotesque Pro Medium"/>
            </a:endParaRPr>
          </a:p>
        </p:txBody>
      </p:sp>
      <p:sp>
        <p:nvSpPr>
          <p:cNvPr id="112" name="Google Shape;77;p13">
            <a:extLst>
              <a:ext uri="{FF2B5EF4-FFF2-40B4-BE49-F238E27FC236}">
                <a16:creationId xmlns:a16="http://schemas.microsoft.com/office/drawing/2014/main" id="{84914676-AE68-0146-F4AA-2586C160D5AB}"/>
              </a:ext>
            </a:extLst>
          </p:cNvPr>
          <p:cNvSpPr txBox="1"/>
          <p:nvPr/>
        </p:nvSpPr>
        <p:spPr>
          <a:xfrm>
            <a:off x="2591327" y="2244841"/>
            <a:ext cx="866860" cy="224677"/>
          </a:xfrm>
          <a:prstGeom prst="rect">
            <a:avLst/>
          </a:prstGeom>
          <a:noFill/>
          <a:ln w="12700" cap="flat" cmpd="sng">
            <a:noFill/>
            <a:prstDash val="sysDash"/>
            <a:round/>
            <a:headEnd type="none" w="sm" len="sm"/>
            <a:tailEnd type="none" w="sm" len="sm"/>
          </a:ln>
        </p:spPr>
        <p:txBody>
          <a:bodyPr spcFirstLastPara="1" vert="horz" wrap="square" lIns="9144" tIns="4572" rIns="4572" bIns="4572" anchor="t" anchorCtr="0">
            <a:spAutoFit/>
          </a:bodyPr>
          <a:lstStyle/>
          <a:p>
            <a:pPr marR="0" lvl="0" algn="l" defTabSz="457200" eaLnBrk="1" fontAlgn="auto" latinLnBrk="0" hangingPunct="1">
              <a:lnSpc>
                <a:spcPct val="100000"/>
              </a:lnSpc>
              <a:spcBef>
                <a:spcPts val="0"/>
              </a:spcBef>
              <a:spcAft>
                <a:spcPts val="0"/>
              </a:spcAft>
              <a:buClrTx/>
              <a:buSzTx/>
              <a:tabLst/>
              <a:defRPr/>
            </a:pPr>
            <a:r>
              <a:rPr lang="en-GB" sz="700">
                <a:solidFill>
                  <a:prstClr val="black"/>
                </a:solidFill>
                <a:latin typeface="Montserrat" pitchFamily="2" charset="77"/>
                <a:cs typeface="Arial" panose="020B0604020202020204" pitchFamily="34" charset="0"/>
                <a:sym typeface="Basis Grotesque Pro Medium"/>
              </a:rPr>
              <a:t>Mountain View, USA</a:t>
            </a:r>
            <a:endParaRPr lang="en-GB" sz="700" dirty="0">
              <a:solidFill>
                <a:prstClr val="black"/>
              </a:solidFill>
              <a:latin typeface="Montserrat" pitchFamily="2" charset="77"/>
              <a:cs typeface="Arial" panose="020B0604020202020204" pitchFamily="34" charset="0"/>
              <a:sym typeface="Basis Grotesque Pro Medium"/>
            </a:endParaRPr>
          </a:p>
        </p:txBody>
      </p:sp>
      <p:sp>
        <p:nvSpPr>
          <p:cNvPr id="113" name="Google Shape;77;p13">
            <a:extLst>
              <a:ext uri="{FF2B5EF4-FFF2-40B4-BE49-F238E27FC236}">
                <a16:creationId xmlns:a16="http://schemas.microsoft.com/office/drawing/2014/main" id="{D4632655-A47A-016D-EBA2-52906D0D7987}"/>
              </a:ext>
            </a:extLst>
          </p:cNvPr>
          <p:cNvSpPr txBox="1"/>
          <p:nvPr/>
        </p:nvSpPr>
        <p:spPr>
          <a:xfrm>
            <a:off x="3890152" y="2244841"/>
            <a:ext cx="1153791" cy="116955"/>
          </a:xfrm>
          <a:prstGeom prst="rect">
            <a:avLst/>
          </a:prstGeom>
          <a:noFill/>
          <a:ln w="12700" cap="flat" cmpd="sng">
            <a:noFill/>
            <a:prstDash val="sysDash"/>
            <a:round/>
            <a:headEnd type="none" w="sm" len="sm"/>
            <a:tailEnd type="none" w="sm" len="sm"/>
          </a:ln>
        </p:spPr>
        <p:txBody>
          <a:bodyPr spcFirstLastPara="1" vert="horz" wrap="square" lIns="9144" tIns="4572" rIns="4572" bIns="4572" anchor="t" anchorCtr="0">
            <a:spAutoFit/>
          </a:bodyPr>
          <a:lstStyle/>
          <a:p>
            <a:pPr marR="0" lvl="0" algn="ctr" defTabSz="457200" eaLnBrk="1" fontAlgn="auto" latinLnBrk="0" hangingPunct="1">
              <a:lnSpc>
                <a:spcPct val="100000"/>
              </a:lnSpc>
              <a:spcBef>
                <a:spcPts val="0"/>
              </a:spcBef>
              <a:spcAft>
                <a:spcPts val="0"/>
              </a:spcAft>
              <a:buClrTx/>
              <a:buSzTx/>
              <a:tabLst/>
              <a:defRPr/>
            </a:pPr>
            <a:r>
              <a:rPr kumimoji="0" lang="en-GB" sz="700" i="1" u="none" strike="noStrike" kern="1200" cap="none" spc="0" normalizeH="0" baseline="0" noProof="0">
                <a:ln>
                  <a:noFill/>
                </a:ln>
                <a:solidFill>
                  <a:prstClr val="black"/>
                </a:solidFill>
                <a:effectLst/>
                <a:uLnTx/>
                <a:uFillTx/>
                <a:latin typeface="Montserrat" pitchFamily="2" charset="77"/>
                <a:cs typeface="Arial" panose="020B0604020202020204" pitchFamily="34" charset="0"/>
                <a:sym typeface="Basis Grotesque Pro Medium"/>
              </a:rPr>
              <a:t>No</a:t>
            </a:r>
            <a:endParaRPr kumimoji="0" lang="en-US" sz="700" i="1" u="none" strike="noStrike" kern="1200" cap="none" spc="0" normalizeH="0" baseline="0" noProof="0" dirty="0">
              <a:ln>
                <a:noFill/>
              </a:ln>
              <a:solidFill>
                <a:prstClr val="black"/>
              </a:solidFill>
              <a:effectLst/>
              <a:uLnTx/>
              <a:uFillTx/>
              <a:latin typeface="Montserrat" pitchFamily="2" charset="77"/>
              <a:cs typeface="Arial" panose="020B0604020202020204" pitchFamily="34" charset="0"/>
              <a:sym typeface="Basis Grotesque Pro Medium"/>
            </a:endParaRPr>
          </a:p>
        </p:txBody>
      </p:sp>
      <p:sp>
        <p:nvSpPr>
          <p:cNvPr id="114" name="Google Shape;77;p13">
            <a:extLst>
              <a:ext uri="{FF2B5EF4-FFF2-40B4-BE49-F238E27FC236}">
                <a16:creationId xmlns:a16="http://schemas.microsoft.com/office/drawing/2014/main" id="{65506EDB-B9FC-25A2-7C18-397281D6CFCE}"/>
              </a:ext>
            </a:extLst>
          </p:cNvPr>
          <p:cNvSpPr txBox="1"/>
          <p:nvPr/>
        </p:nvSpPr>
        <p:spPr>
          <a:xfrm>
            <a:off x="5278149" y="2244841"/>
            <a:ext cx="866860" cy="147733"/>
          </a:xfrm>
          <a:prstGeom prst="rect">
            <a:avLst/>
          </a:prstGeom>
          <a:noFill/>
          <a:ln w="12700" cap="flat" cmpd="sng">
            <a:noFill/>
            <a:prstDash val="sysDash"/>
            <a:round/>
            <a:headEnd type="none" w="sm" len="sm"/>
            <a:tailEnd type="none" w="sm" len="sm"/>
          </a:ln>
        </p:spPr>
        <p:txBody>
          <a:bodyPr spcFirstLastPara="1" vert="horz" wrap="square" lIns="9144" tIns="4572" rIns="4572" bIns="4572" anchor="t" anchorCtr="0">
            <a:spAutoFit/>
          </a:bodyPr>
          <a:lstStyle/>
          <a:p>
            <a:pPr marR="0" lvl="0" algn="ctr" defTabSz="457200" eaLnBrk="1" fontAlgn="auto" latinLnBrk="0" hangingPunct="1">
              <a:lnSpc>
                <a:spcPct val="100000"/>
              </a:lnSpc>
              <a:spcBef>
                <a:spcPts val="0"/>
              </a:spcBef>
              <a:spcAft>
                <a:spcPts val="0"/>
              </a:spcAft>
              <a:buClrTx/>
              <a:buSzTx/>
              <a:tabLst/>
              <a:defRPr/>
            </a:pPr>
            <a:r>
              <a:rPr lang="en-GB" sz="900" dirty="0">
                <a:solidFill>
                  <a:prstClr val="black"/>
                </a:solidFill>
                <a:latin typeface="Montserrat" pitchFamily="2" charset="77"/>
                <a:cs typeface="Arial" panose="020B0604020202020204" pitchFamily="34" charset="0"/>
                <a:sym typeface="Basis Grotesque Pro Medium"/>
              </a:rPr>
              <a:t>~5,000</a:t>
            </a:r>
            <a:endParaRPr kumimoji="0" lang="en-US" sz="900" u="none" strike="noStrike" kern="1200" cap="none" spc="0" normalizeH="0" baseline="0" noProof="0" dirty="0">
              <a:ln>
                <a:noFill/>
              </a:ln>
              <a:solidFill>
                <a:prstClr val="black"/>
              </a:solidFill>
              <a:effectLst/>
              <a:uLnTx/>
              <a:uFillTx/>
              <a:latin typeface="Montserrat" pitchFamily="2" charset="77"/>
              <a:cs typeface="Arial" panose="020B0604020202020204" pitchFamily="34" charset="0"/>
              <a:sym typeface="Basis Grotesque Pro Medium"/>
            </a:endParaRPr>
          </a:p>
        </p:txBody>
      </p:sp>
      <p:sp>
        <p:nvSpPr>
          <p:cNvPr id="115" name="Google Shape;77;p13">
            <a:extLst>
              <a:ext uri="{FF2B5EF4-FFF2-40B4-BE49-F238E27FC236}">
                <a16:creationId xmlns:a16="http://schemas.microsoft.com/office/drawing/2014/main" id="{CBCA709A-8573-3994-490A-E58790E862BE}"/>
              </a:ext>
            </a:extLst>
          </p:cNvPr>
          <p:cNvSpPr txBox="1"/>
          <p:nvPr/>
        </p:nvSpPr>
        <p:spPr>
          <a:xfrm>
            <a:off x="6432508" y="2244841"/>
            <a:ext cx="811934" cy="286232"/>
          </a:xfrm>
          <a:prstGeom prst="rect">
            <a:avLst/>
          </a:prstGeom>
          <a:noFill/>
          <a:ln w="12700" cap="flat" cmpd="sng">
            <a:noFill/>
            <a:prstDash val="sysDash"/>
            <a:round/>
            <a:headEnd type="none" w="sm" len="sm"/>
            <a:tailEnd type="none" w="sm" len="sm"/>
          </a:ln>
        </p:spPr>
        <p:txBody>
          <a:bodyPr spcFirstLastPara="1" vert="horz" wrap="square" lIns="9144" tIns="4572" rIns="4572" bIns="4572" anchor="t" anchorCtr="0">
            <a:spAutoFit/>
          </a:bodyPr>
          <a:lstStyle/>
          <a:p>
            <a:pPr marR="0" lvl="0" algn="ctr" defTabSz="457200" eaLnBrk="1" fontAlgn="auto" latinLnBrk="0" hangingPunct="1">
              <a:lnSpc>
                <a:spcPct val="100000"/>
              </a:lnSpc>
              <a:spcBef>
                <a:spcPts val="0"/>
              </a:spcBef>
              <a:spcAft>
                <a:spcPts val="0"/>
              </a:spcAft>
              <a:buClrTx/>
              <a:buSzTx/>
              <a:tabLst/>
              <a:defRPr/>
            </a:pPr>
            <a:r>
              <a:rPr lang="en-GB" sz="900" dirty="0">
                <a:solidFill>
                  <a:prstClr val="black"/>
                </a:solidFill>
                <a:latin typeface="Montserrat" pitchFamily="2" charset="77"/>
                <a:cs typeface="Arial" panose="020B0604020202020204" pitchFamily="34" charset="0"/>
                <a:sym typeface="Basis Grotesque Pro Medium"/>
              </a:rPr>
              <a:t>~1,500</a:t>
            </a:r>
          </a:p>
          <a:p>
            <a:pPr marR="0" lvl="0" algn="ctr" defTabSz="457200" eaLnBrk="1" fontAlgn="auto" latinLnBrk="0" hangingPunct="1">
              <a:lnSpc>
                <a:spcPct val="100000"/>
              </a:lnSpc>
              <a:spcBef>
                <a:spcPts val="0"/>
              </a:spcBef>
              <a:spcAft>
                <a:spcPts val="0"/>
              </a:spcAft>
              <a:buClrTx/>
              <a:buSzTx/>
              <a:tabLst/>
              <a:defRPr/>
            </a:pPr>
            <a:endParaRPr kumimoji="0" lang="en-US" sz="900" u="none" strike="noStrike" kern="1200" cap="none" spc="0" normalizeH="0" baseline="0" noProof="0" dirty="0">
              <a:ln>
                <a:noFill/>
              </a:ln>
              <a:solidFill>
                <a:prstClr val="black"/>
              </a:solidFill>
              <a:effectLst/>
              <a:uLnTx/>
              <a:uFillTx/>
              <a:latin typeface="Montserrat" pitchFamily="2" charset="77"/>
              <a:cs typeface="Arial" panose="020B0604020202020204" pitchFamily="34" charset="0"/>
              <a:sym typeface="Basis Grotesque Pro Medium"/>
            </a:endParaRPr>
          </a:p>
        </p:txBody>
      </p:sp>
      <p:sp>
        <p:nvSpPr>
          <p:cNvPr id="116" name="Google Shape;77;p13">
            <a:extLst>
              <a:ext uri="{FF2B5EF4-FFF2-40B4-BE49-F238E27FC236}">
                <a16:creationId xmlns:a16="http://schemas.microsoft.com/office/drawing/2014/main" id="{A9853B9A-7D08-F636-FB31-DDB82FC07A3F}"/>
              </a:ext>
            </a:extLst>
          </p:cNvPr>
          <p:cNvSpPr txBox="1"/>
          <p:nvPr/>
        </p:nvSpPr>
        <p:spPr>
          <a:xfrm>
            <a:off x="7568350" y="2244841"/>
            <a:ext cx="4066436" cy="224677"/>
          </a:xfrm>
          <a:prstGeom prst="rect">
            <a:avLst/>
          </a:prstGeom>
          <a:noFill/>
          <a:ln w="12700" cap="flat" cmpd="sng">
            <a:noFill/>
            <a:prstDash val="sysDash"/>
            <a:round/>
            <a:headEnd type="none" w="sm" len="sm"/>
            <a:tailEnd type="none" w="sm" len="sm"/>
          </a:ln>
        </p:spPr>
        <p:txBody>
          <a:bodyPr spcFirstLastPara="1" vert="horz" wrap="square" lIns="9144" tIns="4572" rIns="4572" bIns="4572" anchor="t" anchorCtr="0">
            <a:spAutoFit/>
          </a:bodyPr>
          <a:lstStyle/>
          <a:p>
            <a:pPr marR="0" lvl="0" algn="l" defTabSz="457200" eaLnBrk="1" fontAlgn="auto" latinLnBrk="0" hangingPunct="1">
              <a:lnSpc>
                <a:spcPct val="100000"/>
              </a:lnSpc>
              <a:spcBef>
                <a:spcPts val="0"/>
              </a:spcBef>
              <a:spcAft>
                <a:spcPts val="0"/>
              </a:spcAft>
              <a:buClrTx/>
              <a:buSzTx/>
              <a:tabLst/>
              <a:defRPr/>
            </a:pPr>
            <a:r>
              <a:rPr lang="en-GB" sz="700">
                <a:solidFill>
                  <a:prstClr val="black"/>
                </a:solidFill>
                <a:latin typeface="Montserrat" pitchFamily="2" charset="77"/>
                <a:cs typeface="Arial" panose="020B0604020202020204" pitchFamily="34" charset="0"/>
                <a:sym typeface="Basis Grotesque Pro Medium"/>
              </a:rPr>
              <a:t>Mint is a popular personal finance app that helps users manage their money, create budgets, and track spending and savings goals.</a:t>
            </a:r>
            <a:endParaRPr kumimoji="0" lang="en-US" sz="700" u="none" strike="noStrike" kern="1200" cap="none" spc="0" normalizeH="0" baseline="0" noProof="0" dirty="0">
              <a:ln>
                <a:noFill/>
              </a:ln>
              <a:solidFill>
                <a:prstClr val="black"/>
              </a:solidFill>
              <a:effectLst/>
              <a:uLnTx/>
              <a:uFillTx/>
              <a:latin typeface="Montserrat" pitchFamily="2" charset="77"/>
              <a:cs typeface="Arial" panose="020B0604020202020204" pitchFamily="34" charset="0"/>
              <a:sym typeface="Basis Grotesque Pro Medium"/>
            </a:endParaRPr>
          </a:p>
        </p:txBody>
      </p:sp>
      <p:cxnSp>
        <p:nvCxnSpPr>
          <p:cNvPr id="117" name="Straight Connector 116">
            <a:extLst>
              <a:ext uri="{FF2B5EF4-FFF2-40B4-BE49-F238E27FC236}">
                <a16:creationId xmlns:a16="http://schemas.microsoft.com/office/drawing/2014/main" id="{F96F2AD9-5A6F-9D29-D3CA-D818B539464C}"/>
              </a:ext>
            </a:extLst>
          </p:cNvPr>
          <p:cNvCxnSpPr>
            <a:cxnSpLocks/>
          </p:cNvCxnSpPr>
          <p:nvPr/>
        </p:nvCxnSpPr>
        <p:spPr>
          <a:xfrm>
            <a:off x="547688" y="3002290"/>
            <a:ext cx="11087098" cy="0"/>
          </a:xfrm>
          <a:prstGeom prst="line">
            <a:avLst/>
          </a:prstGeom>
          <a:noFill/>
          <a:ln w="9525" cap="flat">
            <a:solidFill>
              <a:schemeClr val="tx2">
                <a:lumMod val="75000"/>
              </a:schemeClr>
            </a:solidFill>
            <a:prstDash val="dash"/>
            <a:round/>
          </a:ln>
          <a:effectLst/>
          <a:sp3d/>
        </p:spPr>
        <p:style>
          <a:lnRef idx="0">
            <a:scrgbClr r="0" g="0" b="0"/>
          </a:lnRef>
          <a:fillRef idx="0">
            <a:scrgbClr r="0" g="0" b="0"/>
          </a:fillRef>
          <a:effectRef idx="0">
            <a:scrgbClr r="0" g="0" b="0"/>
          </a:effectRef>
          <a:fontRef idx="none"/>
        </p:style>
      </p:cxnSp>
      <p:sp>
        <p:nvSpPr>
          <p:cNvPr id="118" name="Google Shape;77;p13">
            <a:extLst>
              <a:ext uri="{FF2B5EF4-FFF2-40B4-BE49-F238E27FC236}">
                <a16:creationId xmlns:a16="http://schemas.microsoft.com/office/drawing/2014/main" id="{DFA74CF6-5FFF-AB52-D36C-58449DB4EC8D}"/>
              </a:ext>
            </a:extLst>
          </p:cNvPr>
          <p:cNvSpPr txBox="1"/>
          <p:nvPr/>
        </p:nvSpPr>
        <p:spPr>
          <a:xfrm>
            <a:off x="1293008" y="2723220"/>
            <a:ext cx="547562" cy="193899"/>
          </a:xfrm>
          <a:prstGeom prst="rect">
            <a:avLst/>
          </a:prstGeom>
          <a:noFill/>
          <a:ln w="12700" cap="flat" cmpd="sng">
            <a:noFill/>
            <a:prstDash val="sysDash"/>
            <a:round/>
            <a:headEnd type="none" w="sm" len="sm"/>
            <a:tailEnd type="none" w="sm" len="sm"/>
          </a:ln>
        </p:spPr>
        <p:txBody>
          <a:bodyPr spcFirstLastPara="1" vert="horz" wrap="square" lIns="9144" tIns="4572" rIns="4572" bIns="4572" anchor="t" anchorCtr="0">
            <a:spAutoFit/>
          </a:bodyPr>
          <a:lstStyle/>
          <a:p>
            <a:pPr marR="0" lvl="0" algn="r" defTabSz="457200" rtl="0" eaLnBrk="1" fontAlgn="auto" latinLnBrk="0" hangingPunct="1">
              <a:lnSpc>
                <a:spcPct val="100000"/>
              </a:lnSpc>
              <a:spcBef>
                <a:spcPts val="0"/>
              </a:spcBef>
              <a:spcAft>
                <a:spcPts val="0"/>
              </a:spcAft>
              <a:buClrTx/>
              <a:buSzTx/>
              <a:tabLst/>
              <a:defRPr/>
            </a:pPr>
            <a:r>
              <a:rPr lang="en-GB" sz="600" dirty="0">
                <a:solidFill>
                  <a:prstClr val="black"/>
                </a:solidFill>
                <a:latin typeface="Montserrat" pitchFamily="2" charset="77"/>
                <a:cs typeface="Arial" panose="020B0604020202020204" pitchFamily="34" charset="0"/>
                <a:sym typeface="Basis Grotesque Pro Medium"/>
              </a:rPr>
              <a:t>Personal Capital</a:t>
            </a:r>
            <a:endParaRPr kumimoji="0" lang="en-US" sz="600" u="none" strike="noStrike" kern="1200" cap="none" spc="0" normalizeH="0" baseline="0" noProof="0" dirty="0">
              <a:ln>
                <a:noFill/>
              </a:ln>
              <a:solidFill>
                <a:prstClr val="black"/>
              </a:solidFill>
              <a:effectLst/>
              <a:uLnTx/>
              <a:uFillTx/>
              <a:latin typeface="Montserrat" pitchFamily="2" charset="77"/>
              <a:cs typeface="Arial" panose="020B0604020202020204" pitchFamily="34" charset="0"/>
              <a:sym typeface="Basis Grotesque Pro Medium"/>
            </a:endParaRPr>
          </a:p>
        </p:txBody>
      </p:sp>
      <p:sp>
        <p:nvSpPr>
          <p:cNvPr id="119" name="Google Shape;77;p13">
            <a:extLst>
              <a:ext uri="{FF2B5EF4-FFF2-40B4-BE49-F238E27FC236}">
                <a16:creationId xmlns:a16="http://schemas.microsoft.com/office/drawing/2014/main" id="{A5E7A19E-9A5C-AD27-43E5-E8BA37162D52}"/>
              </a:ext>
            </a:extLst>
          </p:cNvPr>
          <p:cNvSpPr txBox="1"/>
          <p:nvPr/>
        </p:nvSpPr>
        <p:spPr>
          <a:xfrm>
            <a:off x="1932410" y="2640669"/>
            <a:ext cx="538252" cy="147733"/>
          </a:xfrm>
          <a:prstGeom prst="rect">
            <a:avLst/>
          </a:prstGeom>
          <a:noFill/>
          <a:ln w="12700" cap="flat" cmpd="sng">
            <a:noFill/>
            <a:prstDash val="sysDash"/>
            <a:round/>
            <a:headEnd type="none" w="sm" len="sm"/>
            <a:tailEnd type="none" w="sm" len="sm"/>
          </a:ln>
        </p:spPr>
        <p:txBody>
          <a:bodyPr spcFirstLastPara="1" vert="horz" wrap="square" lIns="9144" tIns="4572" rIns="4572" bIns="4572" anchor="t" anchorCtr="0">
            <a:spAutoFit/>
          </a:bodyPr>
          <a:lstStyle/>
          <a:p>
            <a:pPr marR="0" lvl="0" algn="ctr" defTabSz="457200" rtl="0" eaLnBrk="1" fontAlgn="auto" latinLnBrk="0" hangingPunct="1">
              <a:lnSpc>
                <a:spcPct val="100000"/>
              </a:lnSpc>
              <a:spcBef>
                <a:spcPts val="0"/>
              </a:spcBef>
              <a:spcAft>
                <a:spcPts val="0"/>
              </a:spcAft>
              <a:buClrTx/>
              <a:buSzTx/>
              <a:tabLst/>
              <a:defRPr/>
            </a:pPr>
            <a:r>
              <a:rPr lang="en-GB" sz="900">
                <a:solidFill>
                  <a:prstClr val="black"/>
                </a:solidFill>
                <a:latin typeface="Montserrat" pitchFamily="2" charset="77"/>
                <a:cs typeface="Arial" panose="020B0604020202020204" pitchFamily="34" charset="0"/>
                <a:sym typeface="Basis Grotesque Pro Medium"/>
              </a:rPr>
              <a:t>2009</a:t>
            </a:r>
            <a:endParaRPr kumimoji="0" lang="en-US" sz="900" u="none" strike="noStrike" kern="1200" cap="none" spc="0" normalizeH="0" baseline="0" noProof="0" dirty="0">
              <a:ln>
                <a:noFill/>
              </a:ln>
              <a:solidFill>
                <a:prstClr val="black"/>
              </a:solidFill>
              <a:effectLst/>
              <a:uLnTx/>
              <a:uFillTx/>
              <a:latin typeface="Montserrat" pitchFamily="2" charset="77"/>
              <a:cs typeface="Arial" panose="020B0604020202020204" pitchFamily="34" charset="0"/>
              <a:sym typeface="Basis Grotesque Pro Medium"/>
            </a:endParaRPr>
          </a:p>
        </p:txBody>
      </p:sp>
      <p:sp>
        <p:nvSpPr>
          <p:cNvPr id="120" name="Google Shape;77;p13">
            <a:extLst>
              <a:ext uri="{FF2B5EF4-FFF2-40B4-BE49-F238E27FC236}">
                <a16:creationId xmlns:a16="http://schemas.microsoft.com/office/drawing/2014/main" id="{63BB9B2D-EFA4-F3CE-5CFF-E097D5090EFF}"/>
              </a:ext>
            </a:extLst>
          </p:cNvPr>
          <p:cNvSpPr txBox="1"/>
          <p:nvPr/>
        </p:nvSpPr>
        <p:spPr>
          <a:xfrm>
            <a:off x="2591327" y="2640669"/>
            <a:ext cx="866860" cy="116955"/>
          </a:xfrm>
          <a:prstGeom prst="rect">
            <a:avLst/>
          </a:prstGeom>
          <a:noFill/>
          <a:ln w="12700" cap="flat" cmpd="sng">
            <a:noFill/>
            <a:prstDash val="sysDash"/>
            <a:round/>
            <a:headEnd type="none" w="sm" len="sm"/>
            <a:tailEnd type="none" w="sm" len="sm"/>
          </a:ln>
        </p:spPr>
        <p:txBody>
          <a:bodyPr spcFirstLastPara="1" vert="horz" wrap="square" lIns="9144" tIns="4572" rIns="4572" bIns="4572" anchor="t" anchorCtr="0">
            <a:spAutoFit/>
          </a:bodyPr>
          <a:lstStyle/>
          <a:p>
            <a:pPr marR="0" lvl="0" algn="l" defTabSz="457200" eaLnBrk="1" fontAlgn="auto" latinLnBrk="0" hangingPunct="1">
              <a:lnSpc>
                <a:spcPct val="100000"/>
              </a:lnSpc>
              <a:spcBef>
                <a:spcPts val="0"/>
              </a:spcBef>
              <a:spcAft>
                <a:spcPts val="0"/>
              </a:spcAft>
              <a:buClrTx/>
              <a:buSzTx/>
              <a:tabLst/>
              <a:defRPr/>
            </a:pPr>
            <a:r>
              <a:rPr lang="nl-NL" sz="700">
                <a:solidFill>
                  <a:prstClr val="black"/>
                </a:solidFill>
                <a:latin typeface="Montserrat" pitchFamily="2" charset="77"/>
                <a:cs typeface="Arial" panose="020B0604020202020204" pitchFamily="34" charset="0"/>
                <a:sym typeface="Basis Grotesque Pro Medium"/>
              </a:rPr>
              <a:t>Redwood City, USA</a:t>
            </a:r>
            <a:endParaRPr lang="en-GB" sz="700" dirty="0">
              <a:solidFill>
                <a:prstClr val="black"/>
              </a:solidFill>
              <a:latin typeface="Montserrat" pitchFamily="2" charset="77"/>
              <a:cs typeface="Arial" panose="020B0604020202020204" pitchFamily="34" charset="0"/>
              <a:sym typeface="Basis Grotesque Pro Medium"/>
            </a:endParaRPr>
          </a:p>
        </p:txBody>
      </p:sp>
      <p:sp>
        <p:nvSpPr>
          <p:cNvPr id="121" name="Google Shape;77;p13">
            <a:extLst>
              <a:ext uri="{FF2B5EF4-FFF2-40B4-BE49-F238E27FC236}">
                <a16:creationId xmlns:a16="http://schemas.microsoft.com/office/drawing/2014/main" id="{C69CF229-4636-8056-67FD-56B133C12C64}"/>
              </a:ext>
            </a:extLst>
          </p:cNvPr>
          <p:cNvSpPr txBox="1"/>
          <p:nvPr/>
        </p:nvSpPr>
        <p:spPr>
          <a:xfrm>
            <a:off x="3890152" y="2640669"/>
            <a:ext cx="1153791" cy="116955"/>
          </a:xfrm>
          <a:prstGeom prst="rect">
            <a:avLst/>
          </a:prstGeom>
          <a:noFill/>
          <a:ln w="12700" cap="flat" cmpd="sng">
            <a:noFill/>
            <a:prstDash val="sysDash"/>
            <a:round/>
            <a:headEnd type="none" w="sm" len="sm"/>
            <a:tailEnd type="none" w="sm" len="sm"/>
          </a:ln>
        </p:spPr>
        <p:txBody>
          <a:bodyPr spcFirstLastPara="1" vert="horz" wrap="square" lIns="9144" tIns="4572" rIns="4572" bIns="4572" anchor="t" anchorCtr="0">
            <a:spAutoFit/>
          </a:bodyPr>
          <a:lstStyle/>
          <a:p>
            <a:pPr marR="0" lvl="0" algn="ctr" defTabSz="457200" eaLnBrk="1" fontAlgn="auto" latinLnBrk="0" hangingPunct="1">
              <a:lnSpc>
                <a:spcPct val="100000"/>
              </a:lnSpc>
              <a:spcBef>
                <a:spcPts val="0"/>
              </a:spcBef>
              <a:spcAft>
                <a:spcPts val="0"/>
              </a:spcAft>
              <a:buClrTx/>
              <a:buSzTx/>
              <a:tabLst/>
              <a:defRPr/>
            </a:pPr>
            <a:r>
              <a:rPr kumimoji="0" lang="en-GB" sz="700" i="1" u="none" strike="noStrike" kern="1200" cap="none" spc="0" normalizeH="0" baseline="0" noProof="0">
                <a:ln>
                  <a:noFill/>
                </a:ln>
                <a:solidFill>
                  <a:prstClr val="black"/>
                </a:solidFill>
                <a:effectLst/>
                <a:uLnTx/>
                <a:uFillTx/>
                <a:latin typeface="Montserrat" pitchFamily="2" charset="77"/>
                <a:cs typeface="Arial" panose="020B0604020202020204" pitchFamily="34" charset="0"/>
                <a:sym typeface="Basis Grotesque Pro Medium"/>
              </a:rPr>
              <a:t>No</a:t>
            </a:r>
            <a:endParaRPr kumimoji="0" lang="en-US" sz="700" i="1" u="none" strike="noStrike" kern="1200" cap="none" spc="0" normalizeH="0" baseline="0" noProof="0" dirty="0">
              <a:ln>
                <a:noFill/>
              </a:ln>
              <a:solidFill>
                <a:prstClr val="black"/>
              </a:solidFill>
              <a:effectLst/>
              <a:uLnTx/>
              <a:uFillTx/>
              <a:latin typeface="Montserrat" pitchFamily="2" charset="77"/>
              <a:cs typeface="Arial" panose="020B0604020202020204" pitchFamily="34" charset="0"/>
              <a:sym typeface="Basis Grotesque Pro Medium"/>
            </a:endParaRPr>
          </a:p>
        </p:txBody>
      </p:sp>
      <p:sp>
        <p:nvSpPr>
          <p:cNvPr id="122" name="Google Shape;77;p13">
            <a:extLst>
              <a:ext uri="{FF2B5EF4-FFF2-40B4-BE49-F238E27FC236}">
                <a16:creationId xmlns:a16="http://schemas.microsoft.com/office/drawing/2014/main" id="{72BD2506-5A1B-B29B-93D4-66C329CA5410}"/>
              </a:ext>
            </a:extLst>
          </p:cNvPr>
          <p:cNvSpPr txBox="1"/>
          <p:nvPr/>
        </p:nvSpPr>
        <p:spPr>
          <a:xfrm>
            <a:off x="5278149" y="2640669"/>
            <a:ext cx="866860" cy="147733"/>
          </a:xfrm>
          <a:prstGeom prst="rect">
            <a:avLst/>
          </a:prstGeom>
          <a:noFill/>
          <a:ln w="12700" cap="flat" cmpd="sng">
            <a:noFill/>
            <a:prstDash val="sysDash"/>
            <a:round/>
            <a:headEnd type="none" w="sm" len="sm"/>
            <a:tailEnd type="none" w="sm" len="sm"/>
          </a:ln>
        </p:spPr>
        <p:txBody>
          <a:bodyPr spcFirstLastPara="1" vert="horz" wrap="square" lIns="9144" tIns="4572" rIns="4572" bIns="4572" anchor="t" anchorCtr="0">
            <a:spAutoFit/>
          </a:bodyPr>
          <a:lstStyle/>
          <a:p>
            <a:pPr marR="0" lvl="0" algn="ctr" defTabSz="457200" eaLnBrk="1" fontAlgn="auto" latinLnBrk="0" hangingPunct="1">
              <a:lnSpc>
                <a:spcPct val="100000"/>
              </a:lnSpc>
              <a:spcBef>
                <a:spcPts val="0"/>
              </a:spcBef>
              <a:spcAft>
                <a:spcPts val="0"/>
              </a:spcAft>
              <a:buClrTx/>
              <a:buSzTx/>
              <a:tabLst/>
              <a:defRPr/>
            </a:pPr>
            <a:r>
              <a:rPr lang="en-GB" sz="900" dirty="0">
                <a:solidFill>
                  <a:prstClr val="black"/>
                </a:solidFill>
                <a:latin typeface="Montserrat" pitchFamily="2" charset="77"/>
                <a:cs typeface="Arial" panose="020B0604020202020204" pitchFamily="34" charset="0"/>
                <a:sym typeface="Basis Grotesque Pro Medium"/>
              </a:rPr>
              <a:t>~375</a:t>
            </a:r>
            <a:endParaRPr kumimoji="0" lang="en-US" sz="900" u="none" strike="noStrike" kern="1200" cap="none" spc="0" normalizeH="0" baseline="0" noProof="0" dirty="0">
              <a:ln>
                <a:noFill/>
              </a:ln>
              <a:solidFill>
                <a:prstClr val="black"/>
              </a:solidFill>
              <a:effectLst/>
              <a:uLnTx/>
              <a:uFillTx/>
              <a:latin typeface="Montserrat" pitchFamily="2" charset="77"/>
              <a:cs typeface="Arial" panose="020B0604020202020204" pitchFamily="34" charset="0"/>
              <a:sym typeface="Basis Grotesque Pro Medium"/>
            </a:endParaRPr>
          </a:p>
        </p:txBody>
      </p:sp>
      <p:sp>
        <p:nvSpPr>
          <p:cNvPr id="123" name="Google Shape;77;p13">
            <a:extLst>
              <a:ext uri="{FF2B5EF4-FFF2-40B4-BE49-F238E27FC236}">
                <a16:creationId xmlns:a16="http://schemas.microsoft.com/office/drawing/2014/main" id="{9C6CA2D4-95D4-D8BA-E7A1-224A667F01FF}"/>
              </a:ext>
            </a:extLst>
          </p:cNvPr>
          <p:cNvSpPr txBox="1"/>
          <p:nvPr/>
        </p:nvSpPr>
        <p:spPr>
          <a:xfrm>
            <a:off x="6432508" y="2640669"/>
            <a:ext cx="811934" cy="147733"/>
          </a:xfrm>
          <a:prstGeom prst="rect">
            <a:avLst/>
          </a:prstGeom>
          <a:noFill/>
          <a:ln w="12700" cap="flat" cmpd="sng">
            <a:noFill/>
            <a:prstDash val="sysDash"/>
            <a:round/>
            <a:headEnd type="none" w="sm" len="sm"/>
            <a:tailEnd type="none" w="sm" len="sm"/>
          </a:ln>
        </p:spPr>
        <p:txBody>
          <a:bodyPr spcFirstLastPara="1" vert="horz" wrap="square" lIns="9144" tIns="4572" rIns="4572" bIns="4572" anchor="t" anchorCtr="0">
            <a:spAutoFit/>
          </a:bodyPr>
          <a:lstStyle/>
          <a:p>
            <a:pPr marR="0" lvl="0" algn="ctr" defTabSz="457200" eaLnBrk="1" fontAlgn="auto" latinLnBrk="0" hangingPunct="1">
              <a:lnSpc>
                <a:spcPct val="100000"/>
              </a:lnSpc>
              <a:spcBef>
                <a:spcPts val="0"/>
              </a:spcBef>
              <a:spcAft>
                <a:spcPts val="0"/>
              </a:spcAft>
              <a:buClrTx/>
              <a:buSzTx/>
              <a:tabLst/>
              <a:defRPr/>
            </a:pPr>
            <a:r>
              <a:rPr lang="en-GB" sz="900" dirty="0">
                <a:solidFill>
                  <a:prstClr val="black"/>
                </a:solidFill>
                <a:latin typeface="Montserrat" pitchFamily="2" charset="77"/>
                <a:cs typeface="Arial" panose="020B0604020202020204" pitchFamily="34" charset="0"/>
                <a:sym typeface="Basis Grotesque Pro Medium"/>
              </a:rPr>
              <a:t>~300</a:t>
            </a:r>
            <a:endParaRPr kumimoji="0" lang="en-US" sz="900" u="none" strike="noStrike" kern="1200" cap="none" spc="0" normalizeH="0" baseline="0" noProof="0" dirty="0">
              <a:ln>
                <a:noFill/>
              </a:ln>
              <a:solidFill>
                <a:prstClr val="black"/>
              </a:solidFill>
              <a:effectLst/>
              <a:uLnTx/>
              <a:uFillTx/>
              <a:latin typeface="Montserrat" pitchFamily="2" charset="77"/>
              <a:cs typeface="Arial" panose="020B0604020202020204" pitchFamily="34" charset="0"/>
              <a:sym typeface="Basis Grotesque Pro Medium"/>
            </a:endParaRPr>
          </a:p>
        </p:txBody>
      </p:sp>
      <p:sp>
        <p:nvSpPr>
          <p:cNvPr id="124" name="Google Shape;77;p13">
            <a:extLst>
              <a:ext uri="{FF2B5EF4-FFF2-40B4-BE49-F238E27FC236}">
                <a16:creationId xmlns:a16="http://schemas.microsoft.com/office/drawing/2014/main" id="{37F756EB-E3FF-3E1D-376B-AF18B4C06EAB}"/>
              </a:ext>
            </a:extLst>
          </p:cNvPr>
          <p:cNvSpPr txBox="1"/>
          <p:nvPr/>
        </p:nvSpPr>
        <p:spPr>
          <a:xfrm>
            <a:off x="7568350" y="2640669"/>
            <a:ext cx="4066436" cy="332399"/>
          </a:xfrm>
          <a:prstGeom prst="rect">
            <a:avLst/>
          </a:prstGeom>
          <a:noFill/>
          <a:ln w="12700" cap="flat" cmpd="sng">
            <a:noFill/>
            <a:prstDash val="sysDash"/>
            <a:round/>
            <a:headEnd type="none" w="sm" len="sm"/>
            <a:tailEnd type="none" w="sm" len="sm"/>
          </a:ln>
        </p:spPr>
        <p:txBody>
          <a:bodyPr spcFirstLastPara="1" vert="horz" wrap="square" lIns="9144" tIns="4572" rIns="4572" bIns="4572" anchor="t" anchorCtr="0">
            <a:spAutoFit/>
          </a:bodyPr>
          <a:lstStyle/>
          <a:p>
            <a:pPr marR="0" lvl="0" algn="l" defTabSz="457200" eaLnBrk="1" fontAlgn="auto" latinLnBrk="0" hangingPunct="1">
              <a:lnSpc>
                <a:spcPct val="100000"/>
              </a:lnSpc>
              <a:spcBef>
                <a:spcPts val="0"/>
              </a:spcBef>
              <a:spcAft>
                <a:spcPts val="0"/>
              </a:spcAft>
              <a:buClrTx/>
              <a:buSzTx/>
              <a:tabLst/>
              <a:defRPr/>
            </a:pPr>
            <a:r>
              <a:rPr lang="en-GB" sz="700">
                <a:solidFill>
                  <a:prstClr val="black"/>
                </a:solidFill>
                <a:latin typeface="Montserrat" pitchFamily="2" charset="77"/>
                <a:cs typeface="Arial" panose="020B0604020202020204" pitchFamily="34" charset="0"/>
                <a:sym typeface="Basis Grotesque Pro Medium"/>
              </a:rPr>
              <a:t>Personal Capital offers a comprehensive financial planning and wealth management platform for individuals, integrating budgeting, investment tracking, and retirement planning.</a:t>
            </a:r>
            <a:endParaRPr kumimoji="0" lang="en-US" sz="700" u="none" strike="noStrike" kern="1200" cap="none" spc="0" normalizeH="0" baseline="0" noProof="0" dirty="0">
              <a:ln>
                <a:noFill/>
              </a:ln>
              <a:solidFill>
                <a:prstClr val="black"/>
              </a:solidFill>
              <a:effectLst/>
              <a:uLnTx/>
              <a:uFillTx/>
              <a:latin typeface="Montserrat" pitchFamily="2" charset="77"/>
              <a:cs typeface="Arial" panose="020B0604020202020204" pitchFamily="34" charset="0"/>
              <a:sym typeface="Basis Grotesque Pro Medium"/>
            </a:endParaRPr>
          </a:p>
        </p:txBody>
      </p:sp>
      <p:cxnSp>
        <p:nvCxnSpPr>
          <p:cNvPr id="125" name="Straight Connector 124">
            <a:extLst>
              <a:ext uri="{FF2B5EF4-FFF2-40B4-BE49-F238E27FC236}">
                <a16:creationId xmlns:a16="http://schemas.microsoft.com/office/drawing/2014/main" id="{5E34EF70-7A6E-D8D8-FD77-1A991508856C}"/>
              </a:ext>
            </a:extLst>
          </p:cNvPr>
          <p:cNvCxnSpPr>
            <a:cxnSpLocks/>
          </p:cNvCxnSpPr>
          <p:nvPr/>
        </p:nvCxnSpPr>
        <p:spPr>
          <a:xfrm>
            <a:off x="547688" y="3456296"/>
            <a:ext cx="11087098" cy="0"/>
          </a:xfrm>
          <a:prstGeom prst="line">
            <a:avLst/>
          </a:prstGeom>
          <a:noFill/>
          <a:ln w="9525" cap="flat">
            <a:solidFill>
              <a:schemeClr val="tx2">
                <a:lumMod val="75000"/>
              </a:schemeClr>
            </a:solidFill>
            <a:prstDash val="dash"/>
            <a:round/>
          </a:ln>
          <a:effectLst/>
          <a:sp3d/>
        </p:spPr>
        <p:style>
          <a:lnRef idx="0">
            <a:scrgbClr r="0" g="0" b="0"/>
          </a:lnRef>
          <a:fillRef idx="0">
            <a:scrgbClr r="0" g="0" b="0"/>
          </a:fillRef>
          <a:effectRef idx="0">
            <a:scrgbClr r="0" g="0" b="0"/>
          </a:effectRef>
          <a:fontRef idx="none"/>
        </p:style>
      </p:cxnSp>
      <p:sp>
        <p:nvSpPr>
          <p:cNvPr id="126" name="Google Shape;77;p13">
            <a:extLst>
              <a:ext uri="{FF2B5EF4-FFF2-40B4-BE49-F238E27FC236}">
                <a16:creationId xmlns:a16="http://schemas.microsoft.com/office/drawing/2014/main" id="{9D0D452A-B434-8DC4-0FF0-8EE2D6AB1C3C}"/>
              </a:ext>
            </a:extLst>
          </p:cNvPr>
          <p:cNvSpPr txBox="1"/>
          <p:nvPr/>
        </p:nvSpPr>
        <p:spPr>
          <a:xfrm>
            <a:off x="973710" y="3304225"/>
            <a:ext cx="866860" cy="101566"/>
          </a:xfrm>
          <a:prstGeom prst="rect">
            <a:avLst/>
          </a:prstGeom>
          <a:noFill/>
          <a:ln w="12700" cap="flat" cmpd="sng">
            <a:noFill/>
            <a:prstDash val="sysDash"/>
            <a:round/>
            <a:headEnd type="none" w="sm" len="sm"/>
            <a:tailEnd type="none" w="sm" len="sm"/>
          </a:ln>
        </p:spPr>
        <p:txBody>
          <a:bodyPr spcFirstLastPara="1" vert="horz" wrap="square" lIns="9144" tIns="4572" rIns="4572" bIns="4572" anchor="t" anchorCtr="0">
            <a:spAutoFit/>
          </a:bodyPr>
          <a:lstStyle/>
          <a:p>
            <a:pPr marR="0" lvl="0" algn="r" defTabSz="457200" rtl="0" eaLnBrk="1" fontAlgn="auto" latinLnBrk="0" hangingPunct="1">
              <a:lnSpc>
                <a:spcPct val="100000"/>
              </a:lnSpc>
              <a:spcBef>
                <a:spcPts val="0"/>
              </a:spcBef>
              <a:spcAft>
                <a:spcPts val="0"/>
              </a:spcAft>
              <a:buClrTx/>
              <a:buSzTx/>
              <a:tabLst/>
              <a:defRPr/>
            </a:pPr>
            <a:r>
              <a:rPr lang="en-GB" sz="600">
                <a:solidFill>
                  <a:prstClr val="black"/>
                </a:solidFill>
                <a:latin typeface="Montserrat" pitchFamily="2" charset="77"/>
                <a:cs typeface="Arial" panose="020B0604020202020204" pitchFamily="34" charset="0"/>
                <a:sym typeface="Basis Grotesque Pro Medium"/>
              </a:rPr>
              <a:t>YNAB</a:t>
            </a:r>
            <a:endParaRPr kumimoji="0" lang="en-US" sz="600" u="none" strike="noStrike" kern="1200" cap="none" spc="0" normalizeH="0" baseline="0" noProof="0" dirty="0">
              <a:ln>
                <a:noFill/>
              </a:ln>
              <a:solidFill>
                <a:prstClr val="black"/>
              </a:solidFill>
              <a:effectLst/>
              <a:uLnTx/>
              <a:uFillTx/>
              <a:latin typeface="Montserrat" pitchFamily="2" charset="77"/>
              <a:cs typeface="Arial" panose="020B0604020202020204" pitchFamily="34" charset="0"/>
              <a:sym typeface="Basis Grotesque Pro Medium"/>
            </a:endParaRPr>
          </a:p>
        </p:txBody>
      </p:sp>
      <p:sp>
        <p:nvSpPr>
          <p:cNvPr id="127" name="Google Shape;77;p13">
            <a:extLst>
              <a:ext uri="{FF2B5EF4-FFF2-40B4-BE49-F238E27FC236}">
                <a16:creationId xmlns:a16="http://schemas.microsoft.com/office/drawing/2014/main" id="{2F14A3BB-C212-7F32-5F02-080D8B37C785}"/>
              </a:ext>
            </a:extLst>
          </p:cNvPr>
          <p:cNvSpPr txBox="1"/>
          <p:nvPr/>
        </p:nvSpPr>
        <p:spPr>
          <a:xfrm>
            <a:off x="1932410" y="3094675"/>
            <a:ext cx="538252" cy="147733"/>
          </a:xfrm>
          <a:prstGeom prst="rect">
            <a:avLst/>
          </a:prstGeom>
          <a:noFill/>
          <a:ln w="12700" cap="flat" cmpd="sng">
            <a:noFill/>
            <a:prstDash val="sysDash"/>
            <a:round/>
            <a:headEnd type="none" w="sm" len="sm"/>
            <a:tailEnd type="none" w="sm" len="sm"/>
          </a:ln>
        </p:spPr>
        <p:txBody>
          <a:bodyPr spcFirstLastPara="1" vert="horz" wrap="square" lIns="9144" tIns="4572" rIns="4572" bIns="4572" anchor="t" anchorCtr="0">
            <a:spAutoFit/>
          </a:bodyPr>
          <a:lstStyle/>
          <a:p>
            <a:pPr marR="0" lvl="0" algn="ctr" defTabSz="457200" rtl="0" eaLnBrk="1" fontAlgn="auto" latinLnBrk="0" hangingPunct="1">
              <a:lnSpc>
                <a:spcPct val="100000"/>
              </a:lnSpc>
              <a:spcBef>
                <a:spcPts val="0"/>
              </a:spcBef>
              <a:spcAft>
                <a:spcPts val="0"/>
              </a:spcAft>
              <a:buClrTx/>
              <a:buSzTx/>
              <a:tabLst/>
              <a:defRPr/>
            </a:pPr>
            <a:r>
              <a:rPr lang="en-GB" sz="900">
                <a:solidFill>
                  <a:prstClr val="black"/>
                </a:solidFill>
                <a:latin typeface="Montserrat" pitchFamily="2" charset="77"/>
                <a:cs typeface="Arial" panose="020B0604020202020204" pitchFamily="34" charset="0"/>
                <a:sym typeface="Basis Grotesque Pro Medium"/>
              </a:rPr>
              <a:t>2004</a:t>
            </a:r>
            <a:endParaRPr kumimoji="0" lang="en-US" sz="900" u="none" strike="noStrike" kern="1200" cap="none" spc="0" normalizeH="0" baseline="0" noProof="0" dirty="0">
              <a:ln>
                <a:noFill/>
              </a:ln>
              <a:solidFill>
                <a:prstClr val="black"/>
              </a:solidFill>
              <a:effectLst/>
              <a:uLnTx/>
              <a:uFillTx/>
              <a:latin typeface="Montserrat" pitchFamily="2" charset="77"/>
              <a:cs typeface="Arial" panose="020B0604020202020204" pitchFamily="34" charset="0"/>
              <a:sym typeface="Basis Grotesque Pro Medium"/>
            </a:endParaRPr>
          </a:p>
        </p:txBody>
      </p:sp>
      <p:sp>
        <p:nvSpPr>
          <p:cNvPr id="192" name="Google Shape;77;p13">
            <a:extLst>
              <a:ext uri="{FF2B5EF4-FFF2-40B4-BE49-F238E27FC236}">
                <a16:creationId xmlns:a16="http://schemas.microsoft.com/office/drawing/2014/main" id="{93A8F4C1-A6F8-CF75-B1BA-D6C07459A902}"/>
              </a:ext>
            </a:extLst>
          </p:cNvPr>
          <p:cNvSpPr txBox="1"/>
          <p:nvPr/>
        </p:nvSpPr>
        <p:spPr>
          <a:xfrm>
            <a:off x="2591327" y="3094675"/>
            <a:ext cx="866860" cy="116955"/>
          </a:xfrm>
          <a:prstGeom prst="rect">
            <a:avLst/>
          </a:prstGeom>
          <a:noFill/>
          <a:ln w="12700" cap="flat" cmpd="sng">
            <a:noFill/>
            <a:prstDash val="sysDash"/>
            <a:round/>
            <a:headEnd type="none" w="sm" len="sm"/>
            <a:tailEnd type="none" w="sm" len="sm"/>
          </a:ln>
        </p:spPr>
        <p:txBody>
          <a:bodyPr spcFirstLastPara="1" vert="horz" wrap="square" lIns="9144" tIns="4572" rIns="4572" bIns="4572" anchor="t" anchorCtr="0">
            <a:spAutoFit/>
          </a:bodyPr>
          <a:lstStyle/>
          <a:p>
            <a:pPr marR="0" lvl="0" algn="l" defTabSz="457200" eaLnBrk="1" fontAlgn="auto" latinLnBrk="0" hangingPunct="1">
              <a:lnSpc>
                <a:spcPct val="100000"/>
              </a:lnSpc>
              <a:spcBef>
                <a:spcPts val="0"/>
              </a:spcBef>
              <a:spcAft>
                <a:spcPts val="0"/>
              </a:spcAft>
              <a:buClrTx/>
              <a:buSzTx/>
              <a:tabLst/>
              <a:defRPr/>
            </a:pPr>
            <a:r>
              <a:rPr lang="en-GB" sz="700">
                <a:solidFill>
                  <a:prstClr val="black"/>
                </a:solidFill>
                <a:latin typeface="Montserrat" pitchFamily="2" charset="77"/>
                <a:cs typeface="Arial" panose="020B0604020202020204" pitchFamily="34" charset="0"/>
                <a:sym typeface="Basis Grotesque Pro Medium"/>
              </a:rPr>
              <a:t>Lehi, USA</a:t>
            </a:r>
            <a:endParaRPr lang="en-GB" sz="700" dirty="0">
              <a:solidFill>
                <a:prstClr val="black"/>
              </a:solidFill>
              <a:latin typeface="Montserrat" pitchFamily="2" charset="77"/>
              <a:cs typeface="Arial" panose="020B0604020202020204" pitchFamily="34" charset="0"/>
              <a:sym typeface="Basis Grotesque Pro Medium"/>
            </a:endParaRPr>
          </a:p>
        </p:txBody>
      </p:sp>
      <p:sp>
        <p:nvSpPr>
          <p:cNvPr id="193" name="Google Shape;77;p13">
            <a:extLst>
              <a:ext uri="{FF2B5EF4-FFF2-40B4-BE49-F238E27FC236}">
                <a16:creationId xmlns:a16="http://schemas.microsoft.com/office/drawing/2014/main" id="{C6398B64-FDB2-9426-6D2C-148FA52251D3}"/>
              </a:ext>
            </a:extLst>
          </p:cNvPr>
          <p:cNvSpPr txBox="1"/>
          <p:nvPr/>
        </p:nvSpPr>
        <p:spPr>
          <a:xfrm>
            <a:off x="3890152" y="3094675"/>
            <a:ext cx="1153791" cy="116955"/>
          </a:xfrm>
          <a:prstGeom prst="rect">
            <a:avLst/>
          </a:prstGeom>
          <a:noFill/>
          <a:ln w="12700" cap="flat" cmpd="sng">
            <a:noFill/>
            <a:prstDash val="sysDash"/>
            <a:round/>
            <a:headEnd type="none" w="sm" len="sm"/>
            <a:tailEnd type="none" w="sm" len="sm"/>
          </a:ln>
        </p:spPr>
        <p:txBody>
          <a:bodyPr spcFirstLastPara="1" vert="horz" wrap="square" lIns="9144" tIns="4572" rIns="4572" bIns="4572" anchor="t" anchorCtr="0">
            <a:spAutoFit/>
          </a:bodyPr>
          <a:lstStyle/>
          <a:p>
            <a:pPr marR="0" lvl="0" algn="ctr" defTabSz="457200" eaLnBrk="1" fontAlgn="auto" latinLnBrk="0" hangingPunct="1">
              <a:lnSpc>
                <a:spcPct val="100000"/>
              </a:lnSpc>
              <a:spcBef>
                <a:spcPts val="0"/>
              </a:spcBef>
              <a:spcAft>
                <a:spcPts val="0"/>
              </a:spcAft>
              <a:buClrTx/>
              <a:buSzTx/>
              <a:tabLst/>
              <a:defRPr/>
            </a:pPr>
            <a:r>
              <a:rPr kumimoji="0" lang="en-GB" sz="700" i="1" u="none" strike="noStrike" kern="1200" cap="none" spc="0" normalizeH="0" baseline="0" noProof="0">
                <a:ln>
                  <a:noFill/>
                </a:ln>
                <a:solidFill>
                  <a:prstClr val="black"/>
                </a:solidFill>
                <a:effectLst/>
                <a:uLnTx/>
                <a:uFillTx/>
                <a:latin typeface="Montserrat" pitchFamily="2" charset="77"/>
                <a:cs typeface="Arial" panose="020B0604020202020204" pitchFamily="34" charset="0"/>
                <a:sym typeface="Basis Grotesque Pro Medium"/>
              </a:rPr>
              <a:t>No</a:t>
            </a:r>
            <a:endParaRPr kumimoji="0" lang="en-US" sz="700" i="1" u="none" strike="noStrike" kern="1200" cap="none" spc="0" normalizeH="0" baseline="0" noProof="0" dirty="0">
              <a:ln>
                <a:noFill/>
              </a:ln>
              <a:solidFill>
                <a:prstClr val="black"/>
              </a:solidFill>
              <a:effectLst/>
              <a:uLnTx/>
              <a:uFillTx/>
              <a:latin typeface="Montserrat" pitchFamily="2" charset="77"/>
              <a:cs typeface="Arial" panose="020B0604020202020204" pitchFamily="34" charset="0"/>
              <a:sym typeface="Basis Grotesque Pro Medium"/>
            </a:endParaRPr>
          </a:p>
        </p:txBody>
      </p:sp>
      <p:sp>
        <p:nvSpPr>
          <p:cNvPr id="194" name="Google Shape;77;p13">
            <a:extLst>
              <a:ext uri="{FF2B5EF4-FFF2-40B4-BE49-F238E27FC236}">
                <a16:creationId xmlns:a16="http://schemas.microsoft.com/office/drawing/2014/main" id="{7EA8FC51-5625-15E6-7A3C-D98075CA9FC3}"/>
              </a:ext>
            </a:extLst>
          </p:cNvPr>
          <p:cNvSpPr txBox="1"/>
          <p:nvPr/>
        </p:nvSpPr>
        <p:spPr>
          <a:xfrm>
            <a:off x="5278149" y="3094675"/>
            <a:ext cx="866860" cy="147733"/>
          </a:xfrm>
          <a:prstGeom prst="rect">
            <a:avLst/>
          </a:prstGeom>
          <a:noFill/>
          <a:ln w="12700" cap="flat" cmpd="sng">
            <a:noFill/>
            <a:prstDash val="sysDash"/>
            <a:round/>
            <a:headEnd type="none" w="sm" len="sm"/>
            <a:tailEnd type="none" w="sm" len="sm"/>
          </a:ln>
        </p:spPr>
        <p:txBody>
          <a:bodyPr spcFirstLastPara="1" vert="horz" wrap="square" lIns="9144" tIns="4572" rIns="4572" bIns="4572" anchor="t" anchorCtr="0">
            <a:spAutoFit/>
          </a:bodyPr>
          <a:lstStyle/>
          <a:p>
            <a:pPr marR="0" lvl="0" algn="ctr" defTabSz="457200" eaLnBrk="1" fontAlgn="auto" latinLnBrk="0" hangingPunct="1">
              <a:lnSpc>
                <a:spcPct val="100000"/>
              </a:lnSpc>
              <a:spcBef>
                <a:spcPts val="0"/>
              </a:spcBef>
              <a:spcAft>
                <a:spcPts val="0"/>
              </a:spcAft>
              <a:buClrTx/>
              <a:buSzTx/>
              <a:tabLst/>
              <a:defRPr/>
            </a:pPr>
            <a:r>
              <a:rPr lang="en-GB" sz="900" dirty="0">
                <a:solidFill>
                  <a:prstClr val="black"/>
                </a:solidFill>
                <a:latin typeface="Montserrat" pitchFamily="2" charset="77"/>
                <a:cs typeface="Arial" panose="020B0604020202020204" pitchFamily="34" charset="0"/>
                <a:sym typeface="Basis Grotesque Pro Medium"/>
              </a:rPr>
              <a:t>~175</a:t>
            </a:r>
            <a:endParaRPr kumimoji="0" lang="en-US" sz="900" u="none" strike="noStrike" kern="1200" cap="none" spc="0" normalizeH="0" baseline="0" noProof="0" dirty="0">
              <a:ln>
                <a:noFill/>
              </a:ln>
              <a:solidFill>
                <a:prstClr val="black"/>
              </a:solidFill>
              <a:effectLst/>
              <a:uLnTx/>
              <a:uFillTx/>
              <a:latin typeface="Montserrat" pitchFamily="2" charset="77"/>
              <a:cs typeface="Arial" panose="020B0604020202020204" pitchFamily="34" charset="0"/>
              <a:sym typeface="Basis Grotesque Pro Medium"/>
            </a:endParaRPr>
          </a:p>
        </p:txBody>
      </p:sp>
      <p:sp>
        <p:nvSpPr>
          <p:cNvPr id="195" name="Google Shape;77;p13">
            <a:extLst>
              <a:ext uri="{FF2B5EF4-FFF2-40B4-BE49-F238E27FC236}">
                <a16:creationId xmlns:a16="http://schemas.microsoft.com/office/drawing/2014/main" id="{B3A27B42-F0C8-ECBB-8EAA-0043397E233C}"/>
              </a:ext>
            </a:extLst>
          </p:cNvPr>
          <p:cNvSpPr txBox="1"/>
          <p:nvPr/>
        </p:nvSpPr>
        <p:spPr>
          <a:xfrm>
            <a:off x="6432508" y="3094675"/>
            <a:ext cx="811934" cy="147733"/>
          </a:xfrm>
          <a:prstGeom prst="rect">
            <a:avLst/>
          </a:prstGeom>
          <a:noFill/>
          <a:ln w="12700" cap="flat" cmpd="sng">
            <a:noFill/>
            <a:prstDash val="sysDash"/>
            <a:round/>
            <a:headEnd type="none" w="sm" len="sm"/>
            <a:tailEnd type="none" w="sm" len="sm"/>
          </a:ln>
        </p:spPr>
        <p:txBody>
          <a:bodyPr spcFirstLastPara="1" vert="horz" wrap="square" lIns="9144" tIns="4572" rIns="4572" bIns="4572" anchor="t" anchorCtr="0">
            <a:spAutoFit/>
          </a:bodyPr>
          <a:lstStyle/>
          <a:p>
            <a:pPr marR="0" lvl="0" algn="ctr" defTabSz="457200" eaLnBrk="1" fontAlgn="auto" latinLnBrk="0" hangingPunct="1">
              <a:lnSpc>
                <a:spcPct val="100000"/>
              </a:lnSpc>
              <a:spcBef>
                <a:spcPts val="0"/>
              </a:spcBef>
              <a:spcAft>
                <a:spcPts val="0"/>
              </a:spcAft>
              <a:buClrTx/>
              <a:buSzTx/>
              <a:tabLst/>
              <a:defRPr/>
            </a:pPr>
            <a:r>
              <a:rPr lang="en-GB" sz="900" dirty="0">
                <a:solidFill>
                  <a:prstClr val="black"/>
                </a:solidFill>
                <a:latin typeface="Montserrat" pitchFamily="2" charset="77"/>
                <a:cs typeface="Arial" panose="020B0604020202020204" pitchFamily="34" charset="0"/>
                <a:sym typeface="Basis Grotesque Pro Medium"/>
              </a:rPr>
              <a:t>~75</a:t>
            </a:r>
            <a:endParaRPr kumimoji="0" lang="en-US" sz="900" u="none" strike="noStrike" kern="1200" cap="none" spc="0" normalizeH="0" baseline="0" noProof="0" dirty="0">
              <a:ln>
                <a:noFill/>
              </a:ln>
              <a:solidFill>
                <a:prstClr val="black"/>
              </a:solidFill>
              <a:effectLst/>
              <a:uLnTx/>
              <a:uFillTx/>
              <a:latin typeface="Montserrat" pitchFamily="2" charset="77"/>
              <a:cs typeface="Arial" panose="020B0604020202020204" pitchFamily="34" charset="0"/>
              <a:sym typeface="Basis Grotesque Pro Medium"/>
            </a:endParaRPr>
          </a:p>
        </p:txBody>
      </p:sp>
      <p:sp>
        <p:nvSpPr>
          <p:cNvPr id="196" name="Google Shape;77;p13">
            <a:extLst>
              <a:ext uri="{FF2B5EF4-FFF2-40B4-BE49-F238E27FC236}">
                <a16:creationId xmlns:a16="http://schemas.microsoft.com/office/drawing/2014/main" id="{91E64163-3F8A-9CC2-ABCA-C70DC232E29B}"/>
              </a:ext>
            </a:extLst>
          </p:cNvPr>
          <p:cNvSpPr txBox="1"/>
          <p:nvPr/>
        </p:nvSpPr>
        <p:spPr>
          <a:xfrm>
            <a:off x="7568350" y="3094675"/>
            <a:ext cx="4066436" cy="224677"/>
          </a:xfrm>
          <a:prstGeom prst="rect">
            <a:avLst/>
          </a:prstGeom>
          <a:noFill/>
          <a:ln w="12700" cap="flat" cmpd="sng">
            <a:noFill/>
            <a:prstDash val="sysDash"/>
            <a:round/>
            <a:headEnd type="none" w="sm" len="sm"/>
            <a:tailEnd type="none" w="sm" len="sm"/>
          </a:ln>
        </p:spPr>
        <p:txBody>
          <a:bodyPr spcFirstLastPara="1" vert="horz" wrap="square" lIns="9144" tIns="4572" rIns="4572" bIns="4572" anchor="t" anchorCtr="0">
            <a:spAutoFit/>
          </a:bodyPr>
          <a:lstStyle/>
          <a:p>
            <a:pPr marR="0" lvl="0" algn="l" defTabSz="457200" eaLnBrk="1" fontAlgn="auto" latinLnBrk="0" hangingPunct="1">
              <a:lnSpc>
                <a:spcPct val="100000"/>
              </a:lnSpc>
              <a:spcBef>
                <a:spcPts val="0"/>
              </a:spcBef>
              <a:spcAft>
                <a:spcPts val="0"/>
              </a:spcAft>
              <a:buClrTx/>
              <a:buSzTx/>
              <a:tabLst/>
              <a:defRPr/>
            </a:pPr>
            <a:r>
              <a:rPr lang="en-GB" sz="700">
                <a:solidFill>
                  <a:prstClr val="black"/>
                </a:solidFill>
                <a:latin typeface="Montserrat" pitchFamily="2" charset="77"/>
                <a:cs typeface="Arial" panose="020B0604020202020204" pitchFamily="34" charset="0"/>
                <a:sym typeface="Basis Grotesque Pro Medium"/>
              </a:rPr>
              <a:t>YNAB focuses on budgeting and personal financial management to help users allocate their income towards expenses, savings, and debt repayment.</a:t>
            </a:r>
            <a:endParaRPr kumimoji="0" lang="en-US" sz="700" u="none" strike="noStrike" kern="1200" cap="none" spc="0" normalizeH="0" baseline="0" noProof="0" dirty="0">
              <a:ln>
                <a:noFill/>
              </a:ln>
              <a:solidFill>
                <a:prstClr val="black"/>
              </a:solidFill>
              <a:effectLst/>
              <a:uLnTx/>
              <a:uFillTx/>
              <a:latin typeface="Montserrat" pitchFamily="2" charset="77"/>
              <a:cs typeface="Arial" panose="020B0604020202020204" pitchFamily="34" charset="0"/>
              <a:sym typeface="Basis Grotesque Pro Medium"/>
            </a:endParaRPr>
          </a:p>
        </p:txBody>
      </p:sp>
      <p:cxnSp>
        <p:nvCxnSpPr>
          <p:cNvPr id="197" name="Straight Connector 196">
            <a:extLst>
              <a:ext uri="{FF2B5EF4-FFF2-40B4-BE49-F238E27FC236}">
                <a16:creationId xmlns:a16="http://schemas.microsoft.com/office/drawing/2014/main" id="{4F1986D9-8AEA-C9D8-EDA2-3382F3738824}"/>
              </a:ext>
            </a:extLst>
          </p:cNvPr>
          <p:cNvCxnSpPr>
            <a:cxnSpLocks/>
          </p:cNvCxnSpPr>
          <p:nvPr/>
        </p:nvCxnSpPr>
        <p:spPr>
          <a:xfrm>
            <a:off x="547688" y="3926550"/>
            <a:ext cx="11087098" cy="0"/>
          </a:xfrm>
          <a:prstGeom prst="line">
            <a:avLst/>
          </a:prstGeom>
          <a:noFill/>
          <a:ln w="9525" cap="flat">
            <a:solidFill>
              <a:schemeClr val="tx2">
                <a:lumMod val="75000"/>
              </a:schemeClr>
            </a:solidFill>
            <a:prstDash val="dash"/>
            <a:round/>
          </a:ln>
          <a:effectLst/>
          <a:sp3d/>
        </p:spPr>
        <p:style>
          <a:lnRef idx="0">
            <a:scrgbClr r="0" g="0" b="0"/>
          </a:lnRef>
          <a:fillRef idx="0">
            <a:scrgbClr r="0" g="0" b="0"/>
          </a:fillRef>
          <a:effectRef idx="0">
            <a:scrgbClr r="0" g="0" b="0"/>
          </a:effectRef>
          <a:fontRef idx="none"/>
        </p:style>
      </p:cxnSp>
      <p:sp>
        <p:nvSpPr>
          <p:cNvPr id="198" name="Google Shape;77;p13">
            <a:extLst>
              <a:ext uri="{FF2B5EF4-FFF2-40B4-BE49-F238E27FC236}">
                <a16:creationId xmlns:a16="http://schemas.microsoft.com/office/drawing/2014/main" id="{B7E3398D-869D-C01E-7AF8-2AB1CC4A2E23}"/>
              </a:ext>
            </a:extLst>
          </p:cNvPr>
          <p:cNvSpPr txBox="1"/>
          <p:nvPr/>
        </p:nvSpPr>
        <p:spPr>
          <a:xfrm>
            <a:off x="1446566" y="3666536"/>
            <a:ext cx="404396" cy="193899"/>
          </a:xfrm>
          <a:prstGeom prst="rect">
            <a:avLst/>
          </a:prstGeom>
          <a:noFill/>
          <a:ln w="12700" cap="flat" cmpd="sng">
            <a:noFill/>
            <a:prstDash val="sysDash"/>
            <a:round/>
            <a:headEnd type="none" w="sm" len="sm"/>
            <a:tailEnd type="none" w="sm" len="sm"/>
          </a:ln>
        </p:spPr>
        <p:txBody>
          <a:bodyPr spcFirstLastPara="1" vert="horz" wrap="square" lIns="9144" tIns="4572" rIns="4572" bIns="4572" anchor="t" anchorCtr="0">
            <a:spAutoFit/>
          </a:bodyPr>
          <a:lstStyle/>
          <a:p>
            <a:pPr marR="0" lvl="0" algn="r" defTabSz="457200" eaLnBrk="1" fontAlgn="auto" latinLnBrk="0" hangingPunct="1">
              <a:lnSpc>
                <a:spcPct val="100000"/>
              </a:lnSpc>
              <a:spcBef>
                <a:spcPts val="0"/>
              </a:spcBef>
              <a:spcAft>
                <a:spcPts val="0"/>
              </a:spcAft>
              <a:buClrTx/>
              <a:buSzTx/>
              <a:tabLst/>
              <a:defRPr/>
            </a:pPr>
            <a:r>
              <a:rPr lang="en-GB" sz="600" dirty="0">
                <a:solidFill>
                  <a:prstClr val="black"/>
                </a:solidFill>
                <a:latin typeface="Montserrat" pitchFamily="2" charset="77"/>
                <a:cs typeface="Arial" panose="020B0604020202020204" pitchFamily="34" charset="0"/>
                <a:sym typeface="Basis Grotesque Pro Medium"/>
              </a:rPr>
              <a:t>Money-</a:t>
            </a:r>
            <a:r>
              <a:rPr lang="en-GB" sz="600" dirty="0" err="1">
                <a:solidFill>
                  <a:prstClr val="black"/>
                </a:solidFill>
                <a:latin typeface="Montserrat" pitchFamily="2" charset="77"/>
                <a:cs typeface="Arial" panose="020B0604020202020204" pitchFamily="34" charset="0"/>
                <a:sym typeface="Basis Grotesque Pro Medium"/>
              </a:rPr>
              <a:t>GuidePro</a:t>
            </a:r>
            <a:endParaRPr kumimoji="0" lang="en-US" sz="600" u="none" strike="noStrike" kern="1200" cap="none" spc="0" normalizeH="0" baseline="0" noProof="0" dirty="0">
              <a:ln>
                <a:noFill/>
              </a:ln>
              <a:solidFill>
                <a:prstClr val="black"/>
              </a:solidFill>
              <a:effectLst/>
              <a:uLnTx/>
              <a:uFillTx/>
              <a:latin typeface="Montserrat" pitchFamily="2" charset="77"/>
              <a:cs typeface="Arial" panose="020B0604020202020204" pitchFamily="34" charset="0"/>
              <a:sym typeface="Basis Grotesque Pro Medium"/>
            </a:endParaRPr>
          </a:p>
        </p:txBody>
      </p:sp>
      <p:sp>
        <p:nvSpPr>
          <p:cNvPr id="199" name="Google Shape;77;p13">
            <a:extLst>
              <a:ext uri="{FF2B5EF4-FFF2-40B4-BE49-F238E27FC236}">
                <a16:creationId xmlns:a16="http://schemas.microsoft.com/office/drawing/2014/main" id="{AA7A4EBC-D055-3049-B95B-3B839527F1C6}"/>
              </a:ext>
            </a:extLst>
          </p:cNvPr>
          <p:cNvSpPr txBox="1"/>
          <p:nvPr/>
        </p:nvSpPr>
        <p:spPr>
          <a:xfrm>
            <a:off x="1932410" y="3564929"/>
            <a:ext cx="538252" cy="147733"/>
          </a:xfrm>
          <a:prstGeom prst="rect">
            <a:avLst/>
          </a:prstGeom>
          <a:noFill/>
          <a:ln w="12700" cap="flat" cmpd="sng">
            <a:noFill/>
            <a:prstDash val="sysDash"/>
            <a:round/>
            <a:headEnd type="none" w="sm" len="sm"/>
            <a:tailEnd type="none" w="sm" len="sm"/>
          </a:ln>
        </p:spPr>
        <p:txBody>
          <a:bodyPr spcFirstLastPara="1" vert="horz" wrap="square" lIns="9144" tIns="4572" rIns="4572" bIns="4572" anchor="t" anchorCtr="0">
            <a:spAutoFit/>
          </a:bodyPr>
          <a:lstStyle/>
          <a:p>
            <a:pPr marR="0" lvl="0" algn="ctr" defTabSz="457200" eaLnBrk="1" fontAlgn="auto" latinLnBrk="0" hangingPunct="1">
              <a:lnSpc>
                <a:spcPct val="100000"/>
              </a:lnSpc>
              <a:spcBef>
                <a:spcPts val="0"/>
              </a:spcBef>
              <a:spcAft>
                <a:spcPts val="0"/>
              </a:spcAft>
              <a:buClrTx/>
              <a:buSzTx/>
              <a:tabLst/>
              <a:defRPr/>
            </a:pPr>
            <a:r>
              <a:rPr lang="en-GB" sz="900">
                <a:solidFill>
                  <a:prstClr val="black"/>
                </a:solidFill>
                <a:latin typeface="Montserrat" pitchFamily="2" charset="77"/>
                <a:cs typeface="Arial" panose="020B0604020202020204" pitchFamily="34" charset="0"/>
                <a:sym typeface="Basis Grotesque Pro Medium"/>
              </a:rPr>
              <a:t>1997</a:t>
            </a:r>
            <a:endParaRPr kumimoji="0" lang="en-US" sz="900" u="none" strike="noStrike" kern="1200" cap="none" spc="0" normalizeH="0" baseline="0" noProof="0" dirty="0">
              <a:ln>
                <a:noFill/>
              </a:ln>
              <a:solidFill>
                <a:prstClr val="black"/>
              </a:solidFill>
              <a:effectLst/>
              <a:uLnTx/>
              <a:uFillTx/>
              <a:latin typeface="Montserrat" pitchFamily="2" charset="77"/>
              <a:cs typeface="Arial" panose="020B0604020202020204" pitchFamily="34" charset="0"/>
              <a:sym typeface="Basis Grotesque Pro Medium"/>
            </a:endParaRPr>
          </a:p>
        </p:txBody>
      </p:sp>
      <p:sp>
        <p:nvSpPr>
          <p:cNvPr id="200" name="Google Shape;77;p13">
            <a:extLst>
              <a:ext uri="{FF2B5EF4-FFF2-40B4-BE49-F238E27FC236}">
                <a16:creationId xmlns:a16="http://schemas.microsoft.com/office/drawing/2014/main" id="{2CC6F0E8-0499-473E-283B-31806D5AA12D}"/>
              </a:ext>
            </a:extLst>
          </p:cNvPr>
          <p:cNvSpPr txBox="1"/>
          <p:nvPr/>
        </p:nvSpPr>
        <p:spPr>
          <a:xfrm>
            <a:off x="2591327" y="3564929"/>
            <a:ext cx="866860" cy="116955"/>
          </a:xfrm>
          <a:prstGeom prst="rect">
            <a:avLst/>
          </a:prstGeom>
          <a:noFill/>
          <a:ln w="12700" cap="flat" cmpd="sng">
            <a:noFill/>
            <a:prstDash val="sysDash"/>
            <a:round/>
            <a:headEnd type="none" w="sm" len="sm"/>
            <a:tailEnd type="none" w="sm" len="sm"/>
          </a:ln>
        </p:spPr>
        <p:txBody>
          <a:bodyPr spcFirstLastPara="1" vert="horz" wrap="square" lIns="9144" tIns="4572" rIns="4572" bIns="4572" anchor="t" anchorCtr="0">
            <a:spAutoFit/>
          </a:bodyPr>
          <a:lstStyle/>
          <a:p>
            <a:pPr marR="0" lvl="0" algn="l" defTabSz="457200" eaLnBrk="1" fontAlgn="auto" latinLnBrk="0" hangingPunct="1">
              <a:lnSpc>
                <a:spcPct val="100000"/>
              </a:lnSpc>
              <a:spcBef>
                <a:spcPts val="0"/>
              </a:spcBef>
              <a:spcAft>
                <a:spcPts val="0"/>
              </a:spcAft>
              <a:buClrTx/>
              <a:buSzTx/>
              <a:tabLst/>
              <a:defRPr/>
            </a:pPr>
            <a:r>
              <a:rPr lang="en-GB" sz="700">
                <a:solidFill>
                  <a:prstClr val="black"/>
                </a:solidFill>
                <a:latin typeface="Montserrat" pitchFamily="2" charset="77"/>
                <a:cs typeface="Arial" panose="020B0604020202020204" pitchFamily="34" charset="0"/>
                <a:sym typeface="Basis Grotesque Pro Medium"/>
              </a:rPr>
              <a:t>Powhatan, USA</a:t>
            </a:r>
            <a:endParaRPr lang="en-GB" sz="700" dirty="0">
              <a:solidFill>
                <a:prstClr val="black"/>
              </a:solidFill>
              <a:latin typeface="Montserrat" pitchFamily="2" charset="77"/>
              <a:cs typeface="Arial" panose="020B0604020202020204" pitchFamily="34" charset="0"/>
              <a:sym typeface="Basis Grotesque Pro Medium"/>
            </a:endParaRPr>
          </a:p>
        </p:txBody>
      </p:sp>
      <p:sp>
        <p:nvSpPr>
          <p:cNvPr id="201" name="Google Shape;77;p13">
            <a:extLst>
              <a:ext uri="{FF2B5EF4-FFF2-40B4-BE49-F238E27FC236}">
                <a16:creationId xmlns:a16="http://schemas.microsoft.com/office/drawing/2014/main" id="{8D55B456-C361-84F4-45EF-C675452F8549}"/>
              </a:ext>
            </a:extLst>
          </p:cNvPr>
          <p:cNvSpPr txBox="1"/>
          <p:nvPr/>
        </p:nvSpPr>
        <p:spPr>
          <a:xfrm>
            <a:off x="3890152" y="3564929"/>
            <a:ext cx="1153791" cy="116955"/>
          </a:xfrm>
          <a:prstGeom prst="rect">
            <a:avLst/>
          </a:prstGeom>
          <a:noFill/>
          <a:ln w="12700" cap="flat" cmpd="sng">
            <a:noFill/>
            <a:prstDash val="sysDash"/>
            <a:round/>
            <a:headEnd type="none" w="sm" len="sm"/>
            <a:tailEnd type="none" w="sm" len="sm"/>
          </a:ln>
        </p:spPr>
        <p:txBody>
          <a:bodyPr spcFirstLastPara="1" vert="horz" wrap="square" lIns="9144" tIns="4572" rIns="4572" bIns="4572" anchor="t" anchorCtr="0">
            <a:spAutoFit/>
          </a:bodyPr>
          <a:lstStyle/>
          <a:p>
            <a:pPr marR="0" lvl="0" algn="ctr" defTabSz="457200" eaLnBrk="1" fontAlgn="auto" latinLnBrk="0" hangingPunct="1">
              <a:lnSpc>
                <a:spcPct val="100000"/>
              </a:lnSpc>
              <a:spcBef>
                <a:spcPts val="0"/>
              </a:spcBef>
              <a:spcAft>
                <a:spcPts val="0"/>
              </a:spcAft>
              <a:buClrTx/>
              <a:buSzTx/>
              <a:tabLst/>
              <a:defRPr/>
            </a:pPr>
            <a:r>
              <a:rPr kumimoji="0" lang="en-GB" sz="700" i="1" u="none" strike="noStrike" kern="1200" cap="none" spc="0" normalizeH="0" baseline="0" noProof="0">
                <a:ln>
                  <a:noFill/>
                </a:ln>
                <a:solidFill>
                  <a:prstClr val="black"/>
                </a:solidFill>
                <a:effectLst/>
                <a:uLnTx/>
                <a:uFillTx/>
                <a:latin typeface="Montserrat" pitchFamily="2" charset="77"/>
                <a:cs typeface="Arial" panose="020B0604020202020204" pitchFamily="34" charset="0"/>
                <a:sym typeface="Basis Grotesque Pro Medium"/>
              </a:rPr>
              <a:t>No</a:t>
            </a:r>
            <a:endParaRPr kumimoji="0" lang="en-US" sz="700" i="1" u="none" strike="noStrike" kern="1200" cap="none" spc="0" normalizeH="0" baseline="0" noProof="0" dirty="0">
              <a:ln>
                <a:noFill/>
              </a:ln>
              <a:solidFill>
                <a:prstClr val="black"/>
              </a:solidFill>
              <a:effectLst/>
              <a:uLnTx/>
              <a:uFillTx/>
              <a:latin typeface="Montserrat" pitchFamily="2" charset="77"/>
              <a:cs typeface="Arial" panose="020B0604020202020204" pitchFamily="34" charset="0"/>
              <a:sym typeface="Basis Grotesque Pro Medium"/>
            </a:endParaRPr>
          </a:p>
        </p:txBody>
      </p:sp>
      <p:sp>
        <p:nvSpPr>
          <p:cNvPr id="202" name="Google Shape;77;p13">
            <a:extLst>
              <a:ext uri="{FF2B5EF4-FFF2-40B4-BE49-F238E27FC236}">
                <a16:creationId xmlns:a16="http://schemas.microsoft.com/office/drawing/2014/main" id="{B6AB1D40-F8A7-DD30-A936-1AF9C55ECF4A}"/>
              </a:ext>
            </a:extLst>
          </p:cNvPr>
          <p:cNvSpPr txBox="1"/>
          <p:nvPr/>
        </p:nvSpPr>
        <p:spPr>
          <a:xfrm>
            <a:off x="5278149" y="3564929"/>
            <a:ext cx="866860" cy="147733"/>
          </a:xfrm>
          <a:prstGeom prst="rect">
            <a:avLst/>
          </a:prstGeom>
          <a:noFill/>
          <a:ln w="12700" cap="flat" cmpd="sng">
            <a:noFill/>
            <a:prstDash val="sysDash"/>
            <a:round/>
            <a:headEnd type="none" w="sm" len="sm"/>
            <a:tailEnd type="none" w="sm" len="sm"/>
          </a:ln>
        </p:spPr>
        <p:txBody>
          <a:bodyPr spcFirstLastPara="1" vert="horz" wrap="square" lIns="9144" tIns="4572" rIns="4572" bIns="4572" anchor="t" anchorCtr="0">
            <a:spAutoFit/>
          </a:bodyPr>
          <a:lstStyle/>
          <a:p>
            <a:pPr marR="0" lvl="0" algn="ctr" defTabSz="457200" eaLnBrk="1" fontAlgn="auto" latinLnBrk="0" hangingPunct="1">
              <a:lnSpc>
                <a:spcPct val="100000"/>
              </a:lnSpc>
              <a:spcBef>
                <a:spcPts val="0"/>
              </a:spcBef>
              <a:spcAft>
                <a:spcPts val="0"/>
              </a:spcAft>
              <a:buClrTx/>
              <a:buSzTx/>
              <a:tabLst/>
              <a:defRPr/>
            </a:pPr>
            <a:r>
              <a:rPr lang="en-GB" sz="900" dirty="0">
                <a:solidFill>
                  <a:prstClr val="black"/>
                </a:solidFill>
                <a:latin typeface="Montserrat" pitchFamily="2" charset="77"/>
                <a:cs typeface="Arial" panose="020B0604020202020204" pitchFamily="34" charset="0"/>
                <a:sym typeface="Basis Grotesque Pro Medium"/>
              </a:rPr>
              <a:t>~175</a:t>
            </a:r>
            <a:endParaRPr kumimoji="0" lang="en-US" sz="900" u="none" strike="noStrike" kern="1200" cap="none" spc="0" normalizeH="0" baseline="0" noProof="0" dirty="0">
              <a:ln>
                <a:noFill/>
              </a:ln>
              <a:solidFill>
                <a:prstClr val="black"/>
              </a:solidFill>
              <a:effectLst/>
              <a:uLnTx/>
              <a:uFillTx/>
              <a:latin typeface="Montserrat" pitchFamily="2" charset="77"/>
              <a:cs typeface="Arial" panose="020B0604020202020204" pitchFamily="34" charset="0"/>
              <a:sym typeface="Basis Grotesque Pro Medium"/>
            </a:endParaRPr>
          </a:p>
        </p:txBody>
      </p:sp>
      <p:sp>
        <p:nvSpPr>
          <p:cNvPr id="243" name="Google Shape;77;p13">
            <a:extLst>
              <a:ext uri="{FF2B5EF4-FFF2-40B4-BE49-F238E27FC236}">
                <a16:creationId xmlns:a16="http://schemas.microsoft.com/office/drawing/2014/main" id="{CA31E899-C35F-CD32-2DAA-524DB4AA3197}"/>
              </a:ext>
            </a:extLst>
          </p:cNvPr>
          <p:cNvSpPr txBox="1"/>
          <p:nvPr/>
        </p:nvSpPr>
        <p:spPr>
          <a:xfrm>
            <a:off x="6432508" y="3564929"/>
            <a:ext cx="811934" cy="147733"/>
          </a:xfrm>
          <a:prstGeom prst="rect">
            <a:avLst/>
          </a:prstGeom>
          <a:noFill/>
          <a:ln w="12700" cap="flat" cmpd="sng">
            <a:noFill/>
            <a:prstDash val="sysDash"/>
            <a:round/>
            <a:headEnd type="none" w="sm" len="sm"/>
            <a:tailEnd type="none" w="sm" len="sm"/>
          </a:ln>
        </p:spPr>
        <p:txBody>
          <a:bodyPr spcFirstLastPara="1" vert="horz" wrap="square" lIns="9144" tIns="4572" rIns="4572" bIns="4572" anchor="t" anchorCtr="0">
            <a:spAutoFit/>
          </a:bodyPr>
          <a:lstStyle/>
          <a:p>
            <a:pPr marR="0" lvl="0" algn="ctr" defTabSz="457200" eaLnBrk="1" fontAlgn="auto" latinLnBrk="0" hangingPunct="1">
              <a:lnSpc>
                <a:spcPct val="100000"/>
              </a:lnSpc>
              <a:spcBef>
                <a:spcPts val="0"/>
              </a:spcBef>
              <a:spcAft>
                <a:spcPts val="0"/>
              </a:spcAft>
              <a:buClrTx/>
              <a:buSzTx/>
              <a:tabLst/>
              <a:defRPr/>
            </a:pPr>
            <a:r>
              <a:rPr lang="en-GB" sz="900" dirty="0">
                <a:solidFill>
                  <a:prstClr val="black"/>
                </a:solidFill>
                <a:latin typeface="Montserrat" pitchFamily="2" charset="77"/>
                <a:cs typeface="Arial" panose="020B0604020202020204" pitchFamily="34" charset="0"/>
                <a:sym typeface="Basis Grotesque Pro Medium"/>
              </a:rPr>
              <a:t>~30</a:t>
            </a:r>
            <a:endParaRPr kumimoji="0" lang="en-US" sz="900" u="none" strike="noStrike" kern="1200" cap="none" spc="0" normalizeH="0" baseline="0" noProof="0" dirty="0">
              <a:ln>
                <a:noFill/>
              </a:ln>
              <a:solidFill>
                <a:prstClr val="black"/>
              </a:solidFill>
              <a:effectLst/>
              <a:uLnTx/>
              <a:uFillTx/>
              <a:latin typeface="Montserrat" pitchFamily="2" charset="77"/>
              <a:cs typeface="Arial" panose="020B0604020202020204" pitchFamily="34" charset="0"/>
              <a:sym typeface="Basis Grotesque Pro Medium"/>
            </a:endParaRPr>
          </a:p>
        </p:txBody>
      </p:sp>
      <p:sp>
        <p:nvSpPr>
          <p:cNvPr id="244" name="Google Shape;77;p13">
            <a:extLst>
              <a:ext uri="{FF2B5EF4-FFF2-40B4-BE49-F238E27FC236}">
                <a16:creationId xmlns:a16="http://schemas.microsoft.com/office/drawing/2014/main" id="{062266BE-B7A0-A92B-659D-55A6221F8770}"/>
              </a:ext>
            </a:extLst>
          </p:cNvPr>
          <p:cNvSpPr txBox="1"/>
          <p:nvPr/>
        </p:nvSpPr>
        <p:spPr>
          <a:xfrm>
            <a:off x="7568350" y="3564929"/>
            <a:ext cx="4066436" cy="224677"/>
          </a:xfrm>
          <a:prstGeom prst="rect">
            <a:avLst/>
          </a:prstGeom>
          <a:noFill/>
          <a:ln w="12700" cap="flat" cmpd="sng">
            <a:noFill/>
            <a:prstDash val="sysDash"/>
            <a:round/>
            <a:headEnd type="none" w="sm" len="sm"/>
            <a:tailEnd type="none" w="sm" len="sm"/>
          </a:ln>
        </p:spPr>
        <p:txBody>
          <a:bodyPr spcFirstLastPara="1" vert="horz" wrap="square" lIns="9144" tIns="4572" rIns="4572" bIns="4572" anchor="t" anchorCtr="0">
            <a:spAutoFit/>
          </a:bodyPr>
          <a:lstStyle/>
          <a:p>
            <a:pPr marR="0" lvl="0" algn="l" defTabSz="457200" eaLnBrk="1" fontAlgn="auto" latinLnBrk="0" hangingPunct="1">
              <a:lnSpc>
                <a:spcPct val="100000"/>
              </a:lnSpc>
              <a:spcBef>
                <a:spcPts val="0"/>
              </a:spcBef>
              <a:spcAft>
                <a:spcPts val="0"/>
              </a:spcAft>
              <a:buClrTx/>
              <a:buSzTx/>
              <a:tabLst/>
              <a:defRPr/>
            </a:pPr>
            <a:r>
              <a:rPr lang="en-GB" sz="700">
                <a:solidFill>
                  <a:prstClr val="black"/>
                </a:solidFill>
                <a:latin typeface="Montserrat" pitchFamily="2" charset="77"/>
                <a:cs typeface="Arial" panose="020B0604020202020204" pitchFamily="34" charset="0"/>
                <a:sym typeface="Basis Grotesque Pro Medium"/>
              </a:rPr>
              <a:t>MoneyGuidePro provides financial planning software primarily used by financial advisors but also accessible to individual users for comprehensive financial planning.</a:t>
            </a:r>
            <a:endParaRPr kumimoji="0" lang="en-US" sz="700" u="none" strike="noStrike" kern="1200" cap="none" spc="0" normalizeH="0" baseline="0" noProof="0" dirty="0">
              <a:ln>
                <a:noFill/>
              </a:ln>
              <a:solidFill>
                <a:prstClr val="black"/>
              </a:solidFill>
              <a:effectLst/>
              <a:uLnTx/>
              <a:uFillTx/>
              <a:latin typeface="Montserrat" pitchFamily="2" charset="77"/>
              <a:cs typeface="Arial" panose="020B0604020202020204" pitchFamily="34" charset="0"/>
              <a:sym typeface="Basis Grotesque Pro Medium"/>
            </a:endParaRPr>
          </a:p>
        </p:txBody>
      </p:sp>
      <p:cxnSp>
        <p:nvCxnSpPr>
          <p:cNvPr id="245" name="Straight Connector 244">
            <a:extLst>
              <a:ext uri="{FF2B5EF4-FFF2-40B4-BE49-F238E27FC236}">
                <a16:creationId xmlns:a16="http://schemas.microsoft.com/office/drawing/2014/main" id="{245CF7C7-D98C-5629-1634-6AEB875C5AE6}"/>
              </a:ext>
            </a:extLst>
          </p:cNvPr>
          <p:cNvCxnSpPr>
            <a:cxnSpLocks/>
          </p:cNvCxnSpPr>
          <p:nvPr/>
        </p:nvCxnSpPr>
        <p:spPr>
          <a:xfrm>
            <a:off x="547688" y="4380556"/>
            <a:ext cx="11087098" cy="0"/>
          </a:xfrm>
          <a:prstGeom prst="line">
            <a:avLst/>
          </a:prstGeom>
          <a:noFill/>
          <a:ln w="9525" cap="flat">
            <a:solidFill>
              <a:schemeClr val="tx2">
                <a:lumMod val="75000"/>
              </a:schemeClr>
            </a:solidFill>
            <a:prstDash val="dash"/>
            <a:round/>
          </a:ln>
          <a:effectLst/>
          <a:sp3d/>
        </p:spPr>
        <p:style>
          <a:lnRef idx="0">
            <a:scrgbClr r="0" g="0" b="0"/>
          </a:lnRef>
          <a:fillRef idx="0">
            <a:scrgbClr r="0" g="0" b="0"/>
          </a:fillRef>
          <a:effectRef idx="0">
            <a:scrgbClr r="0" g="0" b="0"/>
          </a:effectRef>
          <a:fontRef idx="none"/>
        </p:style>
      </p:cxnSp>
      <p:sp>
        <p:nvSpPr>
          <p:cNvPr id="246" name="Google Shape;77;p13">
            <a:extLst>
              <a:ext uri="{FF2B5EF4-FFF2-40B4-BE49-F238E27FC236}">
                <a16:creationId xmlns:a16="http://schemas.microsoft.com/office/drawing/2014/main" id="{29A3FC0A-D2B4-94B8-9F0C-5D7F74B684EF}"/>
              </a:ext>
            </a:extLst>
          </p:cNvPr>
          <p:cNvSpPr txBox="1"/>
          <p:nvPr/>
        </p:nvSpPr>
        <p:spPr>
          <a:xfrm>
            <a:off x="973710" y="4228485"/>
            <a:ext cx="866860" cy="101566"/>
          </a:xfrm>
          <a:prstGeom prst="rect">
            <a:avLst/>
          </a:prstGeom>
          <a:noFill/>
          <a:ln w="12700" cap="flat" cmpd="sng">
            <a:noFill/>
            <a:prstDash val="sysDash"/>
            <a:round/>
            <a:headEnd type="none" w="sm" len="sm"/>
            <a:tailEnd type="none" w="sm" len="sm"/>
          </a:ln>
        </p:spPr>
        <p:txBody>
          <a:bodyPr spcFirstLastPara="1" vert="horz" wrap="square" lIns="9144" tIns="4572" rIns="4572" bIns="4572" anchor="t" anchorCtr="0">
            <a:spAutoFit/>
          </a:bodyPr>
          <a:lstStyle/>
          <a:p>
            <a:pPr marR="0" lvl="0" algn="r" defTabSz="457200" eaLnBrk="1" fontAlgn="auto" latinLnBrk="0" hangingPunct="1">
              <a:lnSpc>
                <a:spcPct val="100000"/>
              </a:lnSpc>
              <a:spcBef>
                <a:spcPts val="0"/>
              </a:spcBef>
              <a:spcAft>
                <a:spcPts val="0"/>
              </a:spcAft>
              <a:buClrTx/>
              <a:buSzTx/>
              <a:tabLst/>
              <a:defRPr/>
            </a:pPr>
            <a:r>
              <a:rPr lang="en-GB" sz="600">
                <a:solidFill>
                  <a:prstClr val="black"/>
                </a:solidFill>
                <a:latin typeface="Montserrat" pitchFamily="2" charset="77"/>
                <a:cs typeface="Arial" panose="020B0604020202020204" pitchFamily="34" charset="0"/>
                <a:sym typeface="Basis Grotesque Pro Medium"/>
              </a:rPr>
              <a:t>Quicken</a:t>
            </a:r>
            <a:endParaRPr kumimoji="0" lang="en-US" sz="600" u="none" strike="noStrike" kern="1200" cap="none" spc="0" normalizeH="0" baseline="0" noProof="0" dirty="0">
              <a:ln>
                <a:noFill/>
              </a:ln>
              <a:solidFill>
                <a:prstClr val="black"/>
              </a:solidFill>
              <a:effectLst/>
              <a:uLnTx/>
              <a:uFillTx/>
              <a:latin typeface="Montserrat" pitchFamily="2" charset="77"/>
              <a:cs typeface="Arial" panose="020B0604020202020204" pitchFamily="34" charset="0"/>
              <a:sym typeface="Basis Grotesque Pro Medium"/>
            </a:endParaRPr>
          </a:p>
        </p:txBody>
      </p:sp>
      <p:sp>
        <p:nvSpPr>
          <p:cNvPr id="247" name="Google Shape;77;p13">
            <a:extLst>
              <a:ext uri="{FF2B5EF4-FFF2-40B4-BE49-F238E27FC236}">
                <a16:creationId xmlns:a16="http://schemas.microsoft.com/office/drawing/2014/main" id="{BAD03DA9-8136-3213-B8DF-3EC6822CD108}"/>
              </a:ext>
            </a:extLst>
          </p:cNvPr>
          <p:cNvSpPr txBox="1"/>
          <p:nvPr/>
        </p:nvSpPr>
        <p:spPr>
          <a:xfrm>
            <a:off x="1932410" y="4018935"/>
            <a:ext cx="538252" cy="147733"/>
          </a:xfrm>
          <a:prstGeom prst="rect">
            <a:avLst/>
          </a:prstGeom>
          <a:noFill/>
          <a:ln w="12700" cap="flat" cmpd="sng">
            <a:noFill/>
            <a:prstDash val="sysDash"/>
            <a:round/>
            <a:headEnd type="none" w="sm" len="sm"/>
            <a:tailEnd type="none" w="sm" len="sm"/>
          </a:ln>
        </p:spPr>
        <p:txBody>
          <a:bodyPr spcFirstLastPara="1" vert="horz" wrap="square" lIns="9144" tIns="4572" rIns="4572" bIns="4572" anchor="t" anchorCtr="0">
            <a:spAutoFit/>
          </a:bodyPr>
          <a:lstStyle/>
          <a:p>
            <a:pPr marR="0" lvl="0" algn="ctr" defTabSz="457200" eaLnBrk="1" fontAlgn="auto" latinLnBrk="0" hangingPunct="1">
              <a:lnSpc>
                <a:spcPct val="100000"/>
              </a:lnSpc>
              <a:spcBef>
                <a:spcPts val="0"/>
              </a:spcBef>
              <a:spcAft>
                <a:spcPts val="0"/>
              </a:spcAft>
              <a:buClrTx/>
              <a:buSzTx/>
              <a:tabLst/>
              <a:defRPr/>
            </a:pPr>
            <a:r>
              <a:rPr lang="en-GB" sz="900">
                <a:solidFill>
                  <a:prstClr val="black"/>
                </a:solidFill>
                <a:latin typeface="Montserrat" pitchFamily="2" charset="77"/>
                <a:cs typeface="Arial" panose="020B0604020202020204" pitchFamily="34" charset="0"/>
                <a:sym typeface="Basis Grotesque Pro Medium"/>
              </a:rPr>
              <a:t>1983</a:t>
            </a:r>
            <a:endParaRPr kumimoji="0" lang="en-US" sz="900" u="none" strike="noStrike" kern="1200" cap="none" spc="0" normalizeH="0" baseline="0" noProof="0" dirty="0">
              <a:ln>
                <a:noFill/>
              </a:ln>
              <a:solidFill>
                <a:prstClr val="black"/>
              </a:solidFill>
              <a:effectLst/>
              <a:uLnTx/>
              <a:uFillTx/>
              <a:latin typeface="Montserrat" pitchFamily="2" charset="77"/>
              <a:cs typeface="Arial" panose="020B0604020202020204" pitchFamily="34" charset="0"/>
              <a:sym typeface="Basis Grotesque Pro Medium"/>
            </a:endParaRPr>
          </a:p>
        </p:txBody>
      </p:sp>
      <p:sp>
        <p:nvSpPr>
          <p:cNvPr id="248" name="Google Shape;77;p13">
            <a:extLst>
              <a:ext uri="{FF2B5EF4-FFF2-40B4-BE49-F238E27FC236}">
                <a16:creationId xmlns:a16="http://schemas.microsoft.com/office/drawing/2014/main" id="{785C71C6-E238-ABD0-49DA-86AEDC35CBDB}"/>
              </a:ext>
            </a:extLst>
          </p:cNvPr>
          <p:cNvSpPr txBox="1"/>
          <p:nvPr/>
        </p:nvSpPr>
        <p:spPr>
          <a:xfrm>
            <a:off x="2591327" y="4018935"/>
            <a:ext cx="866860" cy="116955"/>
          </a:xfrm>
          <a:prstGeom prst="rect">
            <a:avLst/>
          </a:prstGeom>
          <a:noFill/>
          <a:ln w="12700" cap="flat" cmpd="sng">
            <a:noFill/>
            <a:prstDash val="sysDash"/>
            <a:round/>
            <a:headEnd type="none" w="sm" len="sm"/>
            <a:tailEnd type="none" w="sm" len="sm"/>
          </a:ln>
        </p:spPr>
        <p:txBody>
          <a:bodyPr spcFirstLastPara="1" vert="horz" wrap="square" lIns="9144" tIns="4572" rIns="4572" bIns="4572" anchor="t" anchorCtr="0">
            <a:spAutoFit/>
          </a:bodyPr>
          <a:lstStyle/>
          <a:p>
            <a:pPr marR="0" lvl="0" algn="l" defTabSz="457200" eaLnBrk="1" fontAlgn="auto" latinLnBrk="0" hangingPunct="1">
              <a:lnSpc>
                <a:spcPct val="100000"/>
              </a:lnSpc>
              <a:spcBef>
                <a:spcPts val="0"/>
              </a:spcBef>
              <a:spcAft>
                <a:spcPts val="0"/>
              </a:spcAft>
              <a:buClrTx/>
              <a:buSzTx/>
              <a:tabLst/>
              <a:defRPr/>
            </a:pPr>
            <a:r>
              <a:rPr lang="en-GB" sz="700">
                <a:solidFill>
                  <a:prstClr val="black"/>
                </a:solidFill>
                <a:latin typeface="Montserrat" pitchFamily="2" charset="77"/>
                <a:cs typeface="Arial" panose="020B0604020202020204" pitchFamily="34" charset="0"/>
                <a:sym typeface="Basis Grotesque Pro Medium"/>
              </a:rPr>
              <a:t>Menlo Park, USA</a:t>
            </a:r>
            <a:endParaRPr lang="en-GB" sz="700" dirty="0">
              <a:solidFill>
                <a:prstClr val="black"/>
              </a:solidFill>
              <a:latin typeface="Montserrat" pitchFamily="2" charset="77"/>
              <a:cs typeface="Arial" panose="020B0604020202020204" pitchFamily="34" charset="0"/>
              <a:sym typeface="Basis Grotesque Pro Medium"/>
            </a:endParaRPr>
          </a:p>
        </p:txBody>
      </p:sp>
      <p:sp>
        <p:nvSpPr>
          <p:cNvPr id="249" name="Google Shape;77;p13">
            <a:extLst>
              <a:ext uri="{FF2B5EF4-FFF2-40B4-BE49-F238E27FC236}">
                <a16:creationId xmlns:a16="http://schemas.microsoft.com/office/drawing/2014/main" id="{CDAFAFCD-63B1-3E4E-AFA3-57AC190AEE51}"/>
              </a:ext>
            </a:extLst>
          </p:cNvPr>
          <p:cNvSpPr txBox="1"/>
          <p:nvPr/>
        </p:nvSpPr>
        <p:spPr>
          <a:xfrm>
            <a:off x="3890152" y="3990360"/>
            <a:ext cx="1153791" cy="224677"/>
          </a:xfrm>
          <a:prstGeom prst="rect">
            <a:avLst/>
          </a:prstGeom>
          <a:noFill/>
          <a:ln w="12700" cap="flat" cmpd="sng">
            <a:noFill/>
            <a:prstDash val="sysDash"/>
            <a:round/>
            <a:headEnd type="none" w="sm" len="sm"/>
            <a:tailEnd type="none" w="sm" len="sm"/>
          </a:ln>
        </p:spPr>
        <p:txBody>
          <a:bodyPr spcFirstLastPara="1" vert="horz" wrap="square" lIns="9144" tIns="4572" rIns="4572" bIns="4572" anchor="t" anchorCtr="0">
            <a:spAutoFit/>
          </a:bodyPr>
          <a:lstStyle/>
          <a:p>
            <a:pPr marR="0" lvl="0" algn="ctr" defTabSz="457200" eaLnBrk="1" fontAlgn="auto" latinLnBrk="0" hangingPunct="1">
              <a:lnSpc>
                <a:spcPct val="100000"/>
              </a:lnSpc>
              <a:spcBef>
                <a:spcPts val="0"/>
              </a:spcBef>
              <a:spcAft>
                <a:spcPts val="0"/>
              </a:spcAft>
              <a:buClrTx/>
              <a:buSzTx/>
              <a:tabLst/>
              <a:defRPr/>
            </a:pPr>
            <a:r>
              <a:rPr kumimoji="0" lang="en-GB" sz="700" i="1" u="none" strike="noStrike" kern="1200" cap="none" spc="0" normalizeH="0" baseline="0" noProof="0">
                <a:ln>
                  <a:noFill/>
                </a:ln>
                <a:solidFill>
                  <a:prstClr val="black"/>
                </a:solidFill>
                <a:effectLst/>
                <a:uLnTx/>
                <a:uFillTx/>
                <a:latin typeface="Montserrat" pitchFamily="2" charset="77"/>
                <a:cs typeface="Arial" panose="020B0604020202020204" pitchFamily="34" charset="0"/>
                <a:sym typeface="Basis Grotesque Pro Medium"/>
              </a:rPr>
              <a:t>Yes - Aquiline Capital Partners (2021)</a:t>
            </a:r>
            <a:endParaRPr kumimoji="0" lang="en-US" sz="700" i="1" u="none" strike="noStrike" kern="1200" cap="none" spc="0" normalizeH="0" baseline="0" noProof="0" dirty="0">
              <a:ln>
                <a:noFill/>
              </a:ln>
              <a:solidFill>
                <a:prstClr val="black"/>
              </a:solidFill>
              <a:effectLst/>
              <a:uLnTx/>
              <a:uFillTx/>
              <a:latin typeface="Montserrat" pitchFamily="2" charset="77"/>
              <a:cs typeface="Arial" panose="020B0604020202020204" pitchFamily="34" charset="0"/>
              <a:sym typeface="Basis Grotesque Pro Medium"/>
            </a:endParaRPr>
          </a:p>
        </p:txBody>
      </p:sp>
      <p:sp>
        <p:nvSpPr>
          <p:cNvPr id="250" name="Google Shape;77;p13">
            <a:extLst>
              <a:ext uri="{FF2B5EF4-FFF2-40B4-BE49-F238E27FC236}">
                <a16:creationId xmlns:a16="http://schemas.microsoft.com/office/drawing/2014/main" id="{13526350-7A71-1617-CAF6-9145BAD1FE0C}"/>
              </a:ext>
            </a:extLst>
          </p:cNvPr>
          <p:cNvSpPr txBox="1"/>
          <p:nvPr/>
        </p:nvSpPr>
        <p:spPr>
          <a:xfrm>
            <a:off x="5278149" y="4018935"/>
            <a:ext cx="866860" cy="147733"/>
          </a:xfrm>
          <a:prstGeom prst="rect">
            <a:avLst/>
          </a:prstGeom>
          <a:noFill/>
          <a:ln w="12700" cap="flat" cmpd="sng">
            <a:noFill/>
            <a:prstDash val="sysDash"/>
            <a:round/>
            <a:headEnd type="none" w="sm" len="sm"/>
            <a:tailEnd type="none" w="sm" len="sm"/>
          </a:ln>
        </p:spPr>
        <p:txBody>
          <a:bodyPr spcFirstLastPara="1" vert="horz" wrap="square" lIns="9144" tIns="4572" rIns="4572" bIns="4572" anchor="t" anchorCtr="0">
            <a:spAutoFit/>
          </a:bodyPr>
          <a:lstStyle/>
          <a:p>
            <a:pPr marR="0" lvl="0" algn="ctr" defTabSz="457200" eaLnBrk="1" fontAlgn="auto" latinLnBrk="0" hangingPunct="1">
              <a:lnSpc>
                <a:spcPct val="100000"/>
              </a:lnSpc>
              <a:spcBef>
                <a:spcPts val="0"/>
              </a:spcBef>
              <a:spcAft>
                <a:spcPts val="0"/>
              </a:spcAft>
              <a:buClrTx/>
              <a:buSzTx/>
              <a:tabLst/>
              <a:defRPr/>
            </a:pPr>
            <a:r>
              <a:rPr lang="en-GB" sz="900" dirty="0">
                <a:solidFill>
                  <a:prstClr val="black"/>
                </a:solidFill>
                <a:latin typeface="Montserrat" pitchFamily="2" charset="77"/>
                <a:cs typeface="Arial" panose="020B0604020202020204" pitchFamily="34" charset="0"/>
                <a:sym typeface="Basis Grotesque Pro Medium"/>
              </a:rPr>
              <a:t>~175</a:t>
            </a:r>
            <a:endParaRPr kumimoji="0" lang="en-US" sz="900" u="none" strike="noStrike" kern="1200" cap="none" spc="0" normalizeH="0" baseline="0" noProof="0" dirty="0">
              <a:ln>
                <a:noFill/>
              </a:ln>
              <a:solidFill>
                <a:prstClr val="black"/>
              </a:solidFill>
              <a:effectLst/>
              <a:uLnTx/>
              <a:uFillTx/>
              <a:latin typeface="Montserrat" pitchFamily="2" charset="77"/>
              <a:cs typeface="Arial" panose="020B0604020202020204" pitchFamily="34" charset="0"/>
              <a:sym typeface="Basis Grotesque Pro Medium"/>
            </a:endParaRPr>
          </a:p>
        </p:txBody>
      </p:sp>
      <p:sp>
        <p:nvSpPr>
          <p:cNvPr id="251" name="Google Shape;77;p13">
            <a:extLst>
              <a:ext uri="{FF2B5EF4-FFF2-40B4-BE49-F238E27FC236}">
                <a16:creationId xmlns:a16="http://schemas.microsoft.com/office/drawing/2014/main" id="{F3F8C7BC-A36F-9FE2-5B58-F858A4F6B7FE}"/>
              </a:ext>
            </a:extLst>
          </p:cNvPr>
          <p:cNvSpPr txBox="1"/>
          <p:nvPr/>
        </p:nvSpPr>
        <p:spPr>
          <a:xfrm>
            <a:off x="6432508" y="4018935"/>
            <a:ext cx="811934" cy="147733"/>
          </a:xfrm>
          <a:prstGeom prst="rect">
            <a:avLst/>
          </a:prstGeom>
          <a:noFill/>
          <a:ln w="12700" cap="flat" cmpd="sng">
            <a:noFill/>
            <a:prstDash val="sysDash"/>
            <a:round/>
            <a:headEnd type="none" w="sm" len="sm"/>
            <a:tailEnd type="none" w="sm" len="sm"/>
          </a:ln>
        </p:spPr>
        <p:txBody>
          <a:bodyPr spcFirstLastPara="1" vert="horz" wrap="square" lIns="9144" tIns="4572" rIns="4572" bIns="4572" anchor="t" anchorCtr="0">
            <a:spAutoFit/>
          </a:bodyPr>
          <a:lstStyle/>
          <a:p>
            <a:pPr marR="0" lvl="0" algn="ctr" defTabSz="457200" eaLnBrk="1" fontAlgn="auto" latinLnBrk="0" hangingPunct="1">
              <a:lnSpc>
                <a:spcPct val="100000"/>
              </a:lnSpc>
              <a:spcBef>
                <a:spcPts val="0"/>
              </a:spcBef>
              <a:spcAft>
                <a:spcPts val="0"/>
              </a:spcAft>
              <a:buClrTx/>
              <a:buSzTx/>
              <a:tabLst/>
              <a:defRPr/>
            </a:pPr>
            <a:r>
              <a:rPr lang="en-GB" sz="900" dirty="0">
                <a:solidFill>
                  <a:prstClr val="black"/>
                </a:solidFill>
                <a:latin typeface="Montserrat" pitchFamily="2" charset="77"/>
                <a:cs typeface="Arial" panose="020B0604020202020204" pitchFamily="34" charset="0"/>
                <a:sym typeface="Basis Grotesque Pro Medium"/>
              </a:rPr>
              <a:t>~30</a:t>
            </a:r>
            <a:endParaRPr kumimoji="0" lang="en-US" sz="900" u="none" strike="noStrike" kern="1200" cap="none" spc="0" normalizeH="0" baseline="0" noProof="0" dirty="0">
              <a:ln>
                <a:noFill/>
              </a:ln>
              <a:solidFill>
                <a:prstClr val="black"/>
              </a:solidFill>
              <a:effectLst/>
              <a:uLnTx/>
              <a:uFillTx/>
              <a:latin typeface="Montserrat" pitchFamily="2" charset="77"/>
              <a:cs typeface="Arial" panose="020B0604020202020204" pitchFamily="34" charset="0"/>
              <a:sym typeface="Basis Grotesque Pro Medium"/>
            </a:endParaRPr>
          </a:p>
        </p:txBody>
      </p:sp>
      <p:sp>
        <p:nvSpPr>
          <p:cNvPr id="252" name="Google Shape;77;p13">
            <a:extLst>
              <a:ext uri="{FF2B5EF4-FFF2-40B4-BE49-F238E27FC236}">
                <a16:creationId xmlns:a16="http://schemas.microsoft.com/office/drawing/2014/main" id="{FB1E78B9-244B-5A1F-E0F9-8F97B2CBFAAB}"/>
              </a:ext>
            </a:extLst>
          </p:cNvPr>
          <p:cNvSpPr txBox="1"/>
          <p:nvPr/>
        </p:nvSpPr>
        <p:spPr>
          <a:xfrm>
            <a:off x="7568350" y="4018935"/>
            <a:ext cx="4066436" cy="224677"/>
          </a:xfrm>
          <a:prstGeom prst="rect">
            <a:avLst/>
          </a:prstGeom>
          <a:noFill/>
          <a:ln w="12700" cap="flat" cmpd="sng">
            <a:noFill/>
            <a:prstDash val="sysDash"/>
            <a:round/>
            <a:headEnd type="none" w="sm" len="sm"/>
            <a:tailEnd type="none" w="sm" len="sm"/>
          </a:ln>
        </p:spPr>
        <p:txBody>
          <a:bodyPr spcFirstLastPara="1" vert="horz" wrap="square" lIns="9144" tIns="4572" rIns="4572" bIns="4572" anchor="t" anchorCtr="0">
            <a:spAutoFit/>
          </a:bodyPr>
          <a:lstStyle/>
          <a:p>
            <a:pPr marR="0" lvl="0" algn="l" defTabSz="457200" eaLnBrk="1" fontAlgn="auto" latinLnBrk="0" hangingPunct="1">
              <a:lnSpc>
                <a:spcPct val="100000"/>
              </a:lnSpc>
              <a:spcBef>
                <a:spcPts val="0"/>
              </a:spcBef>
              <a:spcAft>
                <a:spcPts val="0"/>
              </a:spcAft>
              <a:buClrTx/>
              <a:buSzTx/>
              <a:tabLst/>
              <a:defRPr/>
            </a:pPr>
            <a:r>
              <a:rPr lang="en-GB" sz="700">
                <a:solidFill>
                  <a:prstClr val="black"/>
                </a:solidFill>
                <a:latin typeface="Montserrat" pitchFamily="2" charset="77"/>
                <a:cs typeface="Arial" panose="020B0604020202020204" pitchFamily="34" charset="0"/>
                <a:sym typeface="Basis Grotesque Pro Medium"/>
              </a:rPr>
              <a:t>Quicken provides personal finance software that helps users manage their finances, track spending, and plan budgets.</a:t>
            </a:r>
            <a:endParaRPr kumimoji="0" lang="en-US" sz="700" u="none" strike="noStrike" kern="1200" cap="none" spc="0" normalizeH="0" baseline="0" noProof="0" dirty="0">
              <a:ln>
                <a:noFill/>
              </a:ln>
              <a:solidFill>
                <a:prstClr val="black"/>
              </a:solidFill>
              <a:effectLst/>
              <a:uLnTx/>
              <a:uFillTx/>
              <a:latin typeface="Montserrat" pitchFamily="2" charset="77"/>
              <a:cs typeface="Arial" panose="020B0604020202020204" pitchFamily="34" charset="0"/>
              <a:sym typeface="Basis Grotesque Pro Medium"/>
            </a:endParaRPr>
          </a:p>
        </p:txBody>
      </p:sp>
      <p:cxnSp>
        <p:nvCxnSpPr>
          <p:cNvPr id="253" name="Straight Connector 252">
            <a:extLst>
              <a:ext uri="{FF2B5EF4-FFF2-40B4-BE49-F238E27FC236}">
                <a16:creationId xmlns:a16="http://schemas.microsoft.com/office/drawing/2014/main" id="{F55E0143-962E-2F8B-D334-97CD489D132D}"/>
              </a:ext>
            </a:extLst>
          </p:cNvPr>
          <p:cNvCxnSpPr>
            <a:cxnSpLocks/>
          </p:cNvCxnSpPr>
          <p:nvPr/>
        </p:nvCxnSpPr>
        <p:spPr>
          <a:xfrm>
            <a:off x="547688" y="4776384"/>
            <a:ext cx="11087098" cy="0"/>
          </a:xfrm>
          <a:prstGeom prst="line">
            <a:avLst/>
          </a:prstGeom>
          <a:noFill/>
          <a:ln w="9525" cap="flat">
            <a:solidFill>
              <a:schemeClr val="tx2">
                <a:lumMod val="75000"/>
              </a:schemeClr>
            </a:solidFill>
            <a:prstDash val="dash"/>
            <a:round/>
          </a:ln>
          <a:effectLst/>
          <a:sp3d/>
        </p:spPr>
        <p:style>
          <a:lnRef idx="0">
            <a:scrgbClr r="0" g="0" b="0"/>
          </a:lnRef>
          <a:fillRef idx="0">
            <a:scrgbClr r="0" g="0" b="0"/>
          </a:fillRef>
          <a:effectRef idx="0">
            <a:scrgbClr r="0" g="0" b="0"/>
          </a:effectRef>
          <a:fontRef idx="none"/>
        </p:style>
      </p:cxnSp>
      <p:sp>
        <p:nvSpPr>
          <p:cNvPr id="254" name="Google Shape;77;p13">
            <a:extLst>
              <a:ext uri="{FF2B5EF4-FFF2-40B4-BE49-F238E27FC236}">
                <a16:creationId xmlns:a16="http://schemas.microsoft.com/office/drawing/2014/main" id="{7DAC8CDF-B641-6C68-305A-520334D0C9D2}"/>
              </a:ext>
            </a:extLst>
          </p:cNvPr>
          <p:cNvSpPr txBox="1"/>
          <p:nvPr/>
        </p:nvSpPr>
        <p:spPr>
          <a:xfrm>
            <a:off x="973710" y="4624313"/>
            <a:ext cx="866860" cy="101566"/>
          </a:xfrm>
          <a:prstGeom prst="rect">
            <a:avLst/>
          </a:prstGeom>
          <a:noFill/>
          <a:ln w="12700" cap="flat" cmpd="sng">
            <a:noFill/>
            <a:prstDash val="sysDash"/>
            <a:round/>
            <a:headEnd type="none" w="sm" len="sm"/>
            <a:tailEnd type="none" w="sm" len="sm"/>
          </a:ln>
        </p:spPr>
        <p:txBody>
          <a:bodyPr spcFirstLastPara="1" vert="horz" wrap="square" lIns="9144" tIns="4572" rIns="4572" bIns="4572" anchor="t" anchorCtr="0">
            <a:spAutoFit/>
          </a:bodyPr>
          <a:lstStyle/>
          <a:p>
            <a:pPr marR="0" lvl="0" algn="r" defTabSz="457200" eaLnBrk="1" fontAlgn="auto" latinLnBrk="0" hangingPunct="1">
              <a:lnSpc>
                <a:spcPct val="100000"/>
              </a:lnSpc>
              <a:spcBef>
                <a:spcPts val="0"/>
              </a:spcBef>
              <a:spcAft>
                <a:spcPts val="0"/>
              </a:spcAft>
              <a:buClrTx/>
              <a:buSzTx/>
              <a:tabLst/>
              <a:defRPr/>
            </a:pPr>
            <a:r>
              <a:rPr lang="en-GB" sz="600">
                <a:solidFill>
                  <a:prstClr val="black"/>
                </a:solidFill>
                <a:latin typeface="Montserrat" pitchFamily="2" charset="77"/>
                <a:cs typeface="Arial" panose="020B0604020202020204" pitchFamily="34" charset="0"/>
                <a:sym typeface="Basis Grotesque Pro Medium"/>
              </a:rPr>
              <a:t>BankTrack</a:t>
            </a:r>
            <a:endParaRPr kumimoji="0" lang="en-US" sz="600" u="none" strike="noStrike" kern="1200" cap="none" spc="0" normalizeH="0" baseline="0" noProof="0" dirty="0">
              <a:ln>
                <a:noFill/>
              </a:ln>
              <a:solidFill>
                <a:prstClr val="black"/>
              </a:solidFill>
              <a:effectLst/>
              <a:uLnTx/>
              <a:uFillTx/>
              <a:latin typeface="Montserrat" pitchFamily="2" charset="77"/>
              <a:cs typeface="Arial" panose="020B0604020202020204" pitchFamily="34" charset="0"/>
              <a:sym typeface="Basis Grotesque Pro Medium"/>
            </a:endParaRPr>
          </a:p>
        </p:txBody>
      </p:sp>
      <p:sp>
        <p:nvSpPr>
          <p:cNvPr id="255" name="Google Shape;77;p13">
            <a:extLst>
              <a:ext uri="{FF2B5EF4-FFF2-40B4-BE49-F238E27FC236}">
                <a16:creationId xmlns:a16="http://schemas.microsoft.com/office/drawing/2014/main" id="{7AB3698B-852E-94E4-C18E-274E3F0DC2ED}"/>
              </a:ext>
            </a:extLst>
          </p:cNvPr>
          <p:cNvSpPr txBox="1"/>
          <p:nvPr/>
        </p:nvSpPr>
        <p:spPr>
          <a:xfrm>
            <a:off x="1932410" y="4414763"/>
            <a:ext cx="538252" cy="147733"/>
          </a:xfrm>
          <a:prstGeom prst="rect">
            <a:avLst/>
          </a:prstGeom>
          <a:noFill/>
          <a:ln w="12700" cap="flat" cmpd="sng">
            <a:noFill/>
            <a:prstDash val="sysDash"/>
            <a:round/>
            <a:headEnd type="none" w="sm" len="sm"/>
            <a:tailEnd type="none" w="sm" len="sm"/>
          </a:ln>
        </p:spPr>
        <p:txBody>
          <a:bodyPr spcFirstLastPara="1" vert="horz" wrap="square" lIns="9144" tIns="4572" rIns="4572" bIns="4572" anchor="t" anchorCtr="0">
            <a:spAutoFit/>
          </a:bodyPr>
          <a:lstStyle/>
          <a:p>
            <a:pPr marR="0" lvl="0" algn="ctr" defTabSz="457200" eaLnBrk="1" fontAlgn="auto" latinLnBrk="0" hangingPunct="1">
              <a:lnSpc>
                <a:spcPct val="100000"/>
              </a:lnSpc>
              <a:spcBef>
                <a:spcPts val="0"/>
              </a:spcBef>
              <a:spcAft>
                <a:spcPts val="0"/>
              </a:spcAft>
              <a:buClrTx/>
              <a:buSzTx/>
              <a:tabLst/>
              <a:defRPr/>
            </a:pPr>
            <a:r>
              <a:rPr lang="en-GB" sz="900">
                <a:solidFill>
                  <a:prstClr val="black"/>
                </a:solidFill>
                <a:latin typeface="Montserrat" pitchFamily="2" charset="77"/>
                <a:cs typeface="Arial" panose="020B0604020202020204" pitchFamily="34" charset="0"/>
                <a:sym typeface="Basis Grotesque Pro Medium"/>
              </a:rPr>
              <a:t>2022</a:t>
            </a:r>
            <a:endParaRPr kumimoji="0" lang="en-US" sz="900" u="none" strike="noStrike" kern="1200" cap="none" spc="0" normalizeH="0" baseline="0" noProof="0" dirty="0">
              <a:ln>
                <a:noFill/>
              </a:ln>
              <a:solidFill>
                <a:prstClr val="black"/>
              </a:solidFill>
              <a:effectLst/>
              <a:uLnTx/>
              <a:uFillTx/>
              <a:latin typeface="Montserrat" pitchFamily="2" charset="77"/>
              <a:cs typeface="Arial" panose="020B0604020202020204" pitchFamily="34" charset="0"/>
              <a:sym typeface="Basis Grotesque Pro Medium"/>
            </a:endParaRPr>
          </a:p>
        </p:txBody>
      </p:sp>
      <p:sp>
        <p:nvSpPr>
          <p:cNvPr id="256" name="Google Shape;77;p13">
            <a:extLst>
              <a:ext uri="{FF2B5EF4-FFF2-40B4-BE49-F238E27FC236}">
                <a16:creationId xmlns:a16="http://schemas.microsoft.com/office/drawing/2014/main" id="{D895A930-D8A2-453F-B7AE-6F746AB51DE5}"/>
              </a:ext>
            </a:extLst>
          </p:cNvPr>
          <p:cNvSpPr txBox="1"/>
          <p:nvPr/>
        </p:nvSpPr>
        <p:spPr>
          <a:xfrm>
            <a:off x="2591327" y="4414763"/>
            <a:ext cx="866860" cy="116955"/>
          </a:xfrm>
          <a:prstGeom prst="rect">
            <a:avLst/>
          </a:prstGeom>
          <a:noFill/>
          <a:ln w="12700" cap="flat" cmpd="sng">
            <a:noFill/>
            <a:prstDash val="sysDash"/>
            <a:round/>
            <a:headEnd type="none" w="sm" len="sm"/>
            <a:tailEnd type="none" w="sm" len="sm"/>
          </a:ln>
        </p:spPr>
        <p:txBody>
          <a:bodyPr spcFirstLastPara="1" vert="horz" wrap="square" lIns="9144" tIns="4572" rIns="4572" bIns="4572" anchor="t" anchorCtr="0">
            <a:spAutoFit/>
          </a:bodyPr>
          <a:lstStyle/>
          <a:p>
            <a:pPr marR="0" lvl="0" algn="l" defTabSz="457200" eaLnBrk="1" fontAlgn="auto" latinLnBrk="0" hangingPunct="1">
              <a:lnSpc>
                <a:spcPct val="100000"/>
              </a:lnSpc>
              <a:spcBef>
                <a:spcPts val="0"/>
              </a:spcBef>
              <a:spcAft>
                <a:spcPts val="0"/>
              </a:spcAft>
              <a:buClrTx/>
              <a:buSzTx/>
              <a:tabLst/>
              <a:defRPr/>
            </a:pPr>
            <a:r>
              <a:rPr lang="en-GB" sz="700">
                <a:solidFill>
                  <a:prstClr val="black"/>
                </a:solidFill>
                <a:latin typeface="Montserrat" pitchFamily="2" charset="77"/>
                <a:cs typeface="Arial" panose="020B0604020202020204" pitchFamily="34" charset="0"/>
                <a:sym typeface="Basis Grotesque Pro Medium"/>
              </a:rPr>
              <a:t>Barcelona, Spain</a:t>
            </a:r>
            <a:endParaRPr lang="en-GB" sz="700" dirty="0">
              <a:solidFill>
                <a:prstClr val="black"/>
              </a:solidFill>
              <a:latin typeface="Montserrat" pitchFamily="2" charset="77"/>
              <a:cs typeface="Arial" panose="020B0604020202020204" pitchFamily="34" charset="0"/>
              <a:sym typeface="Basis Grotesque Pro Medium"/>
            </a:endParaRPr>
          </a:p>
        </p:txBody>
      </p:sp>
      <p:sp>
        <p:nvSpPr>
          <p:cNvPr id="257" name="Google Shape;77;p13">
            <a:extLst>
              <a:ext uri="{FF2B5EF4-FFF2-40B4-BE49-F238E27FC236}">
                <a16:creationId xmlns:a16="http://schemas.microsoft.com/office/drawing/2014/main" id="{60463765-2E48-D046-E3AD-37F247E748CA}"/>
              </a:ext>
            </a:extLst>
          </p:cNvPr>
          <p:cNvSpPr txBox="1"/>
          <p:nvPr/>
        </p:nvSpPr>
        <p:spPr>
          <a:xfrm>
            <a:off x="3890152" y="4414763"/>
            <a:ext cx="1153791" cy="116955"/>
          </a:xfrm>
          <a:prstGeom prst="rect">
            <a:avLst/>
          </a:prstGeom>
          <a:noFill/>
          <a:ln w="12700" cap="flat" cmpd="sng">
            <a:noFill/>
            <a:prstDash val="sysDash"/>
            <a:round/>
            <a:headEnd type="none" w="sm" len="sm"/>
            <a:tailEnd type="none" w="sm" len="sm"/>
          </a:ln>
        </p:spPr>
        <p:txBody>
          <a:bodyPr spcFirstLastPara="1" vert="horz" wrap="square" lIns="9144" tIns="4572" rIns="4572" bIns="4572" anchor="t" anchorCtr="0">
            <a:spAutoFit/>
          </a:bodyPr>
          <a:lstStyle/>
          <a:p>
            <a:pPr marR="0" lvl="0" algn="ctr" defTabSz="457200" eaLnBrk="1" fontAlgn="auto" latinLnBrk="0" hangingPunct="1">
              <a:lnSpc>
                <a:spcPct val="100000"/>
              </a:lnSpc>
              <a:spcBef>
                <a:spcPts val="0"/>
              </a:spcBef>
              <a:spcAft>
                <a:spcPts val="0"/>
              </a:spcAft>
              <a:buClrTx/>
              <a:buSzTx/>
              <a:tabLst/>
              <a:defRPr/>
            </a:pPr>
            <a:r>
              <a:rPr kumimoji="0" lang="en-GB" sz="700" i="1" u="none" strike="noStrike" kern="1200" cap="none" spc="0" normalizeH="0" baseline="0" noProof="0">
                <a:ln>
                  <a:noFill/>
                </a:ln>
                <a:solidFill>
                  <a:prstClr val="black"/>
                </a:solidFill>
                <a:effectLst/>
                <a:uLnTx/>
                <a:uFillTx/>
                <a:latin typeface="Montserrat" pitchFamily="2" charset="77"/>
                <a:cs typeface="Arial" panose="020B0604020202020204" pitchFamily="34" charset="0"/>
                <a:sym typeface="Basis Grotesque Pro Medium"/>
              </a:rPr>
              <a:t>No</a:t>
            </a:r>
            <a:endParaRPr kumimoji="0" lang="en-US" sz="700" i="1" u="none" strike="noStrike" kern="1200" cap="none" spc="0" normalizeH="0" baseline="0" noProof="0" dirty="0">
              <a:ln>
                <a:noFill/>
              </a:ln>
              <a:solidFill>
                <a:prstClr val="black"/>
              </a:solidFill>
              <a:effectLst/>
              <a:uLnTx/>
              <a:uFillTx/>
              <a:latin typeface="Montserrat" pitchFamily="2" charset="77"/>
              <a:cs typeface="Arial" panose="020B0604020202020204" pitchFamily="34" charset="0"/>
              <a:sym typeface="Basis Grotesque Pro Medium"/>
            </a:endParaRPr>
          </a:p>
        </p:txBody>
      </p:sp>
      <p:sp>
        <p:nvSpPr>
          <p:cNvPr id="258" name="Google Shape;77;p13">
            <a:extLst>
              <a:ext uri="{FF2B5EF4-FFF2-40B4-BE49-F238E27FC236}">
                <a16:creationId xmlns:a16="http://schemas.microsoft.com/office/drawing/2014/main" id="{7EBD2254-4FB9-C6AD-EA04-0166C7413228}"/>
              </a:ext>
            </a:extLst>
          </p:cNvPr>
          <p:cNvSpPr txBox="1"/>
          <p:nvPr/>
        </p:nvSpPr>
        <p:spPr>
          <a:xfrm>
            <a:off x="5278149" y="4414763"/>
            <a:ext cx="866860" cy="147733"/>
          </a:xfrm>
          <a:prstGeom prst="rect">
            <a:avLst/>
          </a:prstGeom>
          <a:noFill/>
          <a:ln w="12700" cap="flat" cmpd="sng">
            <a:noFill/>
            <a:prstDash val="sysDash"/>
            <a:round/>
            <a:headEnd type="none" w="sm" len="sm"/>
            <a:tailEnd type="none" w="sm" len="sm"/>
          </a:ln>
        </p:spPr>
        <p:txBody>
          <a:bodyPr spcFirstLastPara="1" vert="horz" wrap="square" lIns="9144" tIns="4572" rIns="4572" bIns="4572" anchor="t" anchorCtr="0">
            <a:spAutoFit/>
          </a:bodyPr>
          <a:lstStyle/>
          <a:p>
            <a:pPr marR="0" lvl="0" algn="ctr" defTabSz="457200" eaLnBrk="1" fontAlgn="auto" latinLnBrk="0" hangingPunct="1">
              <a:lnSpc>
                <a:spcPct val="100000"/>
              </a:lnSpc>
              <a:spcBef>
                <a:spcPts val="0"/>
              </a:spcBef>
              <a:spcAft>
                <a:spcPts val="0"/>
              </a:spcAft>
              <a:buClrTx/>
              <a:buSzTx/>
              <a:tabLst/>
              <a:defRPr/>
            </a:pPr>
            <a:r>
              <a:rPr lang="en-GB" sz="900" dirty="0">
                <a:solidFill>
                  <a:prstClr val="black"/>
                </a:solidFill>
                <a:latin typeface="Montserrat" pitchFamily="2" charset="77"/>
                <a:cs typeface="Arial" panose="020B0604020202020204" pitchFamily="34" charset="0"/>
                <a:sym typeface="Basis Grotesque Pro Medium"/>
              </a:rPr>
              <a:t>~10</a:t>
            </a:r>
            <a:endParaRPr kumimoji="0" lang="en-US" sz="900" u="none" strike="noStrike" kern="1200" cap="none" spc="0" normalizeH="0" baseline="0" noProof="0" dirty="0">
              <a:ln>
                <a:noFill/>
              </a:ln>
              <a:solidFill>
                <a:prstClr val="black"/>
              </a:solidFill>
              <a:effectLst/>
              <a:uLnTx/>
              <a:uFillTx/>
              <a:latin typeface="Montserrat" pitchFamily="2" charset="77"/>
              <a:cs typeface="Arial" panose="020B0604020202020204" pitchFamily="34" charset="0"/>
              <a:sym typeface="Basis Grotesque Pro Medium"/>
            </a:endParaRPr>
          </a:p>
        </p:txBody>
      </p:sp>
      <p:sp>
        <p:nvSpPr>
          <p:cNvPr id="259" name="Google Shape;77;p13">
            <a:extLst>
              <a:ext uri="{FF2B5EF4-FFF2-40B4-BE49-F238E27FC236}">
                <a16:creationId xmlns:a16="http://schemas.microsoft.com/office/drawing/2014/main" id="{3AD561D2-F002-8667-1BA5-D604C90381DC}"/>
              </a:ext>
            </a:extLst>
          </p:cNvPr>
          <p:cNvSpPr txBox="1"/>
          <p:nvPr/>
        </p:nvSpPr>
        <p:spPr>
          <a:xfrm>
            <a:off x="6432508" y="4414763"/>
            <a:ext cx="811934" cy="147733"/>
          </a:xfrm>
          <a:prstGeom prst="rect">
            <a:avLst/>
          </a:prstGeom>
          <a:noFill/>
          <a:ln w="12700" cap="flat" cmpd="sng">
            <a:noFill/>
            <a:prstDash val="sysDash"/>
            <a:round/>
            <a:headEnd type="none" w="sm" len="sm"/>
            <a:tailEnd type="none" w="sm" len="sm"/>
          </a:ln>
        </p:spPr>
        <p:txBody>
          <a:bodyPr spcFirstLastPara="1" vert="horz" wrap="square" lIns="9144" tIns="4572" rIns="4572" bIns="4572" anchor="t" anchorCtr="0">
            <a:spAutoFit/>
          </a:bodyPr>
          <a:lstStyle/>
          <a:p>
            <a:pPr marR="0" lvl="0" algn="ctr" defTabSz="457200" eaLnBrk="1" fontAlgn="auto" latinLnBrk="0" hangingPunct="1">
              <a:lnSpc>
                <a:spcPct val="100000"/>
              </a:lnSpc>
              <a:spcBef>
                <a:spcPts val="0"/>
              </a:spcBef>
              <a:spcAft>
                <a:spcPts val="0"/>
              </a:spcAft>
              <a:buClrTx/>
              <a:buSzTx/>
              <a:tabLst/>
              <a:defRPr/>
            </a:pPr>
            <a:r>
              <a:rPr lang="en-GB" sz="900" dirty="0">
                <a:solidFill>
                  <a:prstClr val="black"/>
                </a:solidFill>
                <a:latin typeface="Montserrat" pitchFamily="2" charset="77"/>
                <a:cs typeface="Arial" panose="020B0604020202020204" pitchFamily="34" charset="0"/>
                <a:sym typeface="Basis Grotesque Pro Medium"/>
              </a:rPr>
              <a:t>~10</a:t>
            </a:r>
            <a:endParaRPr kumimoji="0" lang="en-US" sz="900" u="none" strike="noStrike" kern="1200" cap="none" spc="0" normalizeH="0" baseline="0" noProof="0" dirty="0">
              <a:ln>
                <a:noFill/>
              </a:ln>
              <a:solidFill>
                <a:prstClr val="black"/>
              </a:solidFill>
              <a:effectLst/>
              <a:uLnTx/>
              <a:uFillTx/>
              <a:latin typeface="Montserrat" pitchFamily="2" charset="77"/>
              <a:cs typeface="Arial" panose="020B0604020202020204" pitchFamily="34" charset="0"/>
              <a:sym typeface="Basis Grotesque Pro Medium"/>
            </a:endParaRPr>
          </a:p>
        </p:txBody>
      </p:sp>
      <p:sp>
        <p:nvSpPr>
          <p:cNvPr id="260" name="Google Shape;77;p13">
            <a:extLst>
              <a:ext uri="{FF2B5EF4-FFF2-40B4-BE49-F238E27FC236}">
                <a16:creationId xmlns:a16="http://schemas.microsoft.com/office/drawing/2014/main" id="{F7CD723D-EBC4-CFAE-308D-AA83C0C383A6}"/>
              </a:ext>
            </a:extLst>
          </p:cNvPr>
          <p:cNvSpPr txBox="1"/>
          <p:nvPr/>
        </p:nvSpPr>
        <p:spPr>
          <a:xfrm>
            <a:off x="7568350" y="4414763"/>
            <a:ext cx="4066436" cy="224677"/>
          </a:xfrm>
          <a:prstGeom prst="rect">
            <a:avLst/>
          </a:prstGeom>
          <a:noFill/>
          <a:ln w="12700" cap="flat" cmpd="sng">
            <a:noFill/>
            <a:prstDash val="sysDash"/>
            <a:round/>
            <a:headEnd type="none" w="sm" len="sm"/>
            <a:tailEnd type="none" w="sm" len="sm"/>
          </a:ln>
        </p:spPr>
        <p:txBody>
          <a:bodyPr spcFirstLastPara="1" vert="horz" wrap="square" lIns="9144" tIns="4572" rIns="4572" bIns="4572" anchor="t" anchorCtr="0">
            <a:spAutoFit/>
          </a:bodyPr>
          <a:lstStyle/>
          <a:p>
            <a:pPr marR="0" lvl="0" algn="l" defTabSz="457200" eaLnBrk="1" fontAlgn="auto" latinLnBrk="0" hangingPunct="1">
              <a:lnSpc>
                <a:spcPct val="100000"/>
              </a:lnSpc>
              <a:spcBef>
                <a:spcPts val="0"/>
              </a:spcBef>
              <a:spcAft>
                <a:spcPts val="0"/>
              </a:spcAft>
              <a:buClrTx/>
              <a:buSzTx/>
              <a:tabLst/>
              <a:defRPr/>
            </a:pPr>
            <a:r>
              <a:rPr lang="en-GB" sz="700">
                <a:solidFill>
                  <a:prstClr val="black"/>
                </a:solidFill>
                <a:latin typeface="Montserrat" pitchFamily="2" charset="77"/>
                <a:cs typeface="Arial" panose="020B0604020202020204" pitchFamily="34" charset="0"/>
                <a:sym typeface="Basis Grotesque Pro Medium"/>
              </a:rPr>
              <a:t>BankTrack provides information and tools for users to manage their personal finances, track their spending, and understand the impact of their financial decisions.</a:t>
            </a:r>
            <a:endParaRPr kumimoji="0" lang="en-US" sz="700" u="none" strike="noStrike" kern="1200" cap="none" spc="0" normalizeH="0" baseline="0" noProof="0" dirty="0">
              <a:ln>
                <a:noFill/>
              </a:ln>
              <a:solidFill>
                <a:prstClr val="black"/>
              </a:solidFill>
              <a:effectLst/>
              <a:uLnTx/>
              <a:uFillTx/>
              <a:latin typeface="Montserrat" pitchFamily="2" charset="77"/>
              <a:cs typeface="Arial" panose="020B0604020202020204" pitchFamily="34" charset="0"/>
              <a:sym typeface="Basis Grotesque Pro Medium"/>
            </a:endParaRPr>
          </a:p>
        </p:txBody>
      </p:sp>
      <p:pic>
        <p:nvPicPr>
          <p:cNvPr id="261" name="Picture 260" descr="A red white and blue flag&#10;&#10;Description automatically generated">
            <a:extLst>
              <a:ext uri="{FF2B5EF4-FFF2-40B4-BE49-F238E27FC236}">
                <a16:creationId xmlns:a16="http://schemas.microsoft.com/office/drawing/2014/main" id="{BD0F6C84-3474-A78C-A230-EF71F766F4E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30416" y="2289157"/>
            <a:ext cx="211960" cy="211960"/>
          </a:xfrm>
          <a:prstGeom prst="rect">
            <a:avLst/>
          </a:prstGeom>
        </p:spPr>
      </p:pic>
      <p:pic>
        <p:nvPicPr>
          <p:cNvPr id="262" name="Picture 261" descr="A red white and blue flag&#10;&#10;Description automatically generated">
            <a:extLst>
              <a:ext uri="{FF2B5EF4-FFF2-40B4-BE49-F238E27FC236}">
                <a16:creationId xmlns:a16="http://schemas.microsoft.com/office/drawing/2014/main" id="{823C2FE7-DF05-6A4F-39A8-DBA597B054B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30416" y="3606293"/>
            <a:ext cx="211960" cy="211960"/>
          </a:xfrm>
          <a:prstGeom prst="rect">
            <a:avLst/>
          </a:prstGeom>
        </p:spPr>
      </p:pic>
      <p:pic>
        <p:nvPicPr>
          <p:cNvPr id="263" name="Picture 262" descr="A red white and blue flag&#10;&#10;Description automatically generated">
            <a:extLst>
              <a:ext uri="{FF2B5EF4-FFF2-40B4-BE49-F238E27FC236}">
                <a16:creationId xmlns:a16="http://schemas.microsoft.com/office/drawing/2014/main" id="{963CC8C4-B744-2DEC-AA44-AE2A79C53C6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30416" y="4030986"/>
            <a:ext cx="211960" cy="211960"/>
          </a:xfrm>
          <a:prstGeom prst="rect">
            <a:avLst/>
          </a:prstGeom>
        </p:spPr>
      </p:pic>
      <p:pic>
        <p:nvPicPr>
          <p:cNvPr id="264" name="Picture 263" descr="A red white and blue flag&#10;&#10;Description automatically generated">
            <a:extLst>
              <a:ext uri="{FF2B5EF4-FFF2-40B4-BE49-F238E27FC236}">
                <a16:creationId xmlns:a16="http://schemas.microsoft.com/office/drawing/2014/main" id="{6134F165-1996-6887-0FB6-0596BE09148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30416" y="2736823"/>
            <a:ext cx="211960" cy="211960"/>
          </a:xfrm>
          <a:prstGeom prst="rect">
            <a:avLst/>
          </a:prstGeom>
        </p:spPr>
      </p:pic>
      <p:sp>
        <p:nvSpPr>
          <p:cNvPr id="265" name="Rectangle 264">
            <a:extLst>
              <a:ext uri="{FF2B5EF4-FFF2-40B4-BE49-F238E27FC236}">
                <a16:creationId xmlns:a16="http://schemas.microsoft.com/office/drawing/2014/main" id="{D0843B97-AC6C-CA05-A057-59BBB2EC81AF}"/>
              </a:ext>
            </a:extLst>
          </p:cNvPr>
          <p:cNvSpPr/>
          <p:nvPr/>
        </p:nvSpPr>
        <p:spPr>
          <a:xfrm rot="16200000">
            <a:off x="458309" y="1843663"/>
            <a:ext cx="380055" cy="180000"/>
          </a:xfrm>
          <a:prstGeom prst="rect">
            <a:avLst/>
          </a:prstGeom>
          <a:solidFill>
            <a:schemeClr val="accent3">
              <a:lumMod val="20000"/>
              <a:lumOff val="80000"/>
            </a:schemeClr>
          </a:solidFill>
          <a:ln w="6350" cap="sq">
            <a:solidFill>
              <a:schemeClr val="accent3"/>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600" b="1" dirty="0">
              <a:solidFill>
                <a:schemeClr val="bg1"/>
              </a:solidFill>
              <a:latin typeface="Montserrat" pitchFamily="2" charset="77"/>
            </a:endParaRPr>
          </a:p>
        </p:txBody>
      </p:sp>
      <p:pic>
        <p:nvPicPr>
          <p:cNvPr id="266" name="Picture 265" descr="A red and white flag&#10;&#10;Description automatically generated">
            <a:extLst>
              <a:ext uri="{FF2B5EF4-FFF2-40B4-BE49-F238E27FC236}">
                <a16:creationId xmlns:a16="http://schemas.microsoft.com/office/drawing/2014/main" id="{6025FD4D-8D03-7897-C31E-B5F26C8F14F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512228" y="1828539"/>
            <a:ext cx="212400" cy="212400"/>
          </a:xfrm>
          <a:prstGeom prst="rect">
            <a:avLst/>
          </a:prstGeom>
        </p:spPr>
      </p:pic>
      <p:sp>
        <p:nvSpPr>
          <p:cNvPr id="267" name="Rectangle 266">
            <a:extLst>
              <a:ext uri="{FF2B5EF4-FFF2-40B4-BE49-F238E27FC236}">
                <a16:creationId xmlns:a16="http://schemas.microsoft.com/office/drawing/2014/main" id="{A7C0F59D-77E8-71F9-8992-0C55FCAE201F}"/>
              </a:ext>
            </a:extLst>
          </p:cNvPr>
          <p:cNvSpPr/>
          <p:nvPr/>
        </p:nvSpPr>
        <p:spPr>
          <a:xfrm rot="16200000">
            <a:off x="-602399" y="3367146"/>
            <a:ext cx="2494269" cy="180000"/>
          </a:xfrm>
          <a:prstGeom prst="rect">
            <a:avLst/>
          </a:prstGeom>
          <a:solidFill>
            <a:schemeClr val="accent1">
              <a:lumMod val="10000"/>
              <a:lumOff val="90000"/>
            </a:schemeClr>
          </a:solidFill>
          <a:ln w="6350" cap="sq">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600" b="1" dirty="0">
                <a:solidFill>
                  <a:schemeClr val="tx2"/>
                </a:solidFill>
                <a:latin typeface="Montserrat" pitchFamily="2" charset="77"/>
              </a:rPr>
              <a:t>5. Personal focused solutions</a:t>
            </a:r>
          </a:p>
        </p:txBody>
      </p:sp>
      <p:pic>
        <p:nvPicPr>
          <p:cNvPr id="268" name="Picture 267" descr="A red white and blue flag&#10;&#10;Description automatically generated">
            <a:extLst>
              <a:ext uri="{FF2B5EF4-FFF2-40B4-BE49-F238E27FC236}">
                <a16:creationId xmlns:a16="http://schemas.microsoft.com/office/drawing/2014/main" id="{759DB925-B8F6-7D62-BC23-B68B1F0420F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30416" y="3104486"/>
            <a:ext cx="211960" cy="211960"/>
          </a:xfrm>
          <a:prstGeom prst="rect">
            <a:avLst/>
          </a:prstGeom>
        </p:spPr>
      </p:pic>
      <p:pic>
        <p:nvPicPr>
          <p:cNvPr id="269" name="Picture 268" descr="A red and yellow flag&#10;&#10;Description automatically generated">
            <a:extLst>
              <a:ext uri="{FF2B5EF4-FFF2-40B4-BE49-F238E27FC236}">
                <a16:creationId xmlns:a16="http://schemas.microsoft.com/office/drawing/2014/main" id="{C001597F-0C92-6477-14A6-5AB01EF4C98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519816" y="4462887"/>
            <a:ext cx="212400" cy="212400"/>
          </a:xfrm>
          <a:prstGeom prst="rect">
            <a:avLst/>
          </a:prstGeom>
        </p:spPr>
      </p:pic>
      <p:pic>
        <p:nvPicPr>
          <p:cNvPr id="270" name="Picture 2" descr="Our Company | Get Into Limelight">
            <a:extLst>
              <a:ext uri="{FF2B5EF4-FFF2-40B4-BE49-F238E27FC236}">
                <a16:creationId xmlns:a16="http://schemas.microsoft.com/office/drawing/2014/main" id="{EA004186-F76E-78AC-56D8-18003DCEF5E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12421" y="1779682"/>
            <a:ext cx="848013" cy="211061"/>
          </a:xfrm>
          <a:prstGeom prst="rect">
            <a:avLst/>
          </a:prstGeom>
          <a:noFill/>
          <a:extLst>
            <a:ext uri="{909E8E84-426E-40DD-AFC4-6F175D3DCCD1}">
              <a14:hiddenFill xmlns:a14="http://schemas.microsoft.com/office/drawing/2010/main">
                <a:solidFill>
                  <a:srgbClr val="FFFFFF"/>
                </a:solidFill>
              </a14:hiddenFill>
            </a:ext>
          </a:extLst>
        </p:spPr>
      </p:pic>
      <p:pic>
        <p:nvPicPr>
          <p:cNvPr id="271" name="Picture 6" descr="Mint Preview | PCMag">
            <a:extLst>
              <a:ext uri="{FF2B5EF4-FFF2-40B4-BE49-F238E27FC236}">
                <a16:creationId xmlns:a16="http://schemas.microsoft.com/office/drawing/2014/main" id="{C99FA64D-B24D-0410-12AF-F591AC1374C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29369" y="2194403"/>
            <a:ext cx="621875" cy="348250"/>
          </a:xfrm>
          <a:prstGeom prst="rect">
            <a:avLst/>
          </a:prstGeom>
          <a:noFill/>
          <a:extLst>
            <a:ext uri="{909E8E84-426E-40DD-AFC4-6F175D3DCCD1}">
              <a14:hiddenFill xmlns:a14="http://schemas.microsoft.com/office/drawing/2010/main">
                <a:solidFill>
                  <a:srgbClr val="FFFFFF"/>
                </a:solidFill>
              </a14:hiddenFill>
            </a:ext>
          </a:extLst>
        </p:spPr>
      </p:pic>
      <p:pic>
        <p:nvPicPr>
          <p:cNvPr id="272" name="Picture 10" descr="Wellness Icon Deepak Chopra ...">
            <a:extLst>
              <a:ext uri="{FF2B5EF4-FFF2-40B4-BE49-F238E27FC236}">
                <a16:creationId xmlns:a16="http://schemas.microsoft.com/office/drawing/2014/main" id="{C2C21EC6-65A5-1035-F0AC-D53CA49974D3}"/>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80903" y="2618561"/>
            <a:ext cx="642605" cy="335814"/>
          </a:xfrm>
          <a:prstGeom prst="rect">
            <a:avLst/>
          </a:prstGeom>
          <a:noFill/>
          <a:extLst>
            <a:ext uri="{909E8E84-426E-40DD-AFC4-6F175D3DCCD1}">
              <a14:hiddenFill xmlns:a14="http://schemas.microsoft.com/office/drawing/2010/main">
                <a:solidFill>
                  <a:srgbClr val="FFFFFF"/>
                </a:solidFill>
              </a14:hiddenFill>
            </a:ext>
          </a:extLst>
        </p:spPr>
      </p:pic>
      <p:pic>
        <p:nvPicPr>
          <p:cNvPr id="273" name="Picture 12" descr="YNAB">
            <a:extLst>
              <a:ext uri="{FF2B5EF4-FFF2-40B4-BE49-F238E27FC236}">
                <a16:creationId xmlns:a16="http://schemas.microsoft.com/office/drawing/2014/main" id="{50D32829-D610-17D5-FC16-D6E11532A97F}"/>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11048" y="3057221"/>
            <a:ext cx="351975" cy="347303"/>
          </a:xfrm>
          <a:prstGeom prst="rect">
            <a:avLst/>
          </a:prstGeom>
          <a:noFill/>
          <a:extLst>
            <a:ext uri="{909E8E84-426E-40DD-AFC4-6F175D3DCCD1}">
              <a14:hiddenFill xmlns:a14="http://schemas.microsoft.com/office/drawing/2010/main">
                <a:solidFill>
                  <a:srgbClr val="FFFFFF"/>
                </a:solidFill>
              </a14:hiddenFill>
            </a:ext>
          </a:extLst>
        </p:spPr>
      </p:pic>
      <p:pic>
        <p:nvPicPr>
          <p:cNvPr id="274" name="Picture 14" descr="MoneyGuidePro®">
            <a:extLst>
              <a:ext uri="{FF2B5EF4-FFF2-40B4-BE49-F238E27FC236}">
                <a16:creationId xmlns:a16="http://schemas.microsoft.com/office/drawing/2014/main" id="{B4956A17-87A7-6A50-D04C-5A7B9A109745}"/>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75079" y="3529533"/>
            <a:ext cx="692355" cy="313009"/>
          </a:xfrm>
          <a:prstGeom prst="rect">
            <a:avLst/>
          </a:prstGeom>
          <a:noFill/>
          <a:extLst>
            <a:ext uri="{909E8E84-426E-40DD-AFC4-6F175D3DCCD1}">
              <a14:hiddenFill xmlns:a14="http://schemas.microsoft.com/office/drawing/2010/main">
                <a:solidFill>
                  <a:srgbClr val="FFFFFF"/>
                </a:solidFill>
              </a14:hiddenFill>
            </a:ext>
          </a:extLst>
        </p:spPr>
      </p:pic>
      <p:pic>
        <p:nvPicPr>
          <p:cNvPr id="275" name="Picture 16" descr="Refreshed. Revamped. Renewed. This is ...">
            <a:extLst>
              <a:ext uri="{FF2B5EF4-FFF2-40B4-BE49-F238E27FC236}">
                <a16:creationId xmlns:a16="http://schemas.microsoft.com/office/drawing/2014/main" id="{077E237E-7146-970F-F689-AE925319212D}"/>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l="18738" t="30820" r="15333" b="34727"/>
          <a:stretch/>
        </p:blipFill>
        <p:spPr bwMode="auto">
          <a:xfrm>
            <a:off x="820429" y="3978379"/>
            <a:ext cx="732391" cy="254686"/>
          </a:xfrm>
          <a:prstGeom prst="rect">
            <a:avLst/>
          </a:prstGeom>
          <a:noFill/>
          <a:extLst>
            <a:ext uri="{909E8E84-426E-40DD-AFC4-6F175D3DCCD1}">
              <a14:hiddenFill xmlns:a14="http://schemas.microsoft.com/office/drawing/2010/main">
                <a:solidFill>
                  <a:srgbClr val="FFFFFF"/>
                </a:solidFill>
              </a14:hiddenFill>
            </a:ext>
          </a:extLst>
        </p:spPr>
      </p:pic>
      <p:pic>
        <p:nvPicPr>
          <p:cNvPr id="276" name="Picture 18" descr="Banktrack - El software de tesorería ...">
            <a:extLst>
              <a:ext uri="{FF2B5EF4-FFF2-40B4-BE49-F238E27FC236}">
                <a16:creationId xmlns:a16="http://schemas.microsoft.com/office/drawing/2014/main" id="{D8F0C2B7-81F7-A0B6-9381-0F3EF7863F2A}"/>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26904" y="4435001"/>
            <a:ext cx="849725" cy="1730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14847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7F0699-8C34-8D14-3DFD-6698F039025D}"/>
            </a:ext>
          </a:extLst>
        </p:cNvPr>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A97238F7-8511-0E17-AE8A-F8DAF0F573C8}"/>
              </a:ext>
            </a:extLst>
          </p:cNvPr>
          <p:cNvGraphicFramePr>
            <a:graphicFrameLocks noChangeAspect="1"/>
          </p:cNvGraphicFramePr>
          <p:nvPr>
            <p:custDataLst>
              <p:tags r:id="rId1"/>
            </p:custDataLst>
            <p:extLst>
              <p:ext uri="{D42A27DB-BD31-4B8C-83A1-F6EECF244321}">
                <p14:modId xmlns:p14="http://schemas.microsoft.com/office/powerpoint/2010/main" val="236807755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3" imgW="404" imgH="405" progId="TCLayout.ActiveDocument.1">
                  <p:embed/>
                </p:oleObj>
              </mc:Choice>
              <mc:Fallback>
                <p:oleObj name="think-cell Slide" r:id="rId13" imgW="404" imgH="405" progId="TCLayout.ActiveDocument.1">
                  <p:embed/>
                  <p:pic>
                    <p:nvPicPr>
                      <p:cNvPr id="9" name="think-cell data - do not delete" hidden="1">
                        <a:extLst>
                          <a:ext uri="{FF2B5EF4-FFF2-40B4-BE49-F238E27FC236}">
                            <a16:creationId xmlns:a16="http://schemas.microsoft.com/office/drawing/2014/main" id="{9857D13A-AF40-7422-DDBE-1447AA9CAE52}"/>
                          </a:ext>
                        </a:extLst>
                      </p:cNvPr>
                      <p:cNvPicPr/>
                      <p:nvPr/>
                    </p:nvPicPr>
                    <p:blipFill>
                      <a:blip r:embed="rId14"/>
                      <a:stretch>
                        <a:fillRect/>
                      </a:stretch>
                    </p:blipFill>
                    <p:spPr>
                      <a:xfrm>
                        <a:off x="1588" y="1588"/>
                        <a:ext cx="1588" cy="1588"/>
                      </a:xfrm>
                      <a:prstGeom prst="rect">
                        <a:avLst/>
                      </a:prstGeom>
                    </p:spPr>
                  </p:pic>
                </p:oleObj>
              </mc:Fallback>
            </mc:AlternateContent>
          </a:graphicData>
        </a:graphic>
      </p:graphicFrame>
      <p:sp>
        <p:nvSpPr>
          <p:cNvPr id="5" name="Title 4">
            <a:extLst>
              <a:ext uri="{FF2B5EF4-FFF2-40B4-BE49-F238E27FC236}">
                <a16:creationId xmlns:a16="http://schemas.microsoft.com/office/drawing/2014/main" id="{44DD50B2-CD10-E41F-9847-42144FB2A86E}"/>
              </a:ext>
            </a:extLst>
          </p:cNvPr>
          <p:cNvSpPr>
            <a:spLocks noGrp="1"/>
          </p:cNvSpPr>
          <p:nvPr>
            <p:ph type="title"/>
          </p:nvPr>
        </p:nvSpPr>
        <p:spPr>
          <a:xfrm>
            <a:off x="570542" y="257007"/>
            <a:ext cx="11342176" cy="757130"/>
          </a:xfrm>
        </p:spPr>
        <p:txBody>
          <a:bodyPr vert="horz"/>
          <a:lstStyle/>
          <a:p>
            <a:r>
              <a:rPr lang="en-GB" dirty="0"/>
              <a:t>There are 9 key purchasing criteria, which present some variance within customer categories</a:t>
            </a:r>
          </a:p>
        </p:txBody>
      </p:sp>
      <p:sp>
        <p:nvSpPr>
          <p:cNvPr id="8" name="Text Placeholder 7">
            <a:extLst>
              <a:ext uri="{FF2B5EF4-FFF2-40B4-BE49-F238E27FC236}">
                <a16:creationId xmlns:a16="http://schemas.microsoft.com/office/drawing/2014/main" id="{3CF9E4E6-732B-0CA7-C51B-449FD5CDAC2D}"/>
              </a:ext>
            </a:extLst>
          </p:cNvPr>
          <p:cNvSpPr>
            <a:spLocks noGrp="1"/>
          </p:cNvSpPr>
          <p:nvPr>
            <p:ph type="body" idx="11"/>
          </p:nvPr>
        </p:nvSpPr>
        <p:spPr/>
        <p:txBody>
          <a:bodyPr/>
          <a:lstStyle/>
          <a:p>
            <a:fld id="{C6F252A1-AB7E-44FD-86CD-D62F5F5F8F0A}" type="slidenum">
              <a:rPr lang="en-GB" smtClean="0"/>
              <a:t>18</a:t>
            </a:fld>
            <a:endParaRPr lang="en-GB" dirty="0"/>
          </a:p>
        </p:txBody>
      </p:sp>
      <p:pic>
        <p:nvPicPr>
          <p:cNvPr id="86" name="Picture 85" descr="A white square with a black outline&#10;&#10;Description automatically generated">
            <a:extLst>
              <a:ext uri="{FF2B5EF4-FFF2-40B4-BE49-F238E27FC236}">
                <a16:creationId xmlns:a16="http://schemas.microsoft.com/office/drawing/2014/main" id="{1BE102DD-AD66-1F64-A908-427BAFA9B87E}"/>
              </a:ext>
            </a:extLst>
          </p:cNvPr>
          <p:cNvPicPr>
            <a:picLocks noChangeAspect="1"/>
          </p:cNvPicPr>
          <p:nvPr/>
        </p:nvPicPr>
        <p:blipFill>
          <a:blip r:embed="rId15"/>
          <a:stretch>
            <a:fillRect/>
          </a:stretch>
        </p:blipFill>
        <p:spPr>
          <a:xfrm>
            <a:off x="11912720" y="48403"/>
            <a:ext cx="214751" cy="208604"/>
          </a:xfrm>
          <a:prstGeom prst="rect">
            <a:avLst/>
          </a:prstGeom>
        </p:spPr>
      </p:pic>
      <p:sp>
        <p:nvSpPr>
          <p:cNvPr id="85" name="TextBox 84">
            <a:extLst>
              <a:ext uri="{FF2B5EF4-FFF2-40B4-BE49-F238E27FC236}">
                <a16:creationId xmlns:a16="http://schemas.microsoft.com/office/drawing/2014/main" id="{9F12AD40-B4A5-A6D5-66E2-44A81281FF81}"/>
              </a:ext>
            </a:extLst>
          </p:cNvPr>
          <p:cNvSpPr txBox="1"/>
          <p:nvPr/>
        </p:nvSpPr>
        <p:spPr>
          <a:xfrm>
            <a:off x="2242867" y="6509020"/>
            <a:ext cx="9126747" cy="163902"/>
          </a:xfrm>
          <a:prstGeom prst="rect">
            <a:avLst/>
          </a:prstGeom>
          <a:ln w="6350">
            <a:noFill/>
            <a:miter lim="800000"/>
          </a:ln>
        </p:spPr>
        <p:txBody>
          <a:bodyPr vert="horz" wrap="square" lIns="0" tIns="0" rIns="0" bIns="0" rtlCol="0">
            <a:noAutofit/>
          </a:bodyPr>
          <a:lstStyle/>
          <a:p>
            <a:pPr algn="l">
              <a:spcBef>
                <a:spcPts val="0"/>
              </a:spcBef>
              <a:spcAft>
                <a:spcPts val="0"/>
              </a:spcAft>
              <a:buNone/>
            </a:pPr>
            <a:r>
              <a:rPr lang="en-GB" sz="700" dirty="0">
                <a:solidFill>
                  <a:schemeClr val="accent6"/>
                </a:solidFill>
                <a:latin typeface="Montserrat" pitchFamily="2" charset="77"/>
              </a:rPr>
              <a:t>Source: Gartner, Statista, AQMEN</a:t>
            </a:r>
          </a:p>
        </p:txBody>
      </p:sp>
      <p:sp>
        <p:nvSpPr>
          <p:cNvPr id="4" name="Subtitle 1">
            <a:extLst>
              <a:ext uri="{FF2B5EF4-FFF2-40B4-BE49-F238E27FC236}">
                <a16:creationId xmlns:a16="http://schemas.microsoft.com/office/drawing/2014/main" id="{D9691CAF-C31F-A785-EF75-BAE1096F4365}"/>
              </a:ext>
            </a:extLst>
          </p:cNvPr>
          <p:cNvSpPr txBox="1">
            <a:spLocks/>
          </p:cNvSpPr>
          <p:nvPr/>
        </p:nvSpPr>
        <p:spPr>
          <a:xfrm>
            <a:off x="616368" y="1220788"/>
            <a:ext cx="1605995" cy="168275"/>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b="0" kern="1200" baseline="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r>
              <a:rPr lang="en-GB" sz="1100" b="1" dirty="0">
                <a:solidFill>
                  <a:schemeClr val="accent1"/>
                </a:solidFill>
                <a:latin typeface="Montserrat" pitchFamily="2" charset="77"/>
              </a:rPr>
              <a:t>Category</a:t>
            </a:r>
            <a:endParaRPr lang="en-GB" sz="1100" i="1" dirty="0">
              <a:solidFill>
                <a:schemeClr val="accent1"/>
              </a:solidFill>
              <a:latin typeface="Montserrat" pitchFamily="2" charset="77"/>
            </a:endParaRPr>
          </a:p>
        </p:txBody>
      </p:sp>
      <p:sp>
        <p:nvSpPr>
          <p:cNvPr id="6" name="Subtitle 1">
            <a:extLst>
              <a:ext uri="{FF2B5EF4-FFF2-40B4-BE49-F238E27FC236}">
                <a16:creationId xmlns:a16="http://schemas.microsoft.com/office/drawing/2014/main" id="{E8AD9D9D-A750-CDF2-9536-F26D74D1E9D3}"/>
              </a:ext>
            </a:extLst>
          </p:cNvPr>
          <p:cNvSpPr txBox="1">
            <a:spLocks/>
          </p:cNvSpPr>
          <p:nvPr/>
        </p:nvSpPr>
        <p:spPr>
          <a:xfrm>
            <a:off x="2625972" y="1220788"/>
            <a:ext cx="1605995" cy="168275"/>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b="0" kern="1200" baseline="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r>
              <a:rPr lang="en-GB" sz="1100" b="1" dirty="0">
                <a:solidFill>
                  <a:schemeClr val="accent1"/>
                </a:solidFill>
                <a:latin typeface="Montserrat" pitchFamily="2" charset="77"/>
              </a:rPr>
              <a:t>Description</a:t>
            </a:r>
            <a:endParaRPr lang="en-GB" sz="1100" i="1" dirty="0">
              <a:solidFill>
                <a:schemeClr val="accent1"/>
              </a:solidFill>
              <a:latin typeface="Montserrat" pitchFamily="2" charset="77"/>
            </a:endParaRPr>
          </a:p>
        </p:txBody>
      </p:sp>
      <p:cxnSp>
        <p:nvCxnSpPr>
          <p:cNvPr id="7" name="Straight Connector 6">
            <a:extLst>
              <a:ext uri="{FF2B5EF4-FFF2-40B4-BE49-F238E27FC236}">
                <a16:creationId xmlns:a16="http://schemas.microsoft.com/office/drawing/2014/main" id="{A7A84A9C-E885-2F4C-EA76-7464D2345EB0}"/>
              </a:ext>
            </a:extLst>
          </p:cNvPr>
          <p:cNvCxnSpPr>
            <a:cxnSpLocks/>
          </p:cNvCxnSpPr>
          <p:nvPr/>
        </p:nvCxnSpPr>
        <p:spPr>
          <a:xfrm>
            <a:off x="554735" y="1423988"/>
            <a:ext cx="11080053" cy="0"/>
          </a:xfrm>
          <a:prstGeom prst="line">
            <a:avLst/>
          </a:prstGeom>
          <a:ln w="6350" cap="flat">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0" name="Subtitle 1">
            <a:extLst>
              <a:ext uri="{FF2B5EF4-FFF2-40B4-BE49-F238E27FC236}">
                <a16:creationId xmlns:a16="http://schemas.microsoft.com/office/drawing/2014/main" id="{513C3C10-7AF8-00F5-858E-748DD128A488}"/>
              </a:ext>
            </a:extLst>
          </p:cNvPr>
          <p:cNvSpPr txBox="1">
            <a:spLocks/>
          </p:cNvSpPr>
          <p:nvPr/>
        </p:nvSpPr>
        <p:spPr>
          <a:xfrm>
            <a:off x="8592952" y="1220788"/>
            <a:ext cx="2903280" cy="168275"/>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b="0" kern="1200" baseline="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r>
              <a:rPr lang="en-GB" sz="1100" b="1" dirty="0">
                <a:solidFill>
                  <a:schemeClr val="accent1"/>
                </a:solidFill>
                <a:latin typeface="Montserrat" pitchFamily="2" charset="77"/>
              </a:rPr>
              <a:t>Score per category </a:t>
            </a:r>
            <a:r>
              <a:rPr lang="en-GB" sz="1100" i="1" dirty="0">
                <a:solidFill>
                  <a:schemeClr val="accent1"/>
                </a:solidFill>
                <a:latin typeface="Montserrat" pitchFamily="2" charset="77"/>
              </a:rPr>
              <a:t>(1=lowest, 5=highest)</a:t>
            </a:r>
          </a:p>
        </p:txBody>
      </p:sp>
      <p:sp>
        <p:nvSpPr>
          <p:cNvPr id="11" name="Subtitle 1">
            <a:extLst>
              <a:ext uri="{FF2B5EF4-FFF2-40B4-BE49-F238E27FC236}">
                <a16:creationId xmlns:a16="http://schemas.microsoft.com/office/drawing/2014/main" id="{C01C0E56-037B-12BC-4520-565C1B8E7E56}"/>
              </a:ext>
            </a:extLst>
          </p:cNvPr>
          <p:cNvSpPr txBox="1">
            <a:spLocks/>
          </p:cNvSpPr>
          <p:nvPr/>
        </p:nvSpPr>
        <p:spPr>
          <a:xfrm>
            <a:off x="6991158" y="1220788"/>
            <a:ext cx="1206607" cy="168275"/>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b="0" kern="1200" baseline="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r>
              <a:rPr lang="en-GB" sz="1100" b="1" dirty="0">
                <a:solidFill>
                  <a:schemeClr val="accent1"/>
                </a:solidFill>
                <a:latin typeface="Montserrat" pitchFamily="2" charset="77"/>
              </a:rPr>
              <a:t>Avg. Score</a:t>
            </a:r>
            <a:endParaRPr lang="en-GB" sz="1100" i="1" dirty="0">
              <a:solidFill>
                <a:schemeClr val="accent1"/>
              </a:solidFill>
              <a:latin typeface="Montserrat" pitchFamily="2" charset="77"/>
            </a:endParaRPr>
          </a:p>
        </p:txBody>
      </p:sp>
      <p:cxnSp>
        <p:nvCxnSpPr>
          <p:cNvPr id="12" name="Straight Connector 11">
            <a:extLst>
              <a:ext uri="{FF2B5EF4-FFF2-40B4-BE49-F238E27FC236}">
                <a16:creationId xmlns:a16="http://schemas.microsoft.com/office/drawing/2014/main" id="{1944EB6F-AEC6-CAEB-34F4-57FFBB3E3B90}"/>
              </a:ext>
            </a:extLst>
          </p:cNvPr>
          <p:cNvCxnSpPr>
            <a:cxnSpLocks/>
          </p:cNvCxnSpPr>
          <p:nvPr/>
        </p:nvCxnSpPr>
        <p:spPr>
          <a:xfrm>
            <a:off x="547688" y="5226050"/>
            <a:ext cx="11087098" cy="0"/>
          </a:xfrm>
          <a:prstGeom prst="line">
            <a:avLst/>
          </a:prstGeom>
          <a:noFill/>
          <a:ln w="9525" cap="flat">
            <a:solidFill>
              <a:schemeClr val="tx2">
                <a:lumMod val="75000"/>
              </a:schemeClr>
            </a:solidFill>
            <a:prstDash val="dash"/>
            <a:round/>
          </a:ln>
          <a:effectLst/>
          <a:sp3d/>
        </p:spPr>
        <p:style>
          <a:lnRef idx="0">
            <a:scrgbClr r="0" g="0" b="0"/>
          </a:lnRef>
          <a:fillRef idx="0">
            <a:scrgbClr r="0" g="0" b="0"/>
          </a:fillRef>
          <a:effectRef idx="0">
            <a:scrgbClr r="0" g="0" b="0"/>
          </a:effectRef>
          <a:fontRef idx="none"/>
        </p:style>
      </p:cxnSp>
      <p:sp>
        <p:nvSpPr>
          <p:cNvPr id="13" name="Rectangle 12">
            <a:extLst>
              <a:ext uri="{FF2B5EF4-FFF2-40B4-BE49-F238E27FC236}">
                <a16:creationId xmlns:a16="http://schemas.microsoft.com/office/drawing/2014/main" id="{C23666AA-4213-6F7E-849A-ADA76653E1EA}"/>
              </a:ext>
            </a:extLst>
          </p:cNvPr>
          <p:cNvSpPr/>
          <p:nvPr/>
        </p:nvSpPr>
        <p:spPr>
          <a:xfrm>
            <a:off x="554735" y="1527175"/>
            <a:ext cx="1867072" cy="406400"/>
          </a:xfrm>
          <a:prstGeom prst="rect">
            <a:avLst/>
          </a:prstGeom>
          <a:solidFill>
            <a:schemeClr val="accent3">
              <a:lumMod val="20000"/>
              <a:lumOff val="80000"/>
            </a:schemeClr>
          </a:solidFill>
          <a:ln w="12700" cap="flat">
            <a:solidFill>
              <a:schemeClr val="accent3"/>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defTabSz="2438337" hangingPunct="0">
              <a:lnSpc>
                <a:spcPct val="90000"/>
              </a:lnSpc>
            </a:pPr>
            <a:r>
              <a:rPr lang="en-US" sz="1000" b="1" dirty="0">
                <a:solidFill>
                  <a:srgbClr val="000000"/>
                </a:solidFill>
                <a:latin typeface="Montserrat" panose="00000500000000000000" pitchFamily="2" charset="0"/>
                <a:ea typeface="+mj-ea"/>
                <a:cs typeface="+mj-cs"/>
                <a:sym typeface="Helvetica Neue"/>
              </a:rPr>
              <a:t>1. Cost and ROI</a:t>
            </a:r>
          </a:p>
        </p:txBody>
      </p:sp>
      <p:sp>
        <p:nvSpPr>
          <p:cNvPr id="14" name="Google Shape;77;p13">
            <a:extLst>
              <a:ext uri="{FF2B5EF4-FFF2-40B4-BE49-F238E27FC236}">
                <a16:creationId xmlns:a16="http://schemas.microsoft.com/office/drawing/2014/main" id="{735BF386-19FF-2AF1-EA82-DB085C6A4393}"/>
              </a:ext>
            </a:extLst>
          </p:cNvPr>
          <p:cNvSpPr txBox="1"/>
          <p:nvPr/>
        </p:nvSpPr>
        <p:spPr>
          <a:xfrm>
            <a:off x="2645185" y="1568450"/>
            <a:ext cx="4247364" cy="285750"/>
          </a:xfrm>
          <a:prstGeom prst="rect">
            <a:avLst/>
          </a:prstGeom>
          <a:noFill/>
          <a:ln w="12700" cap="flat" cmpd="sng">
            <a:noFill/>
            <a:prstDash val="sysDash"/>
            <a:round/>
            <a:headEnd type="none" w="sm" len="sm"/>
            <a:tailEnd type="none" w="sm" len="sm"/>
          </a:ln>
        </p:spPr>
        <p:txBody>
          <a:bodyPr spcFirstLastPara="1" vert="horz" wrap="square" lIns="9144" tIns="4572" rIns="4572" bIns="4572" anchor="t" anchorCtr="0">
            <a:spAutoFit/>
          </a:bodyPr>
          <a:lstStyle/>
          <a:p>
            <a:pPr marR="0" lvl="0" algn="l" defTabSz="457200" rtl="0" eaLnBrk="1" fontAlgn="auto" latinLnBrk="0" hangingPunct="1">
              <a:lnSpc>
                <a:spcPct val="100000"/>
              </a:lnSpc>
              <a:spcBef>
                <a:spcPts val="0"/>
              </a:spcBef>
              <a:spcAft>
                <a:spcPts val="0"/>
              </a:spcAft>
              <a:buClrTx/>
              <a:buSzTx/>
              <a:tabLst/>
              <a:defRPr/>
            </a:pPr>
            <a:r>
              <a:rPr lang="en-GB" sz="900" dirty="0">
                <a:solidFill>
                  <a:prstClr val="black"/>
                </a:solidFill>
                <a:latin typeface="Montserrat" pitchFamily="2" charset="77"/>
                <a:cs typeface="Arial" panose="020B0604020202020204" pitchFamily="34" charset="0"/>
                <a:sym typeface="Basis Grotesque Pro Medium"/>
              </a:rPr>
              <a:t>Total cost of ownership (including licensing, implementation and other costs), and its return on investment</a:t>
            </a:r>
            <a:endParaRPr kumimoji="0" lang="en-US" sz="900" u="none" strike="noStrike" kern="1200" cap="none" spc="0" normalizeH="0" baseline="0" noProof="0" dirty="0">
              <a:ln>
                <a:noFill/>
              </a:ln>
              <a:solidFill>
                <a:prstClr val="black"/>
              </a:solidFill>
              <a:effectLst/>
              <a:uLnTx/>
              <a:uFillTx/>
              <a:latin typeface="Montserrat" pitchFamily="2" charset="77"/>
              <a:cs typeface="Arial" panose="020B0604020202020204" pitchFamily="34" charset="0"/>
              <a:sym typeface="Basis Grotesque Pro Medium"/>
            </a:endParaRPr>
          </a:p>
        </p:txBody>
      </p:sp>
      <p:cxnSp>
        <p:nvCxnSpPr>
          <p:cNvPr id="15" name="Straight Connector 14">
            <a:extLst>
              <a:ext uri="{FF2B5EF4-FFF2-40B4-BE49-F238E27FC236}">
                <a16:creationId xmlns:a16="http://schemas.microsoft.com/office/drawing/2014/main" id="{FCCC2BBD-E436-A6A2-1AA9-C0488BEFE6CF}"/>
              </a:ext>
            </a:extLst>
          </p:cNvPr>
          <p:cNvCxnSpPr>
            <a:cxnSpLocks/>
          </p:cNvCxnSpPr>
          <p:nvPr/>
        </p:nvCxnSpPr>
        <p:spPr>
          <a:xfrm>
            <a:off x="547688" y="2001838"/>
            <a:ext cx="11087098" cy="0"/>
          </a:xfrm>
          <a:prstGeom prst="line">
            <a:avLst/>
          </a:prstGeom>
          <a:noFill/>
          <a:ln w="9525" cap="flat">
            <a:solidFill>
              <a:schemeClr val="tx2">
                <a:lumMod val="75000"/>
              </a:schemeClr>
            </a:solidFill>
            <a:prstDash val="dash"/>
            <a:round/>
          </a:ln>
          <a:effectLst/>
          <a:sp3d/>
        </p:spPr>
        <p:style>
          <a:lnRef idx="0">
            <a:scrgbClr r="0" g="0" b="0"/>
          </a:lnRef>
          <a:fillRef idx="0">
            <a:scrgbClr r="0" g="0" b="0"/>
          </a:fillRef>
          <a:effectRef idx="0">
            <a:scrgbClr r="0" g="0" b="0"/>
          </a:effectRef>
          <a:fontRef idx="none"/>
        </p:style>
      </p:cxnSp>
      <p:sp>
        <p:nvSpPr>
          <p:cNvPr id="16" name="Rectangle 15">
            <a:extLst>
              <a:ext uri="{FF2B5EF4-FFF2-40B4-BE49-F238E27FC236}">
                <a16:creationId xmlns:a16="http://schemas.microsoft.com/office/drawing/2014/main" id="{B03330F2-2C91-86F0-4AAB-A8D377FDC938}"/>
              </a:ext>
            </a:extLst>
          </p:cNvPr>
          <p:cNvSpPr/>
          <p:nvPr/>
        </p:nvSpPr>
        <p:spPr>
          <a:xfrm>
            <a:off x="554735" y="2078038"/>
            <a:ext cx="1867072" cy="406400"/>
          </a:xfrm>
          <a:prstGeom prst="rect">
            <a:avLst/>
          </a:prstGeom>
          <a:solidFill>
            <a:schemeClr val="accent3">
              <a:lumMod val="20000"/>
              <a:lumOff val="80000"/>
            </a:schemeClr>
          </a:solidFill>
          <a:ln w="12700" cap="flat">
            <a:solidFill>
              <a:schemeClr val="accent3"/>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defTabSz="2438337" hangingPunct="0">
              <a:lnSpc>
                <a:spcPct val="90000"/>
              </a:lnSpc>
            </a:pPr>
            <a:r>
              <a:rPr lang="en-US" sz="1000" b="1" dirty="0">
                <a:solidFill>
                  <a:srgbClr val="000000"/>
                </a:solidFill>
                <a:latin typeface="Montserrat" panose="00000500000000000000" pitchFamily="2" charset="0"/>
                <a:ea typeface="+mj-ea"/>
                <a:cs typeface="+mj-cs"/>
                <a:sym typeface="Helvetica Neue"/>
              </a:rPr>
              <a:t>2. Integration and Data Management</a:t>
            </a:r>
          </a:p>
        </p:txBody>
      </p:sp>
      <p:sp>
        <p:nvSpPr>
          <p:cNvPr id="17" name="Google Shape;77;p13">
            <a:extLst>
              <a:ext uri="{FF2B5EF4-FFF2-40B4-BE49-F238E27FC236}">
                <a16:creationId xmlns:a16="http://schemas.microsoft.com/office/drawing/2014/main" id="{2D95DCBE-C4F4-5662-2FE6-A459528630C3}"/>
              </a:ext>
            </a:extLst>
          </p:cNvPr>
          <p:cNvSpPr txBox="1"/>
          <p:nvPr/>
        </p:nvSpPr>
        <p:spPr>
          <a:xfrm>
            <a:off x="2645185" y="2093913"/>
            <a:ext cx="4247364" cy="285750"/>
          </a:xfrm>
          <a:prstGeom prst="rect">
            <a:avLst/>
          </a:prstGeom>
          <a:noFill/>
          <a:ln w="12700" cap="flat" cmpd="sng">
            <a:noFill/>
            <a:prstDash val="sysDash"/>
            <a:round/>
            <a:headEnd type="none" w="sm" len="sm"/>
            <a:tailEnd type="none" w="sm" len="sm"/>
          </a:ln>
        </p:spPr>
        <p:txBody>
          <a:bodyPr spcFirstLastPara="1" vert="horz" wrap="square" lIns="9144" tIns="4572" rIns="4572" bIns="4572" anchor="t" anchorCtr="0">
            <a:spAutoFit/>
          </a:bodyPr>
          <a:lstStyle/>
          <a:p>
            <a:pPr marR="0" lvl="0" algn="l" defTabSz="457200" rtl="0" eaLnBrk="1" fontAlgn="auto" latinLnBrk="0" hangingPunct="1">
              <a:lnSpc>
                <a:spcPct val="100000"/>
              </a:lnSpc>
              <a:spcBef>
                <a:spcPts val="0"/>
              </a:spcBef>
              <a:spcAft>
                <a:spcPts val="0"/>
              </a:spcAft>
              <a:buClrTx/>
              <a:buSzTx/>
              <a:tabLst/>
              <a:defRPr/>
            </a:pPr>
            <a:r>
              <a:rPr lang="en-GB" sz="900" dirty="0">
                <a:solidFill>
                  <a:prstClr val="black"/>
                </a:solidFill>
                <a:latin typeface="Montserrat" pitchFamily="2" charset="77"/>
                <a:cs typeface="Arial" panose="020B0604020202020204" pitchFamily="34" charset="0"/>
                <a:sym typeface="Basis Grotesque Pro Medium"/>
              </a:rPr>
              <a:t>Ability to integrate seamlessly with other systems providing accurate, consistent and real-time data</a:t>
            </a:r>
            <a:endParaRPr kumimoji="0" lang="en-US" sz="900" u="none" strike="noStrike" kern="1200" cap="none" spc="0" normalizeH="0" baseline="0" noProof="0" dirty="0">
              <a:ln>
                <a:noFill/>
              </a:ln>
              <a:solidFill>
                <a:prstClr val="black"/>
              </a:solidFill>
              <a:effectLst/>
              <a:uLnTx/>
              <a:uFillTx/>
              <a:latin typeface="Montserrat" pitchFamily="2" charset="77"/>
              <a:cs typeface="Arial" panose="020B0604020202020204" pitchFamily="34" charset="0"/>
              <a:sym typeface="Basis Grotesque Pro Medium"/>
            </a:endParaRPr>
          </a:p>
        </p:txBody>
      </p:sp>
      <p:cxnSp>
        <p:nvCxnSpPr>
          <p:cNvPr id="18" name="Straight Connector 17">
            <a:extLst>
              <a:ext uri="{FF2B5EF4-FFF2-40B4-BE49-F238E27FC236}">
                <a16:creationId xmlns:a16="http://schemas.microsoft.com/office/drawing/2014/main" id="{407260DC-FFA6-951E-12A0-556CE0FF9621}"/>
              </a:ext>
            </a:extLst>
          </p:cNvPr>
          <p:cNvCxnSpPr>
            <a:cxnSpLocks/>
          </p:cNvCxnSpPr>
          <p:nvPr/>
        </p:nvCxnSpPr>
        <p:spPr>
          <a:xfrm>
            <a:off x="547688" y="2554288"/>
            <a:ext cx="11087098" cy="0"/>
          </a:xfrm>
          <a:prstGeom prst="line">
            <a:avLst/>
          </a:prstGeom>
          <a:noFill/>
          <a:ln w="9525" cap="flat">
            <a:solidFill>
              <a:schemeClr val="tx2">
                <a:lumMod val="75000"/>
              </a:schemeClr>
            </a:solidFill>
            <a:prstDash val="dash"/>
            <a:round/>
          </a:ln>
          <a:effectLst/>
          <a:sp3d/>
        </p:spPr>
        <p:style>
          <a:lnRef idx="0">
            <a:scrgbClr r="0" g="0" b="0"/>
          </a:lnRef>
          <a:fillRef idx="0">
            <a:scrgbClr r="0" g="0" b="0"/>
          </a:fillRef>
          <a:effectRef idx="0">
            <a:scrgbClr r="0" g="0" b="0"/>
          </a:effectRef>
          <a:fontRef idx="none"/>
        </p:style>
      </p:cxnSp>
      <p:sp>
        <p:nvSpPr>
          <p:cNvPr id="19" name="Rectangle 18">
            <a:extLst>
              <a:ext uri="{FF2B5EF4-FFF2-40B4-BE49-F238E27FC236}">
                <a16:creationId xmlns:a16="http://schemas.microsoft.com/office/drawing/2014/main" id="{B6C95654-7291-C181-8611-79344F96A7E0}"/>
              </a:ext>
            </a:extLst>
          </p:cNvPr>
          <p:cNvSpPr/>
          <p:nvPr/>
        </p:nvSpPr>
        <p:spPr>
          <a:xfrm>
            <a:off x="554735" y="2614613"/>
            <a:ext cx="1867072" cy="406400"/>
          </a:xfrm>
          <a:prstGeom prst="rect">
            <a:avLst/>
          </a:prstGeom>
          <a:solidFill>
            <a:schemeClr val="accent3">
              <a:lumMod val="20000"/>
              <a:lumOff val="80000"/>
            </a:schemeClr>
          </a:solidFill>
          <a:ln w="12700" cap="flat">
            <a:solidFill>
              <a:schemeClr val="accent3"/>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defTabSz="2438337" hangingPunct="0">
              <a:lnSpc>
                <a:spcPct val="90000"/>
              </a:lnSpc>
            </a:pPr>
            <a:r>
              <a:rPr lang="en-US" sz="1000" b="1" dirty="0">
                <a:solidFill>
                  <a:srgbClr val="000000"/>
                </a:solidFill>
                <a:latin typeface="Montserrat" panose="00000500000000000000" pitchFamily="2" charset="0"/>
                <a:ea typeface="+mj-ea"/>
                <a:cs typeface="+mj-cs"/>
                <a:sym typeface="Helvetica Neue"/>
              </a:rPr>
              <a:t>3. Functionality and Features</a:t>
            </a:r>
          </a:p>
        </p:txBody>
      </p:sp>
      <p:sp>
        <p:nvSpPr>
          <p:cNvPr id="20" name="Google Shape;77;p13">
            <a:extLst>
              <a:ext uri="{FF2B5EF4-FFF2-40B4-BE49-F238E27FC236}">
                <a16:creationId xmlns:a16="http://schemas.microsoft.com/office/drawing/2014/main" id="{EFC22476-B40F-96E3-EDB4-39F086EC4EEC}"/>
              </a:ext>
            </a:extLst>
          </p:cNvPr>
          <p:cNvSpPr txBox="1"/>
          <p:nvPr/>
        </p:nvSpPr>
        <p:spPr>
          <a:xfrm>
            <a:off x="2645185" y="2565400"/>
            <a:ext cx="4247364" cy="425450"/>
          </a:xfrm>
          <a:prstGeom prst="rect">
            <a:avLst/>
          </a:prstGeom>
          <a:noFill/>
          <a:ln w="12700" cap="flat" cmpd="sng">
            <a:noFill/>
            <a:prstDash val="sysDash"/>
            <a:round/>
            <a:headEnd type="none" w="sm" len="sm"/>
            <a:tailEnd type="none" w="sm" len="sm"/>
          </a:ln>
        </p:spPr>
        <p:txBody>
          <a:bodyPr spcFirstLastPara="1" vert="horz" wrap="square" lIns="9144" tIns="4572" rIns="4572" bIns="4572" anchor="t" anchorCtr="0">
            <a:spAutoFit/>
          </a:bodyPr>
          <a:lstStyle/>
          <a:p>
            <a:pPr marR="0" lvl="0" algn="l" defTabSz="457200" rtl="0" eaLnBrk="1" fontAlgn="auto" latinLnBrk="0" hangingPunct="1">
              <a:lnSpc>
                <a:spcPct val="100000"/>
              </a:lnSpc>
              <a:spcBef>
                <a:spcPts val="0"/>
              </a:spcBef>
              <a:spcAft>
                <a:spcPts val="0"/>
              </a:spcAft>
              <a:buClrTx/>
              <a:buSzTx/>
              <a:tabLst/>
              <a:defRPr/>
            </a:pPr>
            <a:r>
              <a:rPr lang="en-GB" sz="900" dirty="0">
                <a:solidFill>
                  <a:prstClr val="black"/>
                </a:solidFill>
                <a:latin typeface="Montserrat" pitchFamily="2" charset="77"/>
                <a:cs typeface="Arial" panose="020B0604020202020204" pitchFamily="34" charset="0"/>
                <a:sym typeface="Basis Grotesque Pro Medium"/>
              </a:rPr>
              <a:t>Good coverage of key basic functionalities: comprehensive planning, scenario modelling and predictive analytics, driver-based planning, budgeting and forecasting and financial consolidation</a:t>
            </a:r>
            <a:endParaRPr kumimoji="0" lang="en-US" sz="900" u="none" strike="noStrike" kern="1200" cap="none" spc="0" normalizeH="0" baseline="0" noProof="0" dirty="0">
              <a:ln>
                <a:noFill/>
              </a:ln>
              <a:solidFill>
                <a:prstClr val="black"/>
              </a:solidFill>
              <a:effectLst/>
              <a:uLnTx/>
              <a:uFillTx/>
              <a:latin typeface="Montserrat" pitchFamily="2" charset="77"/>
              <a:cs typeface="Arial" panose="020B0604020202020204" pitchFamily="34" charset="0"/>
              <a:sym typeface="Basis Grotesque Pro Medium"/>
            </a:endParaRPr>
          </a:p>
        </p:txBody>
      </p:sp>
      <p:cxnSp>
        <p:nvCxnSpPr>
          <p:cNvPr id="21" name="Straight Connector 20">
            <a:extLst>
              <a:ext uri="{FF2B5EF4-FFF2-40B4-BE49-F238E27FC236}">
                <a16:creationId xmlns:a16="http://schemas.microsoft.com/office/drawing/2014/main" id="{1D860BAF-D88E-4F9F-897D-9AD75AA5D5BD}"/>
              </a:ext>
            </a:extLst>
          </p:cNvPr>
          <p:cNvCxnSpPr>
            <a:cxnSpLocks/>
          </p:cNvCxnSpPr>
          <p:nvPr/>
        </p:nvCxnSpPr>
        <p:spPr>
          <a:xfrm>
            <a:off x="547688" y="3089275"/>
            <a:ext cx="11087098" cy="0"/>
          </a:xfrm>
          <a:prstGeom prst="line">
            <a:avLst/>
          </a:prstGeom>
          <a:noFill/>
          <a:ln w="9525" cap="flat">
            <a:solidFill>
              <a:schemeClr val="tx2">
                <a:lumMod val="75000"/>
              </a:schemeClr>
            </a:solidFill>
            <a:prstDash val="dash"/>
            <a:round/>
          </a:ln>
          <a:effectLst/>
          <a:sp3d/>
        </p:spPr>
        <p:style>
          <a:lnRef idx="0">
            <a:scrgbClr r="0" g="0" b="0"/>
          </a:lnRef>
          <a:fillRef idx="0">
            <a:scrgbClr r="0" g="0" b="0"/>
          </a:fillRef>
          <a:effectRef idx="0">
            <a:scrgbClr r="0" g="0" b="0"/>
          </a:effectRef>
          <a:fontRef idx="none"/>
        </p:style>
      </p:cxnSp>
      <p:sp>
        <p:nvSpPr>
          <p:cNvPr id="22" name="Rectangle 21">
            <a:extLst>
              <a:ext uri="{FF2B5EF4-FFF2-40B4-BE49-F238E27FC236}">
                <a16:creationId xmlns:a16="http://schemas.microsoft.com/office/drawing/2014/main" id="{A0D2C51E-91E8-ED09-CD97-114834374817}"/>
              </a:ext>
            </a:extLst>
          </p:cNvPr>
          <p:cNvSpPr/>
          <p:nvPr/>
        </p:nvSpPr>
        <p:spPr>
          <a:xfrm>
            <a:off x="554735" y="3165475"/>
            <a:ext cx="1867072" cy="406400"/>
          </a:xfrm>
          <a:prstGeom prst="rect">
            <a:avLst/>
          </a:prstGeom>
          <a:solidFill>
            <a:schemeClr val="accent3">
              <a:lumMod val="20000"/>
              <a:lumOff val="80000"/>
            </a:schemeClr>
          </a:solidFill>
          <a:ln w="12700" cap="flat">
            <a:solidFill>
              <a:schemeClr val="accent3"/>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defTabSz="2438337" hangingPunct="0">
              <a:lnSpc>
                <a:spcPct val="90000"/>
              </a:lnSpc>
            </a:pPr>
            <a:r>
              <a:rPr lang="en-US" sz="1000" b="1" dirty="0">
                <a:solidFill>
                  <a:srgbClr val="000000"/>
                </a:solidFill>
                <a:latin typeface="Montserrat" panose="00000500000000000000" pitchFamily="2" charset="0"/>
                <a:ea typeface="+mj-ea"/>
                <a:cs typeface="+mj-cs"/>
                <a:sym typeface="Helvetica Neue"/>
              </a:rPr>
              <a:t>4. Implementation and Support</a:t>
            </a:r>
          </a:p>
        </p:txBody>
      </p:sp>
      <p:sp>
        <p:nvSpPr>
          <p:cNvPr id="23" name="Google Shape;77;p13">
            <a:extLst>
              <a:ext uri="{FF2B5EF4-FFF2-40B4-BE49-F238E27FC236}">
                <a16:creationId xmlns:a16="http://schemas.microsoft.com/office/drawing/2014/main" id="{C44889A6-E18C-603A-CD80-D6C6E4BCB3CB}"/>
              </a:ext>
            </a:extLst>
          </p:cNvPr>
          <p:cNvSpPr txBox="1"/>
          <p:nvPr/>
        </p:nvSpPr>
        <p:spPr>
          <a:xfrm>
            <a:off x="2645185" y="3243263"/>
            <a:ext cx="4247364" cy="147638"/>
          </a:xfrm>
          <a:prstGeom prst="rect">
            <a:avLst/>
          </a:prstGeom>
          <a:noFill/>
          <a:ln w="12700" cap="flat" cmpd="sng">
            <a:noFill/>
            <a:prstDash val="sysDash"/>
            <a:round/>
            <a:headEnd type="none" w="sm" len="sm"/>
            <a:tailEnd type="none" w="sm" len="sm"/>
          </a:ln>
        </p:spPr>
        <p:txBody>
          <a:bodyPr spcFirstLastPara="1" vert="horz" wrap="square" lIns="9144" tIns="4572" rIns="4572" bIns="4572" anchor="t" anchorCtr="0">
            <a:spAutoFit/>
          </a:bodyPr>
          <a:lstStyle/>
          <a:p>
            <a:pPr marR="0" lvl="0" algn="l" defTabSz="457200" rtl="0" eaLnBrk="1" fontAlgn="auto" latinLnBrk="0" hangingPunct="1">
              <a:lnSpc>
                <a:spcPct val="100000"/>
              </a:lnSpc>
              <a:spcBef>
                <a:spcPts val="0"/>
              </a:spcBef>
              <a:spcAft>
                <a:spcPts val="0"/>
              </a:spcAft>
              <a:buClrTx/>
              <a:buSzTx/>
              <a:tabLst/>
              <a:defRPr/>
            </a:pPr>
            <a:r>
              <a:rPr lang="en-GB" sz="900">
                <a:solidFill>
                  <a:prstClr val="black"/>
                </a:solidFill>
                <a:latin typeface="Montserrat" pitchFamily="2" charset="77"/>
                <a:cs typeface="Arial" panose="020B0604020202020204" pitchFamily="34" charset="0"/>
                <a:sym typeface="Basis Grotesque Pro Medium"/>
              </a:rPr>
              <a:t>Ease of implementation and vendor support and training</a:t>
            </a:r>
            <a:endParaRPr kumimoji="0" lang="en-US" sz="900" u="none" strike="noStrike" kern="1200" cap="none" spc="0" normalizeH="0" baseline="0" noProof="0" dirty="0">
              <a:ln>
                <a:noFill/>
              </a:ln>
              <a:solidFill>
                <a:prstClr val="black"/>
              </a:solidFill>
              <a:effectLst/>
              <a:uLnTx/>
              <a:uFillTx/>
              <a:latin typeface="Montserrat" pitchFamily="2" charset="77"/>
              <a:cs typeface="Arial" panose="020B0604020202020204" pitchFamily="34" charset="0"/>
              <a:sym typeface="Basis Grotesque Pro Medium"/>
            </a:endParaRPr>
          </a:p>
        </p:txBody>
      </p:sp>
      <p:cxnSp>
        <p:nvCxnSpPr>
          <p:cNvPr id="24" name="Straight Connector 23">
            <a:extLst>
              <a:ext uri="{FF2B5EF4-FFF2-40B4-BE49-F238E27FC236}">
                <a16:creationId xmlns:a16="http://schemas.microsoft.com/office/drawing/2014/main" id="{F98CB94A-A73F-4A81-2DD4-E03F59067AAD}"/>
              </a:ext>
            </a:extLst>
          </p:cNvPr>
          <p:cNvCxnSpPr>
            <a:cxnSpLocks/>
          </p:cNvCxnSpPr>
          <p:nvPr/>
        </p:nvCxnSpPr>
        <p:spPr>
          <a:xfrm>
            <a:off x="547688" y="3641725"/>
            <a:ext cx="11087098" cy="0"/>
          </a:xfrm>
          <a:prstGeom prst="line">
            <a:avLst/>
          </a:prstGeom>
          <a:noFill/>
          <a:ln w="9525" cap="flat">
            <a:solidFill>
              <a:schemeClr val="tx2">
                <a:lumMod val="75000"/>
              </a:schemeClr>
            </a:solidFill>
            <a:prstDash val="dash"/>
            <a:round/>
          </a:ln>
          <a:effectLst/>
          <a:sp3d/>
        </p:spPr>
        <p:style>
          <a:lnRef idx="0">
            <a:scrgbClr r="0" g="0" b="0"/>
          </a:lnRef>
          <a:fillRef idx="0">
            <a:scrgbClr r="0" g="0" b="0"/>
          </a:fillRef>
          <a:effectRef idx="0">
            <a:scrgbClr r="0" g="0" b="0"/>
          </a:effectRef>
          <a:fontRef idx="none"/>
        </p:style>
      </p:cxnSp>
      <p:sp>
        <p:nvSpPr>
          <p:cNvPr id="25" name="Rectangle 24">
            <a:extLst>
              <a:ext uri="{FF2B5EF4-FFF2-40B4-BE49-F238E27FC236}">
                <a16:creationId xmlns:a16="http://schemas.microsoft.com/office/drawing/2014/main" id="{2A3A0844-4E47-302C-A0D8-7EB242223DE6}"/>
              </a:ext>
            </a:extLst>
          </p:cNvPr>
          <p:cNvSpPr/>
          <p:nvPr/>
        </p:nvSpPr>
        <p:spPr>
          <a:xfrm>
            <a:off x="554735" y="3689350"/>
            <a:ext cx="1867072" cy="406400"/>
          </a:xfrm>
          <a:prstGeom prst="rect">
            <a:avLst/>
          </a:prstGeom>
          <a:solidFill>
            <a:schemeClr val="accent3">
              <a:lumMod val="20000"/>
              <a:lumOff val="80000"/>
            </a:schemeClr>
          </a:solidFill>
          <a:ln w="12700" cap="flat">
            <a:solidFill>
              <a:schemeClr val="accent3"/>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defTabSz="2438337" hangingPunct="0">
              <a:lnSpc>
                <a:spcPct val="90000"/>
              </a:lnSpc>
            </a:pPr>
            <a:r>
              <a:rPr lang="en-US" sz="1000" b="1" dirty="0">
                <a:solidFill>
                  <a:srgbClr val="000000"/>
                </a:solidFill>
                <a:latin typeface="Montserrat" panose="00000500000000000000" pitchFamily="2" charset="0"/>
                <a:ea typeface="+mj-ea"/>
                <a:cs typeface="+mj-cs"/>
                <a:sym typeface="Helvetica Neue"/>
              </a:rPr>
              <a:t>5. User Experience</a:t>
            </a:r>
          </a:p>
        </p:txBody>
      </p:sp>
      <p:sp>
        <p:nvSpPr>
          <p:cNvPr id="26" name="Google Shape;77;p13">
            <a:extLst>
              <a:ext uri="{FF2B5EF4-FFF2-40B4-BE49-F238E27FC236}">
                <a16:creationId xmlns:a16="http://schemas.microsoft.com/office/drawing/2014/main" id="{E9D2C32F-D6F2-DC40-9296-D183457947A1}"/>
              </a:ext>
            </a:extLst>
          </p:cNvPr>
          <p:cNvSpPr txBox="1"/>
          <p:nvPr/>
        </p:nvSpPr>
        <p:spPr>
          <a:xfrm>
            <a:off x="2645185" y="3732213"/>
            <a:ext cx="4247364" cy="285750"/>
          </a:xfrm>
          <a:prstGeom prst="rect">
            <a:avLst/>
          </a:prstGeom>
          <a:noFill/>
          <a:ln w="12700" cap="flat" cmpd="sng">
            <a:noFill/>
            <a:prstDash val="sysDash"/>
            <a:round/>
            <a:headEnd type="none" w="sm" len="sm"/>
            <a:tailEnd type="none" w="sm" len="sm"/>
          </a:ln>
        </p:spPr>
        <p:txBody>
          <a:bodyPr spcFirstLastPara="1" vert="horz" wrap="square" lIns="9144" tIns="4572" rIns="4572" bIns="4572" anchor="t" anchorCtr="0">
            <a:spAutoFit/>
          </a:bodyPr>
          <a:lstStyle/>
          <a:p>
            <a:pPr marR="0" lvl="0" algn="l" defTabSz="457200" rtl="0" eaLnBrk="1" fontAlgn="auto" latinLnBrk="0" hangingPunct="1">
              <a:lnSpc>
                <a:spcPct val="100000"/>
              </a:lnSpc>
              <a:spcBef>
                <a:spcPts val="0"/>
              </a:spcBef>
              <a:spcAft>
                <a:spcPts val="0"/>
              </a:spcAft>
              <a:buClrTx/>
              <a:buSzTx/>
              <a:tabLst/>
              <a:defRPr/>
            </a:pPr>
            <a:r>
              <a:rPr lang="en-GB" sz="900" dirty="0">
                <a:solidFill>
                  <a:prstClr val="black"/>
                </a:solidFill>
                <a:latin typeface="Montserrat" pitchFamily="2" charset="77"/>
                <a:cs typeface="Arial" panose="020B0604020202020204" pitchFamily="34" charset="0"/>
                <a:sym typeface="Basis Grotesque Pro Medium"/>
              </a:rPr>
              <a:t>Ease of use, including collaboration tools across department and teams, and customization and flexibility</a:t>
            </a:r>
            <a:endParaRPr kumimoji="0" lang="en-US" sz="900" u="none" strike="noStrike" kern="1200" cap="none" spc="0" normalizeH="0" baseline="0" noProof="0" dirty="0">
              <a:ln>
                <a:noFill/>
              </a:ln>
              <a:solidFill>
                <a:prstClr val="black"/>
              </a:solidFill>
              <a:effectLst/>
              <a:uLnTx/>
              <a:uFillTx/>
              <a:latin typeface="Montserrat" pitchFamily="2" charset="77"/>
              <a:cs typeface="Arial" panose="020B0604020202020204" pitchFamily="34" charset="0"/>
              <a:sym typeface="Basis Grotesque Pro Medium"/>
            </a:endParaRPr>
          </a:p>
        </p:txBody>
      </p:sp>
      <p:cxnSp>
        <p:nvCxnSpPr>
          <p:cNvPr id="27" name="Straight Connector 26">
            <a:extLst>
              <a:ext uri="{FF2B5EF4-FFF2-40B4-BE49-F238E27FC236}">
                <a16:creationId xmlns:a16="http://schemas.microsoft.com/office/drawing/2014/main" id="{6F3293E6-E7B7-AF80-BB9B-C0445F5526D8}"/>
              </a:ext>
            </a:extLst>
          </p:cNvPr>
          <p:cNvCxnSpPr>
            <a:cxnSpLocks/>
          </p:cNvCxnSpPr>
          <p:nvPr/>
        </p:nvCxnSpPr>
        <p:spPr>
          <a:xfrm>
            <a:off x="547688" y="4165600"/>
            <a:ext cx="11087098" cy="0"/>
          </a:xfrm>
          <a:prstGeom prst="line">
            <a:avLst/>
          </a:prstGeom>
          <a:noFill/>
          <a:ln w="9525" cap="flat">
            <a:solidFill>
              <a:schemeClr val="tx2">
                <a:lumMod val="75000"/>
              </a:schemeClr>
            </a:solidFill>
            <a:prstDash val="dash"/>
            <a:round/>
          </a:ln>
          <a:effectLst/>
          <a:sp3d/>
        </p:spPr>
        <p:style>
          <a:lnRef idx="0">
            <a:scrgbClr r="0" g="0" b="0"/>
          </a:lnRef>
          <a:fillRef idx="0">
            <a:scrgbClr r="0" g="0" b="0"/>
          </a:fillRef>
          <a:effectRef idx="0">
            <a:scrgbClr r="0" g="0" b="0"/>
          </a:effectRef>
          <a:fontRef idx="none"/>
        </p:style>
      </p:cxnSp>
      <p:sp>
        <p:nvSpPr>
          <p:cNvPr id="28" name="Rectangle 27">
            <a:extLst>
              <a:ext uri="{FF2B5EF4-FFF2-40B4-BE49-F238E27FC236}">
                <a16:creationId xmlns:a16="http://schemas.microsoft.com/office/drawing/2014/main" id="{E1AC1D5F-3193-815D-9D46-9D404E324100}"/>
              </a:ext>
            </a:extLst>
          </p:cNvPr>
          <p:cNvSpPr/>
          <p:nvPr/>
        </p:nvSpPr>
        <p:spPr>
          <a:xfrm>
            <a:off x="554735" y="4241800"/>
            <a:ext cx="1867072" cy="406400"/>
          </a:xfrm>
          <a:prstGeom prst="rect">
            <a:avLst/>
          </a:prstGeom>
          <a:solidFill>
            <a:schemeClr val="accent3">
              <a:lumMod val="20000"/>
              <a:lumOff val="80000"/>
            </a:schemeClr>
          </a:solidFill>
          <a:ln w="12700" cap="flat">
            <a:solidFill>
              <a:schemeClr val="accent3"/>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defTabSz="2438337" hangingPunct="0">
              <a:lnSpc>
                <a:spcPct val="90000"/>
              </a:lnSpc>
            </a:pPr>
            <a:r>
              <a:rPr lang="en-US" sz="1000" b="1" dirty="0">
                <a:solidFill>
                  <a:srgbClr val="000000"/>
                </a:solidFill>
                <a:latin typeface="Montserrat" panose="00000500000000000000" pitchFamily="2" charset="0"/>
                <a:ea typeface="+mj-ea"/>
                <a:cs typeface="+mj-cs"/>
                <a:sym typeface="Helvetica Neue"/>
              </a:rPr>
              <a:t>6. Security and Compliance</a:t>
            </a:r>
          </a:p>
        </p:txBody>
      </p:sp>
      <p:sp>
        <p:nvSpPr>
          <p:cNvPr id="29" name="Google Shape;77;p13">
            <a:extLst>
              <a:ext uri="{FF2B5EF4-FFF2-40B4-BE49-F238E27FC236}">
                <a16:creationId xmlns:a16="http://schemas.microsoft.com/office/drawing/2014/main" id="{B49AFD6F-F10A-E396-6633-0405AEF66D68}"/>
              </a:ext>
            </a:extLst>
          </p:cNvPr>
          <p:cNvSpPr txBox="1"/>
          <p:nvPr/>
        </p:nvSpPr>
        <p:spPr>
          <a:xfrm>
            <a:off x="2645185" y="4319588"/>
            <a:ext cx="4247364" cy="285750"/>
          </a:xfrm>
          <a:prstGeom prst="rect">
            <a:avLst/>
          </a:prstGeom>
          <a:noFill/>
          <a:ln w="12700" cap="flat" cmpd="sng">
            <a:noFill/>
            <a:prstDash val="sysDash"/>
            <a:round/>
            <a:headEnd type="none" w="sm" len="sm"/>
            <a:tailEnd type="none" w="sm" len="sm"/>
          </a:ln>
        </p:spPr>
        <p:txBody>
          <a:bodyPr spcFirstLastPara="1" vert="horz" wrap="square" lIns="9144" tIns="4572" rIns="4572" bIns="4572" anchor="t" anchorCtr="0">
            <a:spAutoFit/>
          </a:bodyPr>
          <a:lstStyle/>
          <a:p>
            <a:pPr marR="0" lvl="0" algn="l" defTabSz="457200" rtl="0" eaLnBrk="1" fontAlgn="auto" latinLnBrk="0" hangingPunct="1">
              <a:lnSpc>
                <a:spcPct val="100000"/>
              </a:lnSpc>
              <a:spcBef>
                <a:spcPts val="0"/>
              </a:spcBef>
              <a:spcAft>
                <a:spcPts val="0"/>
              </a:spcAft>
              <a:buClrTx/>
              <a:buSzTx/>
              <a:tabLst/>
              <a:defRPr/>
            </a:pPr>
            <a:r>
              <a:rPr lang="en-GB" sz="900">
                <a:solidFill>
                  <a:prstClr val="black"/>
                </a:solidFill>
                <a:latin typeface="Montserrat" pitchFamily="2" charset="77"/>
                <a:cs typeface="Arial" panose="020B0604020202020204" pitchFamily="34" charset="0"/>
                <a:sym typeface="Basis Grotesque Pro Medium"/>
              </a:rPr>
              <a:t>Robust data security and compliance with relevant financial regulations and standards</a:t>
            </a:r>
            <a:endParaRPr kumimoji="0" lang="en-US" sz="900" u="none" strike="noStrike" kern="1200" cap="none" spc="0" normalizeH="0" baseline="0" noProof="0" dirty="0">
              <a:ln>
                <a:noFill/>
              </a:ln>
              <a:solidFill>
                <a:prstClr val="black"/>
              </a:solidFill>
              <a:effectLst/>
              <a:uLnTx/>
              <a:uFillTx/>
              <a:latin typeface="Montserrat" pitchFamily="2" charset="77"/>
              <a:cs typeface="Arial" panose="020B0604020202020204" pitchFamily="34" charset="0"/>
              <a:sym typeface="Basis Grotesque Pro Medium"/>
            </a:endParaRPr>
          </a:p>
        </p:txBody>
      </p:sp>
      <p:cxnSp>
        <p:nvCxnSpPr>
          <p:cNvPr id="30" name="Straight Connector 29">
            <a:extLst>
              <a:ext uri="{FF2B5EF4-FFF2-40B4-BE49-F238E27FC236}">
                <a16:creationId xmlns:a16="http://schemas.microsoft.com/office/drawing/2014/main" id="{F6FF9DCF-B493-2075-53ED-C809F18A8FDC}"/>
              </a:ext>
            </a:extLst>
          </p:cNvPr>
          <p:cNvCxnSpPr>
            <a:cxnSpLocks/>
          </p:cNvCxnSpPr>
          <p:nvPr/>
        </p:nvCxnSpPr>
        <p:spPr>
          <a:xfrm>
            <a:off x="547688" y="4718050"/>
            <a:ext cx="11087098" cy="0"/>
          </a:xfrm>
          <a:prstGeom prst="line">
            <a:avLst/>
          </a:prstGeom>
          <a:noFill/>
          <a:ln w="9525" cap="flat">
            <a:solidFill>
              <a:schemeClr val="tx2">
                <a:lumMod val="75000"/>
              </a:schemeClr>
            </a:solidFill>
            <a:prstDash val="dash"/>
            <a:round/>
          </a:ln>
          <a:effectLst/>
          <a:sp3d/>
        </p:spPr>
        <p:style>
          <a:lnRef idx="0">
            <a:scrgbClr r="0" g="0" b="0"/>
          </a:lnRef>
          <a:fillRef idx="0">
            <a:scrgbClr r="0" g="0" b="0"/>
          </a:fillRef>
          <a:effectRef idx="0">
            <a:scrgbClr r="0" g="0" b="0"/>
          </a:effectRef>
          <a:fontRef idx="none"/>
        </p:style>
      </p:cxnSp>
      <p:sp>
        <p:nvSpPr>
          <p:cNvPr id="31" name="Rectangle 30">
            <a:extLst>
              <a:ext uri="{FF2B5EF4-FFF2-40B4-BE49-F238E27FC236}">
                <a16:creationId xmlns:a16="http://schemas.microsoft.com/office/drawing/2014/main" id="{7050ABCA-8DE6-E741-9A60-9CD8263B774A}"/>
              </a:ext>
            </a:extLst>
          </p:cNvPr>
          <p:cNvSpPr/>
          <p:nvPr/>
        </p:nvSpPr>
        <p:spPr>
          <a:xfrm>
            <a:off x="554735" y="4776788"/>
            <a:ext cx="1867072" cy="406400"/>
          </a:xfrm>
          <a:prstGeom prst="rect">
            <a:avLst/>
          </a:prstGeom>
          <a:solidFill>
            <a:schemeClr val="accent3">
              <a:lumMod val="20000"/>
              <a:lumOff val="80000"/>
            </a:schemeClr>
          </a:solidFill>
          <a:ln w="12700" cap="flat">
            <a:solidFill>
              <a:schemeClr val="accent3"/>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defTabSz="2438337" hangingPunct="0">
              <a:lnSpc>
                <a:spcPct val="90000"/>
              </a:lnSpc>
            </a:pPr>
            <a:r>
              <a:rPr lang="en-GB" sz="1000" b="1" dirty="0">
                <a:solidFill>
                  <a:srgbClr val="000000"/>
                </a:solidFill>
                <a:latin typeface="Montserrat" panose="00000500000000000000" pitchFamily="2" charset="0"/>
                <a:ea typeface="+mj-ea"/>
                <a:cs typeface="+mj-cs"/>
                <a:sym typeface="Helvetica Neue"/>
              </a:rPr>
              <a:t>7. Vendor Reputation and Market Presence</a:t>
            </a:r>
            <a:endParaRPr lang="en-US" sz="1000" b="1" dirty="0">
              <a:solidFill>
                <a:srgbClr val="000000"/>
              </a:solidFill>
              <a:latin typeface="Montserrat" panose="00000500000000000000" pitchFamily="2" charset="0"/>
              <a:ea typeface="+mj-ea"/>
              <a:cs typeface="+mj-cs"/>
              <a:sym typeface="Helvetica Neue"/>
            </a:endParaRPr>
          </a:p>
        </p:txBody>
      </p:sp>
      <p:cxnSp>
        <p:nvCxnSpPr>
          <p:cNvPr id="32" name="Straight Connector 31">
            <a:extLst>
              <a:ext uri="{FF2B5EF4-FFF2-40B4-BE49-F238E27FC236}">
                <a16:creationId xmlns:a16="http://schemas.microsoft.com/office/drawing/2014/main" id="{8D56AC36-6BD1-6563-0DF7-81CD718FE89B}"/>
              </a:ext>
            </a:extLst>
          </p:cNvPr>
          <p:cNvCxnSpPr>
            <a:cxnSpLocks/>
          </p:cNvCxnSpPr>
          <p:nvPr/>
        </p:nvCxnSpPr>
        <p:spPr>
          <a:xfrm>
            <a:off x="6977321" y="1423988"/>
            <a:ext cx="0" cy="4827588"/>
          </a:xfrm>
          <a:prstGeom prst="line">
            <a:avLst/>
          </a:prstGeom>
          <a:ln w="6350" cap="flat">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604C55C1-7CFC-CD15-F324-632EAC4A75F3}"/>
              </a:ext>
            </a:extLst>
          </p:cNvPr>
          <p:cNvCxnSpPr>
            <a:cxnSpLocks/>
          </p:cNvCxnSpPr>
          <p:nvPr/>
        </p:nvCxnSpPr>
        <p:spPr>
          <a:xfrm>
            <a:off x="2506578" y="1423988"/>
            <a:ext cx="0" cy="4827588"/>
          </a:xfrm>
          <a:prstGeom prst="line">
            <a:avLst/>
          </a:prstGeom>
          <a:ln w="6350" cap="flat">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9F2D1DD5-855A-0765-C8D6-572E1B6F13ED}"/>
              </a:ext>
            </a:extLst>
          </p:cNvPr>
          <p:cNvCxnSpPr>
            <a:cxnSpLocks/>
          </p:cNvCxnSpPr>
          <p:nvPr/>
        </p:nvCxnSpPr>
        <p:spPr>
          <a:xfrm>
            <a:off x="8516958" y="1423988"/>
            <a:ext cx="0" cy="4827588"/>
          </a:xfrm>
          <a:prstGeom prst="line">
            <a:avLst/>
          </a:prstGeom>
          <a:ln w="6350" cap="flat">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67A813EF-81DF-E7CA-C289-C62A26AA4B21}"/>
              </a:ext>
            </a:extLst>
          </p:cNvPr>
          <p:cNvCxnSpPr>
            <a:cxnSpLocks/>
          </p:cNvCxnSpPr>
          <p:nvPr/>
        </p:nvCxnSpPr>
        <p:spPr>
          <a:xfrm>
            <a:off x="11634786" y="1423988"/>
            <a:ext cx="0" cy="4827588"/>
          </a:xfrm>
          <a:prstGeom prst="line">
            <a:avLst/>
          </a:prstGeom>
          <a:ln w="6350" cap="flat">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36" name="Google Shape;77;p13">
            <a:extLst>
              <a:ext uri="{FF2B5EF4-FFF2-40B4-BE49-F238E27FC236}">
                <a16:creationId xmlns:a16="http://schemas.microsoft.com/office/drawing/2014/main" id="{FC870C03-C394-2FC4-C155-AB2C697AEDFD}"/>
              </a:ext>
            </a:extLst>
          </p:cNvPr>
          <p:cNvSpPr txBox="1"/>
          <p:nvPr/>
        </p:nvSpPr>
        <p:spPr>
          <a:xfrm>
            <a:off x="2645185" y="4829175"/>
            <a:ext cx="4247364" cy="285750"/>
          </a:xfrm>
          <a:prstGeom prst="rect">
            <a:avLst/>
          </a:prstGeom>
          <a:noFill/>
          <a:ln w="12700" cap="flat" cmpd="sng">
            <a:noFill/>
            <a:prstDash val="sysDash"/>
            <a:round/>
            <a:headEnd type="none" w="sm" len="sm"/>
            <a:tailEnd type="none" w="sm" len="sm"/>
          </a:ln>
        </p:spPr>
        <p:txBody>
          <a:bodyPr spcFirstLastPara="1" vert="horz" wrap="square" lIns="9144" tIns="4572" rIns="4572" bIns="4572" anchor="t" anchorCtr="0">
            <a:spAutoFit/>
          </a:bodyPr>
          <a:lstStyle/>
          <a:p>
            <a:pPr marR="0" lvl="0" algn="l" defTabSz="457200" rtl="0" eaLnBrk="1" fontAlgn="auto" latinLnBrk="0" hangingPunct="1">
              <a:lnSpc>
                <a:spcPct val="100000"/>
              </a:lnSpc>
              <a:spcBef>
                <a:spcPts val="0"/>
              </a:spcBef>
              <a:spcAft>
                <a:spcPts val="0"/>
              </a:spcAft>
              <a:buClrTx/>
              <a:buSzTx/>
              <a:tabLst/>
              <a:defRPr/>
            </a:pPr>
            <a:r>
              <a:rPr lang="en-GB" sz="900" dirty="0">
                <a:solidFill>
                  <a:prstClr val="black"/>
                </a:solidFill>
                <a:latin typeface="Montserrat" pitchFamily="2" charset="77"/>
                <a:cs typeface="Arial" panose="020B0604020202020204" pitchFamily="34" charset="0"/>
                <a:sym typeface="Basis Grotesque Pro Medium"/>
              </a:rPr>
              <a:t>Vendor with financial stability and good market presence, and positive customer reviews and references</a:t>
            </a:r>
            <a:endParaRPr kumimoji="0" lang="en-US" sz="900" u="none" strike="noStrike" kern="1200" cap="none" spc="0" normalizeH="0" baseline="0" noProof="0" dirty="0">
              <a:ln>
                <a:noFill/>
              </a:ln>
              <a:solidFill>
                <a:prstClr val="black"/>
              </a:solidFill>
              <a:effectLst/>
              <a:uLnTx/>
              <a:uFillTx/>
              <a:latin typeface="Montserrat" pitchFamily="2" charset="77"/>
              <a:cs typeface="Arial" panose="020B0604020202020204" pitchFamily="34" charset="0"/>
              <a:sym typeface="Basis Grotesque Pro Medium"/>
            </a:endParaRPr>
          </a:p>
        </p:txBody>
      </p:sp>
      <p:cxnSp>
        <p:nvCxnSpPr>
          <p:cNvPr id="37" name="Straight Connector 36">
            <a:extLst>
              <a:ext uri="{FF2B5EF4-FFF2-40B4-BE49-F238E27FC236}">
                <a16:creationId xmlns:a16="http://schemas.microsoft.com/office/drawing/2014/main" id="{2F822462-23A7-0762-E92E-7EF524770B36}"/>
              </a:ext>
            </a:extLst>
          </p:cNvPr>
          <p:cNvCxnSpPr>
            <a:cxnSpLocks/>
          </p:cNvCxnSpPr>
          <p:nvPr/>
        </p:nvCxnSpPr>
        <p:spPr>
          <a:xfrm>
            <a:off x="547688" y="6251575"/>
            <a:ext cx="11087098" cy="0"/>
          </a:xfrm>
          <a:prstGeom prst="line">
            <a:avLst/>
          </a:prstGeom>
          <a:noFill/>
          <a:ln w="9525" cap="flat">
            <a:solidFill>
              <a:schemeClr val="tx2">
                <a:lumMod val="75000"/>
              </a:schemeClr>
            </a:solidFill>
            <a:prstDash val="dash"/>
            <a:round/>
          </a:ln>
          <a:effectLst/>
          <a:sp3d/>
        </p:spPr>
        <p:style>
          <a:lnRef idx="0">
            <a:scrgbClr r="0" g="0" b="0"/>
          </a:lnRef>
          <a:fillRef idx="0">
            <a:scrgbClr r="0" g="0" b="0"/>
          </a:fillRef>
          <a:effectRef idx="0">
            <a:scrgbClr r="0" g="0" b="0"/>
          </a:effectRef>
          <a:fontRef idx="none"/>
        </p:style>
      </p:cxnSp>
      <p:sp>
        <p:nvSpPr>
          <p:cNvPr id="38" name="Rectangle 37">
            <a:extLst>
              <a:ext uri="{FF2B5EF4-FFF2-40B4-BE49-F238E27FC236}">
                <a16:creationId xmlns:a16="http://schemas.microsoft.com/office/drawing/2014/main" id="{E625C9C4-E349-1E14-7D97-DE8C6051E157}"/>
              </a:ext>
            </a:extLst>
          </p:cNvPr>
          <p:cNvSpPr/>
          <p:nvPr/>
        </p:nvSpPr>
        <p:spPr>
          <a:xfrm>
            <a:off x="554735" y="5268913"/>
            <a:ext cx="1867072" cy="406400"/>
          </a:xfrm>
          <a:prstGeom prst="rect">
            <a:avLst/>
          </a:prstGeom>
          <a:solidFill>
            <a:schemeClr val="accent3">
              <a:lumMod val="20000"/>
              <a:lumOff val="80000"/>
            </a:schemeClr>
          </a:solidFill>
          <a:ln w="12700" cap="flat">
            <a:solidFill>
              <a:schemeClr val="accent3"/>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defTabSz="2438337" hangingPunct="0">
              <a:lnSpc>
                <a:spcPct val="90000"/>
              </a:lnSpc>
            </a:pPr>
            <a:r>
              <a:rPr lang="en-US" sz="1000" b="1" dirty="0">
                <a:solidFill>
                  <a:srgbClr val="000000"/>
                </a:solidFill>
                <a:latin typeface="Montserrat" panose="00000500000000000000" pitchFamily="2" charset="0"/>
                <a:ea typeface="+mj-ea"/>
                <a:cs typeface="+mj-cs"/>
                <a:sym typeface="Helvetica Neue"/>
              </a:rPr>
              <a:t>8. Scalability and Performance</a:t>
            </a:r>
          </a:p>
        </p:txBody>
      </p:sp>
      <p:sp>
        <p:nvSpPr>
          <p:cNvPr id="39" name="Google Shape;77;p13">
            <a:extLst>
              <a:ext uri="{FF2B5EF4-FFF2-40B4-BE49-F238E27FC236}">
                <a16:creationId xmlns:a16="http://schemas.microsoft.com/office/drawing/2014/main" id="{55B80D5A-31F2-3FBA-A1C1-9534DD6FFD96}"/>
              </a:ext>
            </a:extLst>
          </p:cNvPr>
          <p:cNvSpPr txBox="1"/>
          <p:nvPr/>
        </p:nvSpPr>
        <p:spPr>
          <a:xfrm>
            <a:off x="2645185" y="5257801"/>
            <a:ext cx="4247364" cy="423863"/>
          </a:xfrm>
          <a:prstGeom prst="rect">
            <a:avLst/>
          </a:prstGeom>
          <a:noFill/>
          <a:ln w="12700" cap="flat" cmpd="sng">
            <a:noFill/>
            <a:prstDash val="sysDash"/>
            <a:round/>
            <a:headEnd type="none" w="sm" len="sm"/>
            <a:tailEnd type="none" w="sm" len="sm"/>
          </a:ln>
        </p:spPr>
        <p:txBody>
          <a:bodyPr spcFirstLastPara="1" vert="horz" wrap="square" lIns="9144" tIns="4572" rIns="4572" bIns="4572" anchor="t" anchorCtr="0">
            <a:spAutoFit/>
          </a:bodyPr>
          <a:lstStyle/>
          <a:p>
            <a:pPr marR="0" lvl="0" algn="l" defTabSz="457200" rtl="0" eaLnBrk="1" fontAlgn="auto" latinLnBrk="0" hangingPunct="1">
              <a:lnSpc>
                <a:spcPct val="100000"/>
              </a:lnSpc>
              <a:spcBef>
                <a:spcPts val="0"/>
              </a:spcBef>
              <a:spcAft>
                <a:spcPts val="0"/>
              </a:spcAft>
              <a:buClrTx/>
              <a:buSzTx/>
              <a:tabLst/>
              <a:defRPr/>
            </a:pPr>
            <a:r>
              <a:rPr lang="en-GB" sz="900" dirty="0">
                <a:solidFill>
                  <a:prstClr val="black"/>
                </a:solidFill>
                <a:latin typeface="Montserrat" pitchFamily="2" charset="77"/>
                <a:cs typeface="Arial" panose="020B0604020202020204" pitchFamily="34" charset="0"/>
                <a:sym typeface="Basis Grotesque Pro Medium"/>
              </a:rPr>
              <a:t>Ability to scale with the organization accommodating increasing data volumes while maintaining high-performance processing large datasets and complex calculations</a:t>
            </a:r>
            <a:endParaRPr kumimoji="0" lang="en-US" sz="900" u="none" strike="noStrike" kern="1200" cap="none" spc="0" normalizeH="0" baseline="0" noProof="0" dirty="0">
              <a:ln>
                <a:noFill/>
              </a:ln>
              <a:solidFill>
                <a:prstClr val="black"/>
              </a:solidFill>
              <a:effectLst/>
              <a:uLnTx/>
              <a:uFillTx/>
              <a:latin typeface="Montserrat" pitchFamily="2" charset="77"/>
              <a:cs typeface="Arial" panose="020B0604020202020204" pitchFamily="34" charset="0"/>
              <a:sym typeface="Basis Grotesque Pro Medium"/>
            </a:endParaRPr>
          </a:p>
        </p:txBody>
      </p:sp>
      <p:cxnSp>
        <p:nvCxnSpPr>
          <p:cNvPr id="40" name="Straight Connector 39">
            <a:extLst>
              <a:ext uri="{FF2B5EF4-FFF2-40B4-BE49-F238E27FC236}">
                <a16:creationId xmlns:a16="http://schemas.microsoft.com/office/drawing/2014/main" id="{45E80A5F-2267-D57C-398C-F49F683B403A}"/>
              </a:ext>
            </a:extLst>
          </p:cNvPr>
          <p:cNvCxnSpPr>
            <a:cxnSpLocks/>
          </p:cNvCxnSpPr>
          <p:nvPr/>
        </p:nvCxnSpPr>
        <p:spPr>
          <a:xfrm>
            <a:off x="547688" y="5743575"/>
            <a:ext cx="11087098" cy="0"/>
          </a:xfrm>
          <a:prstGeom prst="line">
            <a:avLst/>
          </a:prstGeom>
          <a:noFill/>
          <a:ln w="9525" cap="flat">
            <a:solidFill>
              <a:schemeClr val="tx2">
                <a:lumMod val="75000"/>
              </a:schemeClr>
            </a:solidFill>
            <a:prstDash val="dash"/>
            <a:round/>
          </a:ln>
          <a:effectLst/>
          <a:sp3d/>
        </p:spPr>
        <p:style>
          <a:lnRef idx="0">
            <a:scrgbClr r="0" g="0" b="0"/>
          </a:lnRef>
          <a:fillRef idx="0">
            <a:scrgbClr r="0" g="0" b="0"/>
          </a:fillRef>
          <a:effectRef idx="0">
            <a:scrgbClr r="0" g="0" b="0"/>
          </a:effectRef>
          <a:fontRef idx="none"/>
        </p:style>
      </p:cxnSp>
      <p:sp>
        <p:nvSpPr>
          <p:cNvPr id="41" name="Rectangle 40">
            <a:extLst>
              <a:ext uri="{FF2B5EF4-FFF2-40B4-BE49-F238E27FC236}">
                <a16:creationId xmlns:a16="http://schemas.microsoft.com/office/drawing/2014/main" id="{D52572D3-806F-5134-ED02-8AF60918D44B}"/>
              </a:ext>
            </a:extLst>
          </p:cNvPr>
          <p:cNvSpPr/>
          <p:nvPr/>
        </p:nvSpPr>
        <p:spPr>
          <a:xfrm>
            <a:off x="554735" y="5803900"/>
            <a:ext cx="1867072" cy="406400"/>
          </a:xfrm>
          <a:prstGeom prst="rect">
            <a:avLst/>
          </a:prstGeom>
          <a:solidFill>
            <a:schemeClr val="accent3">
              <a:lumMod val="20000"/>
              <a:lumOff val="80000"/>
            </a:schemeClr>
          </a:solidFill>
          <a:ln w="12700" cap="flat">
            <a:solidFill>
              <a:schemeClr val="accent3"/>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defTabSz="2438337" hangingPunct="0">
              <a:lnSpc>
                <a:spcPct val="90000"/>
              </a:lnSpc>
            </a:pPr>
            <a:r>
              <a:rPr lang="en-US" sz="1000" b="1" dirty="0">
                <a:solidFill>
                  <a:srgbClr val="000000"/>
                </a:solidFill>
                <a:latin typeface="Montserrat" panose="00000500000000000000" pitchFamily="2" charset="0"/>
                <a:ea typeface="+mj-ea"/>
                <a:cs typeface="+mj-cs"/>
                <a:sym typeface="Helvetica Neue"/>
              </a:rPr>
              <a:t>9. Innovation and Future Roadmap</a:t>
            </a:r>
          </a:p>
        </p:txBody>
      </p:sp>
      <p:sp>
        <p:nvSpPr>
          <p:cNvPr id="42" name="Google Shape;77;p13">
            <a:extLst>
              <a:ext uri="{FF2B5EF4-FFF2-40B4-BE49-F238E27FC236}">
                <a16:creationId xmlns:a16="http://schemas.microsoft.com/office/drawing/2014/main" id="{DAADD254-1BAD-7488-4B91-E0E7500702D9}"/>
              </a:ext>
            </a:extLst>
          </p:cNvPr>
          <p:cNvSpPr txBox="1"/>
          <p:nvPr/>
        </p:nvSpPr>
        <p:spPr>
          <a:xfrm>
            <a:off x="2645185" y="5837238"/>
            <a:ext cx="4247364" cy="149225"/>
          </a:xfrm>
          <a:prstGeom prst="rect">
            <a:avLst/>
          </a:prstGeom>
          <a:noFill/>
          <a:ln w="12700" cap="flat" cmpd="sng">
            <a:noFill/>
            <a:prstDash val="sysDash"/>
            <a:round/>
            <a:headEnd type="none" w="sm" len="sm"/>
            <a:tailEnd type="none" w="sm" len="sm"/>
          </a:ln>
        </p:spPr>
        <p:txBody>
          <a:bodyPr spcFirstLastPara="1" vert="horz" wrap="square" lIns="9144" tIns="4572" rIns="4572" bIns="4572" anchor="t" anchorCtr="0">
            <a:spAutoFit/>
          </a:bodyPr>
          <a:lstStyle/>
          <a:p>
            <a:pPr marR="0" lvl="0" algn="l" defTabSz="457200" rtl="0" eaLnBrk="1" fontAlgn="auto" latinLnBrk="0" hangingPunct="1">
              <a:lnSpc>
                <a:spcPct val="100000"/>
              </a:lnSpc>
              <a:spcBef>
                <a:spcPts val="0"/>
              </a:spcBef>
              <a:spcAft>
                <a:spcPts val="0"/>
              </a:spcAft>
              <a:buClrTx/>
              <a:buSzTx/>
              <a:tabLst/>
              <a:defRPr/>
            </a:pPr>
            <a:r>
              <a:rPr lang="en-GB" sz="900" dirty="0">
                <a:solidFill>
                  <a:prstClr val="black"/>
                </a:solidFill>
                <a:latin typeface="Montserrat" pitchFamily="2" charset="77"/>
                <a:cs typeface="Arial" panose="020B0604020202020204" pitchFamily="34" charset="0"/>
                <a:sym typeface="Basis Grotesque Pro Medium"/>
              </a:rPr>
              <a:t>Vendor's commitment to innovation  and continues improvement</a:t>
            </a:r>
            <a:endParaRPr kumimoji="0" lang="en-US" sz="900" u="none" strike="noStrike" kern="1200" cap="none" spc="0" normalizeH="0" baseline="0" noProof="0" dirty="0">
              <a:ln>
                <a:noFill/>
              </a:ln>
              <a:solidFill>
                <a:prstClr val="black"/>
              </a:solidFill>
              <a:effectLst/>
              <a:uLnTx/>
              <a:uFillTx/>
              <a:latin typeface="Montserrat" pitchFamily="2" charset="77"/>
              <a:cs typeface="Arial" panose="020B0604020202020204" pitchFamily="34" charset="0"/>
              <a:sym typeface="Basis Grotesque Pro Medium"/>
            </a:endParaRPr>
          </a:p>
        </p:txBody>
      </p:sp>
      <p:graphicFrame>
        <p:nvGraphicFramePr>
          <p:cNvPr id="67" name="Chart 66">
            <a:extLst>
              <a:ext uri="{FF2B5EF4-FFF2-40B4-BE49-F238E27FC236}">
                <a16:creationId xmlns:a16="http://schemas.microsoft.com/office/drawing/2014/main" id="{7A52E8EA-C248-EA2C-1DE6-74FB36BD9321}"/>
              </a:ext>
            </a:extLst>
          </p:cNvPr>
          <p:cNvGraphicFramePr/>
          <p:nvPr>
            <p:custDataLst>
              <p:tags r:id="rId2"/>
            </p:custDataLst>
            <p:extLst>
              <p:ext uri="{D42A27DB-BD31-4B8C-83A1-F6EECF244321}">
                <p14:modId xmlns:p14="http://schemas.microsoft.com/office/powerpoint/2010/main" val="994215154"/>
              </p:ext>
            </p:extLst>
          </p:nvPr>
        </p:nvGraphicFramePr>
        <p:xfrm>
          <a:off x="8566150" y="1400175"/>
          <a:ext cx="3106738" cy="652463"/>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68" name="Chart 67">
            <a:extLst>
              <a:ext uri="{FF2B5EF4-FFF2-40B4-BE49-F238E27FC236}">
                <a16:creationId xmlns:a16="http://schemas.microsoft.com/office/drawing/2014/main" id="{96EAD48B-2E00-29DD-5CC7-21C0A384250D}"/>
              </a:ext>
            </a:extLst>
          </p:cNvPr>
          <p:cNvGraphicFramePr/>
          <p:nvPr>
            <p:custDataLst>
              <p:tags r:id="rId3"/>
            </p:custDataLst>
            <p:extLst>
              <p:ext uri="{D42A27DB-BD31-4B8C-83A1-F6EECF244321}">
                <p14:modId xmlns:p14="http://schemas.microsoft.com/office/powerpoint/2010/main" val="3954834976"/>
              </p:ext>
            </p:extLst>
          </p:nvPr>
        </p:nvGraphicFramePr>
        <p:xfrm>
          <a:off x="8566150" y="1987550"/>
          <a:ext cx="3106738" cy="652463"/>
        </p:xfrm>
        <a:graphic>
          <a:graphicData uri="http://schemas.openxmlformats.org/drawingml/2006/chart">
            <c:chart xmlns:c="http://schemas.openxmlformats.org/drawingml/2006/chart" xmlns:r="http://schemas.openxmlformats.org/officeDocument/2006/relationships" r:id="rId17"/>
          </a:graphicData>
        </a:graphic>
      </p:graphicFrame>
      <p:graphicFrame>
        <p:nvGraphicFramePr>
          <p:cNvPr id="69" name="Chart 68">
            <a:extLst>
              <a:ext uri="{FF2B5EF4-FFF2-40B4-BE49-F238E27FC236}">
                <a16:creationId xmlns:a16="http://schemas.microsoft.com/office/drawing/2014/main" id="{28D51E95-CBF9-9B2F-4FA4-D017E371F9C5}"/>
              </a:ext>
            </a:extLst>
          </p:cNvPr>
          <p:cNvGraphicFramePr/>
          <p:nvPr>
            <p:custDataLst>
              <p:tags r:id="rId4"/>
            </p:custDataLst>
            <p:extLst>
              <p:ext uri="{D42A27DB-BD31-4B8C-83A1-F6EECF244321}">
                <p14:modId xmlns:p14="http://schemas.microsoft.com/office/powerpoint/2010/main" val="722203196"/>
              </p:ext>
            </p:extLst>
          </p:nvPr>
        </p:nvGraphicFramePr>
        <p:xfrm>
          <a:off x="8566150" y="2511425"/>
          <a:ext cx="3106738" cy="652463"/>
        </p:xfrm>
        <a:graphic>
          <a:graphicData uri="http://schemas.openxmlformats.org/drawingml/2006/chart">
            <c:chart xmlns:c="http://schemas.openxmlformats.org/drawingml/2006/chart" xmlns:r="http://schemas.openxmlformats.org/officeDocument/2006/relationships" r:id="rId18"/>
          </a:graphicData>
        </a:graphic>
      </p:graphicFrame>
      <p:graphicFrame>
        <p:nvGraphicFramePr>
          <p:cNvPr id="70" name="Chart 69">
            <a:extLst>
              <a:ext uri="{FF2B5EF4-FFF2-40B4-BE49-F238E27FC236}">
                <a16:creationId xmlns:a16="http://schemas.microsoft.com/office/drawing/2014/main" id="{F480F668-7041-BC7E-1DB4-BA46229EB200}"/>
              </a:ext>
            </a:extLst>
          </p:cNvPr>
          <p:cNvGraphicFramePr/>
          <p:nvPr>
            <p:custDataLst>
              <p:tags r:id="rId5"/>
            </p:custDataLst>
            <p:extLst>
              <p:ext uri="{D42A27DB-BD31-4B8C-83A1-F6EECF244321}">
                <p14:modId xmlns:p14="http://schemas.microsoft.com/office/powerpoint/2010/main" val="17260901"/>
              </p:ext>
            </p:extLst>
          </p:nvPr>
        </p:nvGraphicFramePr>
        <p:xfrm>
          <a:off x="8566150" y="3054350"/>
          <a:ext cx="3106738" cy="652463"/>
        </p:xfrm>
        <a:graphic>
          <a:graphicData uri="http://schemas.openxmlformats.org/drawingml/2006/chart">
            <c:chart xmlns:c="http://schemas.openxmlformats.org/drawingml/2006/chart" xmlns:r="http://schemas.openxmlformats.org/officeDocument/2006/relationships" r:id="rId19"/>
          </a:graphicData>
        </a:graphic>
      </p:graphicFrame>
      <p:graphicFrame>
        <p:nvGraphicFramePr>
          <p:cNvPr id="71" name="Chart 70">
            <a:extLst>
              <a:ext uri="{FF2B5EF4-FFF2-40B4-BE49-F238E27FC236}">
                <a16:creationId xmlns:a16="http://schemas.microsoft.com/office/drawing/2014/main" id="{294216A0-9ED7-4E95-1DB5-47B3498F0A68}"/>
              </a:ext>
            </a:extLst>
          </p:cNvPr>
          <p:cNvGraphicFramePr/>
          <p:nvPr>
            <p:custDataLst>
              <p:tags r:id="rId6"/>
            </p:custDataLst>
            <p:extLst>
              <p:ext uri="{D42A27DB-BD31-4B8C-83A1-F6EECF244321}">
                <p14:modId xmlns:p14="http://schemas.microsoft.com/office/powerpoint/2010/main" val="1382637128"/>
              </p:ext>
            </p:extLst>
          </p:nvPr>
        </p:nvGraphicFramePr>
        <p:xfrm>
          <a:off x="8566150" y="3587750"/>
          <a:ext cx="3106738" cy="652463"/>
        </p:xfrm>
        <a:graphic>
          <a:graphicData uri="http://schemas.openxmlformats.org/drawingml/2006/chart">
            <c:chart xmlns:c="http://schemas.openxmlformats.org/drawingml/2006/chart" xmlns:r="http://schemas.openxmlformats.org/officeDocument/2006/relationships" r:id="rId20"/>
          </a:graphicData>
        </a:graphic>
      </p:graphicFrame>
      <p:graphicFrame>
        <p:nvGraphicFramePr>
          <p:cNvPr id="72" name="Chart 71">
            <a:extLst>
              <a:ext uri="{FF2B5EF4-FFF2-40B4-BE49-F238E27FC236}">
                <a16:creationId xmlns:a16="http://schemas.microsoft.com/office/drawing/2014/main" id="{197C3FE3-25D9-1BD4-E518-BD0AB6C6715D}"/>
              </a:ext>
            </a:extLst>
          </p:cNvPr>
          <p:cNvGraphicFramePr/>
          <p:nvPr>
            <p:custDataLst>
              <p:tags r:id="rId7"/>
            </p:custDataLst>
            <p:extLst>
              <p:ext uri="{D42A27DB-BD31-4B8C-83A1-F6EECF244321}">
                <p14:modId xmlns:p14="http://schemas.microsoft.com/office/powerpoint/2010/main" val="2364889753"/>
              </p:ext>
            </p:extLst>
          </p:nvPr>
        </p:nvGraphicFramePr>
        <p:xfrm>
          <a:off x="8566150" y="4122738"/>
          <a:ext cx="3106738" cy="652462"/>
        </p:xfrm>
        <a:graphic>
          <a:graphicData uri="http://schemas.openxmlformats.org/drawingml/2006/chart">
            <c:chart xmlns:c="http://schemas.openxmlformats.org/drawingml/2006/chart" xmlns:r="http://schemas.openxmlformats.org/officeDocument/2006/relationships" r:id="rId21"/>
          </a:graphicData>
        </a:graphic>
      </p:graphicFrame>
      <p:graphicFrame>
        <p:nvGraphicFramePr>
          <p:cNvPr id="73" name="Chart 72">
            <a:extLst>
              <a:ext uri="{FF2B5EF4-FFF2-40B4-BE49-F238E27FC236}">
                <a16:creationId xmlns:a16="http://schemas.microsoft.com/office/drawing/2014/main" id="{3200F0A6-747B-C011-3C9E-6BF25EF21D75}"/>
              </a:ext>
            </a:extLst>
          </p:cNvPr>
          <p:cNvGraphicFramePr/>
          <p:nvPr>
            <p:custDataLst>
              <p:tags r:id="rId8"/>
            </p:custDataLst>
            <p:extLst>
              <p:ext uri="{D42A27DB-BD31-4B8C-83A1-F6EECF244321}">
                <p14:modId xmlns:p14="http://schemas.microsoft.com/office/powerpoint/2010/main" val="3502627213"/>
              </p:ext>
            </p:extLst>
          </p:nvPr>
        </p:nvGraphicFramePr>
        <p:xfrm>
          <a:off x="8594725" y="4675188"/>
          <a:ext cx="3106738" cy="652462"/>
        </p:xfrm>
        <a:graphic>
          <a:graphicData uri="http://schemas.openxmlformats.org/drawingml/2006/chart">
            <c:chart xmlns:c="http://schemas.openxmlformats.org/drawingml/2006/chart" xmlns:r="http://schemas.openxmlformats.org/officeDocument/2006/relationships" r:id="rId22"/>
          </a:graphicData>
        </a:graphic>
      </p:graphicFrame>
      <p:graphicFrame>
        <p:nvGraphicFramePr>
          <p:cNvPr id="74" name="Chart 73">
            <a:extLst>
              <a:ext uri="{FF2B5EF4-FFF2-40B4-BE49-F238E27FC236}">
                <a16:creationId xmlns:a16="http://schemas.microsoft.com/office/drawing/2014/main" id="{38DB1AA1-3D72-2735-1256-49677AF06583}"/>
              </a:ext>
            </a:extLst>
          </p:cNvPr>
          <p:cNvGraphicFramePr/>
          <p:nvPr>
            <p:custDataLst>
              <p:tags r:id="rId9"/>
            </p:custDataLst>
            <p:extLst>
              <p:ext uri="{D42A27DB-BD31-4B8C-83A1-F6EECF244321}">
                <p14:modId xmlns:p14="http://schemas.microsoft.com/office/powerpoint/2010/main" val="4121264617"/>
              </p:ext>
            </p:extLst>
          </p:nvPr>
        </p:nvGraphicFramePr>
        <p:xfrm>
          <a:off x="8594725" y="5167313"/>
          <a:ext cx="3106738" cy="652462"/>
        </p:xfrm>
        <a:graphic>
          <a:graphicData uri="http://schemas.openxmlformats.org/drawingml/2006/chart">
            <c:chart xmlns:c="http://schemas.openxmlformats.org/drawingml/2006/chart" xmlns:r="http://schemas.openxmlformats.org/officeDocument/2006/relationships" r:id="rId23"/>
          </a:graphicData>
        </a:graphic>
      </p:graphicFrame>
      <p:graphicFrame>
        <p:nvGraphicFramePr>
          <p:cNvPr id="75" name="Chart 74">
            <a:extLst>
              <a:ext uri="{FF2B5EF4-FFF2-40B4-BE49-F238E27FC236}">
                <a16:creationId xmlns:a16="http://schemas.microsoft.com/office/drawing/2014/main" id="{268DE278-0DF2-BB94-D743-26851631266F}"/>
              </a:ext>
            </a:extLst>
          </p:cNvPr>
          <p:cNvGraphicFramePr/>
          <p:nvPr>
            <p:custDataLst>
              <p:tags r:id="rId10"/>
            </p:custDataLst>
            <p:extLst>
              <p:ext uri="{D42A27DB-BD31-4B8C-83A1-F6EECF244321}">
                <p14:modId xmlns:p14="http://schemas.microsoft.com/office/powerpoint/2010/main" val="1754495328"/>
              </p:ext>
            </p:extLst>
          </p:nvPr>
        </p:nvGraphicFramePr>
        <p:xfrm>
          <a:off x="8594725" y="5672138"/>
          <a:ext cx="3106738" cy="652462"/>
        </p:xfrm>
        <a:graphic>
          <a:graphicData uri="http://schemas.openxmlformats.org/drawingml/2006/chart">
            <c:chart xmlns:c="http://schemas.openxmlformats.org/drawingml/2006/chart" xmlns:r="http://schemas.openxmlformats.org/officeDocument/2006/relationships" r:id="rId24"/>
          </a:graphicData>
        </a:graphic>
      </p:graphicFrame>
      <p:sp>
        <p:nvSpPr>
          <p:cNvPr id="52" name="Google Shape;77;p13">
            <a:extLst>
              <a:ext uri="{FF2B5EF4-FFF2-40B4-BE49-F238E27FC236}">
                <a16:creationId xmlns:a16="http://schemas.microsoft.com/office/drawing/2014/main" id="{7ACAAA6A-139A-291B-23BB-84112F0EBA68}"/>
              </a:ext>
            </a:extLst>
          </p:cNvPr>
          <p:cNvSpPr txBox="1"/>
          <p:nvPr/>
        </p:nvSpPr>
        <p:spPr>
          <a:xfrm>
            <a:off x="8650143" y="6284913"/>
            <a:ext cx="573948" cy="117475"/>
          </a:xfrm>
          <a:prstGeom prst="rect">
            <a:avLst/>
          </a:prstGeom>
          <a:noFill/>
          <a:ln w="12700" cap="flat" cmpd="sng">
            <a:noFill/>
            <a:prstDash val="sysDash"/>
            <a:round/>
            <a:headEnd type="none" w="sm" len="sm"/>
            <a:tailEnd type="none" w="sm" len="sm"/>
          </a:ln>
        </p:spPr>
        <p:txBody>
          <a:bodyPr spcFirstLastPara="1" vert="horz" wrap="square" lIns="9144" tIns="4572" rIns="4572" bIns="4572" anchor="t" anchorCtr="0">
            <a:spAutoFit/>
          </a:bodyPr>
          <a:lstStyle/>
          <a:p>
            <a:pPr marR="0" lvl="0" algn="ctr" defTabSz="457200" rtl="0" eaLnBrk="1" fontAlgn="auto" latinLnBrk="0" hangingPunct="1">
              <a:lnSpc>
                <a:spcPct val="100000"/>
              </a:lnSpc>
              <a:spcBef>
                <a:spcPts val="0"/>
              </a:spcBef>
              <a:spcAft>
                <a:spcPts val="0"/>
              </a:spcAft>
              <a:buClrTx/>
              <a:buSzTx/>
              <a:tabLst/>
              <a:defRPr/>
            </a:pPr>
            <a:r>
              <a:rPr lang="en-GB" sz="700" dirty="0">
                <a:solidFill>
                  <a:prstClr val="black"/>
                </a:solidFill>
                <a:latin typeface="Montserrat" pitchFamily="2" charset="77"/>
                <a:cs typeface="Arial" panose="020B0604020202020204" pitchFamily="34" charset="0"/>
                <a:sym typeface="Basis Grotesque Pro Medium"/>
              </a:rPr>
              <a:t>Global</a:t>
            </a:r>
            <a:endParaRPr kumimoji="0" lang="en-US" sz="700" u="none" strike="noStrike" kern="1200" cap="none" spc="0" normalizeH="0" baseline="0" noProof="0" dirty="0">
              <a:ln>
                <a:noFill/>
              </a:ln>
              <a:solidFill>
                <a:prstClr val="black"/>
              </a:solidFill>
              <a:effectLst/>
              <a:uLnTx/>
              <a:uFillTx/>
              <a:latin typeface="Montserrat" pitchFamily="2" charset="77"/>
              <a:cs typeface="Arial" panose="020B0604020202020204" pitchFamily="34" charset="0"/>
              <a:sym typeface="Basis Grotesque Pro Medium"/>
            </a:endParaRPr>
          </a:p>
        </p:txBody>
      </p:sp>
      <p:sp>
        <p:nvSpPr>
          <p:cNvPr id="53" name="Google Shape;77;p13">
            <a:extLst>
              <a:ext uri="{FF2B5EF4-FFF2-40B4-BE49-F238E27FC236}">
                <a16:creationId xmlns:a16="http://schemas.microsoft.com/office/drawing/2014/main" id="{246A5C8B-B8DC-F81B-EE56-7D1844357DD7}"/>
              </a:ext>
            </a:extLst>
          </p:cNvPr>
          <p:cNvSpPr txBox="1"/>
          <p:nvPr/>
        </p:nvSpPr>
        <p:spPr>
          <a:xfrm>
            <a:off x="9279509" y="6284913"/>
            <a:ext cx="573948" cy="117475"/>
          </a:xfrm>
          <a:prstGeom prst="rect">
            <a:avLst/>
          </a:prstGeom>
          <a:noFill/>
          <a:ln w="12700" cap="flat" cmpd="sng">
            <a:noFill/>
            <a:prstDash val="sysDash"/>
            <a:round/>
            <a:headEnd type="none" w="sm" len="sm"/>
            <a:tailEnd type="none" w="sm" len="sm"/>
          </a:ln>
        </p:spPr>
        <p:txBody>
          <a:bodyPr spcFirstLastPara="1" vert="horz" wrap="square" lIns="9144" tIns="4572" rIns="4572" bIns="4572" anchor="t" anchorCtr="0">
            <a:spAutoFit/>
          </a:bodyPr>
          <a:lstStyle/>
          <a:p>
            <a:pPr marR="0" lvl="0" algn="ctr" defTabSz="457200" rtl="0" eaLnBrk="1" fontAlgn="auto" latinLnBrk="0" hangingPunct="1">
              <a:lnSpc>
                <a:spcPct val="100000"/>
              </a:lnSpc>
              <a:spcBef>
                <a:spcPts val="0"/>
              </a:spcBef>
              <a:spcAft>
                <a:spcPts val="0"/>
              </a:spcAft>
              <a:buClrTx/>
              <a:buSzTx/>
              <a:tabLst/>
              <a:defRPr/>
            </a:pPr>
            <a:r>
              <a:rPr lang="en-GB" sz="700" dirty="0">
                <a:solidFill>
                  <a:prstClr val="black"/>
                </a:solidFill>
                <a:latin typeface="Montserrat" pitchFamily="2" charset="77"/>
                <a:cs typeface="Arial" panose="020B0604020202020204" pitchFamily="34" charset="0"/>
                <a:sym typeface="Basis Grotesque Pro Medium"/>
              </a:rPr>
              <a:t>Large</a:t>
            </a:r>
            <a:endParaRPr kumimoji="0" lang="en-US" sz="700" u="none" strike="noStrike" kern="1200" cap="none" spc="0" normalizeH="0" baseline="0" noProof="0" dirty="0">
              <a:ln>
                <a:noFill/>
              </a:ln>
              <a:solidFill>
                <a:prstClr val="black"/>
              </a:solidFill>
              <a:effectLst/>
              <a:uLnTx/>
              <a:uFillTx/>
              <a:latin typeface="Montserrat" pitchFamily="2" charset="77"/>
              <a:cs typeface="Arial" panose="020B0604020202020204" pitchFamily="34" charset="0"/>
              <a:sym typeface="Basis Grotesque Pro Medium"/>
            </a:endParaRPr>
          </a:p>
        </p:txBody>
      </p:sp>
      <p:sp>
        <p:nvSpPr>
          <p:cNvPr id="54" name="Google Shape;77;p13">
            <a:extLst>
              <a:ext uri="{FF2B5EF4-FFF2-40B4-BE49-F238E27FC236}">
                <a16:creationId xmlns:a16="http://schemas.microsoft.com/office/drawing/2014/main" id="{901FBB8B-2FA7-BA69-C0B8-0E8504A57863}"/>
              </a:ext>
            </a:extLst>
          </p:cNvPr>
          <p:cNvSpPr txBox="1"/>
          <p:nvPr/>
        </p:nvSpPr>
        <p:spPr>
          <a:xfrm>
            <a:off x="9870775" y="6284913"/>
            <a:ext cx="573948" cy="117475"/>
          </a:xfrm>
          <a:prstGeom prst="rect">
            <a:avLst/>
          </a:prstGeom>
          <a:noFill/>
          <a:ln w="12700" cap="flat" cmpd="sng">
            <a:noFill/>
            <a:prstDash val="sysDash"/>
            <a:round/>
            <a:headEnd type="none" w="sm" len="sm"/>
            <a:tailEnd type="none" w="sm" len="sm"/>
          </a:ln>
        </p:spPr>
        <p:txBody>
          <a:bodyPr spcFirstLastPara="1" vert="horz" wrap="square" lIns="9144" tIns="4572" rIns="4572" bIns="4572" anchor="t" anchorCtr="0">
            <a:spAutoFit/>
          </a:bodyPr>
          <a:lstStyle/>
          <a:p>
            <a:pPr marR="0" lvl="0" algn="ctr" defTabSz="457200" rtl="0" eaLnBrk="1" fontAlgn="auto" latinLnBrk="0" hangingPunct="1">
              <a:lnSpc>
                <a:spcPct val="100000"/>
              </a:lnSpc>
              <a:spcBef>
                <a:spcPts val="0"/>
              </a:spcBef>
              <a:spcAft>
                <a:spcPts val="0"/>
              </a:spcAft>
              <a:buClrTx/>
              <a:buSzTx/>
              <a:tabLst/>
              <a:defRPr/>
            </a:pPr>
            <a:r>
              <a:rPr lang="en-GB" sz="700" dirty="0">
                <a:solidFill>
                  <a:prstClr val="black"/>
                </a:solidFill>
                <a:latin typeface="Montserrat" pitchFamily="2" charset="77"/>
                <a:cs typeface="Arial" panose="020B0604020202020204" pitchFamily="34" charset="0"/>
                <a:sym typeface="Basis Grotesque Pro Medium"/>
              </a:rPr>
              <a:t>Medium</a:t>
            </a:r>
            <a:endParaRPr kumimoji="0" lang="en-US" sz="700" u="none" strike="noStrike" kern="1200" cap="none" spc="0" normalizeH="0" baseline="0" noProof="0" dirty="0">
              <a:ln>
                <a:noFill/>
              </a:ln>
              <a:solidFill>
                <a:prstClr val="black"/>
              </a:solidFill>
              <a:effectLst/>
              <a:uLnTx/>
              <a:uFillTx/>
              <a:latin typeface="Montserrat" pitchFamily="2" charset="77"/>
              <a:cs typeface="Arial" panose="020B0604020202020204" pitchFamily="34" charset="0"/>
              <a:sym typeface="Basis Grotesque Pro Medium"/>
            </a:endParaRPr>
          </a:p>
        </p:txBody>
      </p:sp>
      <p:sp>
        <p:nvSpPr>
          <p:cNvPr id="55" name="Google Shape;77;p13">
            <a:extLst>
              <a:ext uri="{FF2B5EF4-FFF2-40B4-BE49-F238E27FC236}">
                <a16:creationId xmlns:a16="http://schemas.microsoft.com/office/drawing/2014/main" id="{42DB4273-0321-F201-2FF2-63C343F3905B}"/>
              </a:ext>
            </a:extLst>
          </p:cNvPr>
          <p:cNvSpPr txBox="1"/>
          <p:nvPr/>
        </p:nvSpPr>
        <p:spPr>
          <a:xfrm>
            <a:off x="10457423" y="6284913"/>
            <a:ext cx="573948" cy="117475"/>
          </a:xfrm>
          <a:prstGeom prst="rect">
            <a:avLst/>
          </a:prstGeom>
          <a:noFill/>
          <a:ln w="12700" cap="flat" cmpd="sng">
            <a:noFill/>
            <a:prstDash val="sysDash"/>
            <a:round/>
            <a:headEnd type="none" w="sm" len="sm"/>
            <a:tailEnd type="none" w="sm" len="sm"/>
          </a:ln>
        </p:spPr>
        <p:txBody>
          <a:bodyPr spcFirstLastPara="1" vert="horz" wrap="square" lIns="9144" tIns="4572" rIns="4572" bIns="4572" anchor="t" anchorCtr="0">
            <a:spAutoFit/>
          </a:bodyPr>
          <a:lstStyle/>
          <a:p>
            <a:pPr marR="0" lvl="0" algn="ctr" defTabSz="457200" rtl="0" eaLnBrk="1" fontAlgn="auto" latinLnBrk="0" hangingPunct="1">
              <a:lnSpc>
                <a:spcPct val="100000"/>
              </a:lnSpc>
              <a:spcBef>
                <a:spcPts val="0"/>
              </a:spcBef>
              <a:spcAft>
                <a:spcPts val="0"/>
              </a:spcAft>
              <a:buClrTx/>
              <a:buSzTx/>
              <a:tabLst/>
              <a:defRPr/>
            </a:pPr>
            <a:r>
              <a:rPr lang="en-GB" sz="700" dirty="0">
                <a:solidFill>
                  <a:prstClr val="black"/>
                </a:solidFill>
                <a:latin typeface="Montserrat" pitchFamily="2" charset="77"/>
                <a:cs typeface="Arial" panose="020B0604020202020204" pitchFamily="34" charset="0"/>
                <a:sym typeface="Basis Grotesque Pro Medium"/>
              </a:rPr>
              <a:t>Small</a:t>
            </a:r>
            <a:endParaRPr kumimoji="0" lang="en-US" sz="700" u="none" strike="noStrike" kern="1200" cap="none" spc="0" normalizeH="0" baseline="0" noProof="0" dirty="0">
              <a:ln>
                <a:noFill/>
              </a:ln>
              <a:solidFill>
                <a:prstClr val="black"/>
              </a:solidFill>
              <a:effectLst/>
              <a:uLnTx/>
              <a:uFillTx/>
              <a:latin typeface="Montserrat" pitchFamily="2" charset="77"/>
              <a:cs typeface="Arial" panose="020B0604020202020204" pitchFamily="34" charset="0"/>
              <a:sym typeface="Basis Grotesque Pro Medium"/>
            </a:endParaRPr>
          </a:p>
        </p:txBody>
      </p:sp>
      <p:sp>
        <p:nvSpPr>
          <p:cNvPr id="56" name="Google Shape;77;p13">
            <a:extLst>
              <a:ext uri="{FF2B5EF4-FFF2-40B4-BE49-F238E27FC236}">
                <a16:creationId xmlns:a16="http://schemas.microsoft.com/office/drawing/2014/main" id="{C17BBA7B-9D40-96F8-B37A-F5584FAA8349}"/>
              </a:ext>
            </a:extLst>
          </p:cNvPr>
          <p:cNvSpPr txBox="1"/>
          <p:nvPr/>
        </p:nvSpPr>
        <p:spPr>
          <a:xfrm>
            <a:off x="11018903" y="6284913"/>
            <a:ext cx="573948" cy="117475"/>
          </a:xfrm>
          <a:prstGeom prst="rect">
            <a:avLst/>
          </a:prstGeom>
          <a:noFill/>
          <a:ln w="12700" cap="flat" cmpd="sng">
            <a:noFill/>
            <a:prstDash val="sysDash"/>
            <a:round/>
            <a:headEnd type="none" w="sm" len="sm"/>
            <a:tailEnd type="none" w="sm" len="sm"/>
          </a:ln>
        </p:spPr>
        <p:txBody>
          <a:bodyPr spcFirstLastPara="1" vert="horz" wrap="square" lIns="9144" tIns="4572" rIns="4572" bIns="4572" anchor="t" anchorCtr="0">
            <a:spAutoFit/>
          </a:bodyPr>
          <a:lstStyle/>
          <a:p>
            <a:pPr marR="0" lvl="0" algn="ctr" defTabSz="457200" rtl="0" eaLnBrk="1" fontAlgn="auto" latinLnBrk="0" hangingPunct="1">
              <a:lnSpc>
                <a:spcPct val="100000"/>
              </a:lnSpc>
              <a:spcBef>
                <a:spcPts val="0"/>
              </a:spcBef>
              <a:spcAft>
                <a:spcPts val="0"/>
              </a:spcAft>
              <a:buClrTx/>
              <a:buSzTx/>
              <a:tabLst/>
              <a:defRPr/>
            </a:pPr>
            <a:r>
              <a:rPr lang="en-GB" sz="700" dirty="0">
                <a:solidFill>
                  <a:prstClr val="black"/>
                </a:solidFill>
                <a:latin typeface="Montserrat" pitchFamily="2" charset="77"/>
                <a:cs typeface="Arial" panose="020B0604020202020204" pitchFamily="34" charset="0"/>
                <a:sym typeface="Basis Grotesque Pro Medium"/>
              </a:rPr>
              <a:t>Personal</a:t>
            </a:r>
            <a:endParaRPr kumimoji="0" lang="en-US" sz="700" u="none" strike="noStrike" kern="1200" cap="none" spc="0" normalizeH="0" baseline="0" noProof="0" dirty="0">
              <a:ln>
                <a:noFill/>
              </a:ln>
              <a:solidFill>
                <a:prstClr val="black"/>
              </a:solidFill>
              <a:effectLst/>
              <a:uLnTx/>
              <a:uFillTx/>
              <a:latin typeface="Montserrat" pitchFamily="2" charset="77"/>
              <a:cs typeface="Arial" panose="020B0604020202020204" pitchFamily="34" charset="0"/>
              <a:sym typeface="Basis Grotesque Pro Medium"/>
            </a:endParaRPr>
          </a:p>
        </p:txBody>
      </p:sp>
      <p:graphicFrame>
        <p:nvGraphicFramePr>
          <p:cNvPr id="80" name="Chart 79">
            <a:extLst>
              <a:ext uri="{FF2B5EF4-FFF2-40B4-BE49-F238E27FC236}">
                <a16:creationId xmlns:a16="http://schemas.microsoft.com/office/drawing/2014/main" id="{F93D86B7-5CA8-A75B-5599-C55ADE251560}"/>
              </a:ext>
            </a:extLst>
          </p:cNvPr>
          <p:cNvGraphicFramePr/>
          <p:nvPr>
            <p:custDataLst>
              <p:tags r:id="rId11"/>
            </p:custDataLst>
            <p:extLst>
              <p:ext uri="{D42A27DB-BD31-4B8C-83A1-F6EECF244321}">
                <p14:modId xmlns:p14="http://schemas.microsoft.com/office/powerpoint/2010/main" val="1948290784"/>
              </p:ext>
            </p:extLst>
          </p:nvPr>
        </p:nvGraphicFramePr>
        <p:xfrm>
          <a:off x="6962775" y="1295400"/>
          <a:ext cx="1619250" cy="5160963"/>
        </p:xfrm>
        <a:graphic>
          <a:graphicData uri="http://schemas.openxmlformats.org/drawingml/2006/chart">
            <c:chart xmlns:c="http://schemas.openxmlformats.org/drawingml/2006/chart" xmlns:r="http://schemas.openxmlformats.org/officeDocument/2006/relationships" r:id="rId25"/>
          </a:graphicData>
        </a:graphic>
      </p:graphicFrame>
    </p:spTree>
    <p:extLst>
      <p:ext uri="{BB962C8B-B14F-4D97-AF65-F5344CB8AC3E}">
        <p14:creationId xmlns:p14="http://schemas.microsoft.com/office/powerpoint/2010/main" val="21114643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E7C7C6-9072-8FFE-9F7E-E12172164811}"/>
            </a:ext>
          </a:extLst>
        </p:cNvPr>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03518D7C-4CBF-CF6D-DFE5-08A35E19247D}"/>
              </a:ext>
            </a:extLst>
          </p:cNvPr>
          <p:cNvGraphicFramePr>
            <a:graphicFrameLocks noChangeAspect="1"/>
          </p:cNvGraphicFramePr>
          <p:nvPr>
            <p:custDataLst>
              <p:tags r:id="rId1"/>
            </p:custDataLst>
            <p:extLst>
              <p:ext uri="{D42A27DB-BD31-4B8C-83A1-F6EECF244321}">
                <p14:modId xmlns:p14="http://schemas.microsoft.com/office/powerpoint/2010/main" val="116071690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6" imgW="404" imgH="405" progId="TCLayout.ActiveDocument.1">
                  <p:embed/>
                </p:oleObj>
              </mc:Choice>
              <mc:Fallback>
                <p:oleObj name="think-cell Slide" r:id="rId6" imgW="404" imgH="405" progId="TCLayout.ActiveDocument.1">
                  <p:embed/>
                  <p:pic>
                    <p:nvPicPr>
                      <p:cNvPr id="5" name="think-cell data - do not delete" hidden="1">
                        <a:extLst>
                          <a:ext uri="{FF2B5EF4-FFF2-40B4-BE49-F238E27FC236}">
                            <a16:creationId xmlns:a16="http://schemas.microsoft.com/office/drawing/2014/main" id="{BFC42E09-B283-AFD6-9ED1-F21E61DA145D}"/>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16" name="Rectangle 15">
            <a:hlinkClick r:id="rId8" action="ppaction://hlinksldjump"/>
            <a:extLst>
              <a:ext uri="{FF2B5EF4-FFF2-40B4-BE49-F238E27FC236}">
                <a16:creationId xmlns:a16="http://schemas.microsoft.com/office/drawing/2014/main" id="{441FE025-FF0F-C62A-72F6-06F3DD870FD1}"/>
              </a:ext>
            </a:extLst>
          </p:cNvPr>
          <p:cNvSpPr/>
          <p:nvPr>
            <p:custDataLst>
              <p:tags r:id="rId2"/>
            </p:custDataLst>
          </p:nvPr>
        </p:nvSpPr>
        <p:spPr bwMode="auto">
          <a:xfrm>
            <a:off x="4403725" y="2516188"/>
            <a:ext cx="3384550" cy="608013"/>
          </a:xfrm>
          <a:prstGeom prst="rect">
            <a:avLst/>
          </a:prstGeom>
          <a:solidFill>
            <a:schemeClr val="bg1"/>
          </a:solidFill>
          <a:ln w="38100" cap="flat" cmpd="sng" algn="ctr">
            <a:solidFill>
              <a:schemeClr val="bg1"/>
            </a:solidFill>
            <a:prstDash val="solid"/>
            <a:miter lim="800000"/>
            <a:headEnd type="none" w="med" len="med"/>
            <a:tailEnd type="none" w="med" len="med"/>
          </a:ln>
          <a:effectLst/>
        </p:spPr>
        <p:style>
          <a:lnRef idx="2">
            <a:schemeClr val="accent1">
              <a:shade val="15000"/>
            </a:schemeClr>
          </a:lnRef>
          <a:fillRef idx="1">
            <a:schemeClr val="accent1"/>
          </a:fillRef>
          <a:effectRef idx="0">
            <a:schemeClr val="accent1"/>
          </a:effectRef>
          <a:fontRef idx="minor">
            <a:schemeClr val="lt1"/>
          </a:fontRef>
        </p:style>
        <p:txBody>
          <a:bodyPr vert="horz" wrap="none" lIns="122238" tIns="120650" rIns="0" bIns="122238" rtlCol="0" anchor="ctr"/>
          <a:lstStyle/>
          <a:p>
            <a:pPr>
              <a:spcBef>
                <a:spcPct val="0"/>
              </a:spcBef>
              <a:spcAft>
                <a:spcPct val="0"/>
              </a:spcAft>
            </a:pPr>
            <a:r>
              <a:rPr lang="en-GB" altLang="en-US" sz="2400">
                <a:solidFill>
                  <a:schemeClr val="tx1"/>
                </a:solidFill>
                <a:effectLst/>
                <a:sym typeface="Montserrat" panose="00000500000000000000" pitchFamily="2" charset="0"/>
              </a:rPr>
              <a:t>Market Overview</a:t>
            </a:r>
            <a:endParaRPr lang="en-GB" sz="2400" dirty="0">
              <a:solidFill>
                <a:schemeClr val="tx1"/>
              </a:solidFill>
              <a:sym typeface="Montserrat" panose="00000500000000000000" pitchFamily="2" charset="0"/>
            </a:endParaRPr>
          </a:p>
        </p:txBody>
      </p:sp>
      <p:sp>
        <p:nvSpPr>
          <p:cNvPr id="8" name="Rectangle 7">
            <a:hlinkClick r:id="rId9" action="ppaction://hlinksldjump"/>
            <a:extLst>
              <a:ext uri="{FF2B5EF4-FFF2-40B4-BE49-F238E27FC236}">
                <a16:creationId xmlns:a16="http://schemas.microsoft.com/office/drawing/2014/main" id="{64DC83F4-297C-F9E4-714A-5611AC6F5667}"/>
              </a:ext>
            </a:extLst>
          </p:cNvPr>
          <p:cNvSpPr/>
          <p:nvPr>
            <p:custDataLst>
              <p:tags r:id="rId3"/>
            </p:custDataLst>
          </p:nvPr>
        </p:nvSpPr>
        <p:spPr bwMode="auto">
          <a:xfrm>
            <a:off x="4403725" y="3124200"/>
            <a:ext cx="3384550" cy="609600"/>
          </a:xfrm>
          <a:prstGeom prst="rect">
            <a:avLst/>
          </a:prstGeom>
          <a:solidFill>
            <a:schemeClr val="bg1"/>
          </a:solidFill>
          <a:ln w="38100" cap="flat" cmpd="sng" algn="ctr">
            <a:solidFill>
              <a:schemeClr val="bg1"/>
            </a:solidFill>
            <a:prstDash val="solid"/>
            <a:miter lim="800000"/>
            <a:headEnd type="none" w="med" len="med"/>
            <a:tailEnd type="none" w="med" len="med"/>
          </a:ln>
          <a:effectLst/>
        </p:spPr>
        <p:style>
          <a:lnRef idx="2">
            <a:schemeClr val="accent1">
              <a:shade val="15000"/>
            </a:schemeClr>
          </a:lnRef>
          <a:fillRef idx="1">
            <a:schemeClr val="accent1"/>
          </a:fillRef>
          <a:effectRef idx="0">
            <a:schemeClr val="accent1"/>
          </a:effectRef>
          <a:fontRef idx="minor">
            <a:schemeClr val="lt1"/>
          </a:fontRef>
        </p:style>
        <p:txBody>
          <a:bodyPr vert="horz" wrap="none" lIns="122238" tIns="122238" rIns="0" bIns="122238" rtlCol="0" anchor="ctr"/>
          <a:lstStyle/>
          <a:p>
            <a:pPr>
              <a:spcBef>
                <a:spcPct val="0"/>
              </a:spcBef>
              <a:spcAft>
                <a:spcPct val="0"/>
              </a:spcAft>
            </a:pPr>
            <a:r>
              <a:rPr lang="en-GB" altLang="en-US" sz="2400" dirty="0">
                <a:solidFill>
                  <a:schemeClr val="tx1"/>
                </a:solidFill>
                <a:effectLst/>
                <a:sym typeface="Montserrat" panose="00000500000000000000" pitchFamily="2" charset="0"/>
              </a:rPr>
              <a:t>Competitive Landscape</a:t>
            </a:r>
            <a:endParaRPr lang="en-GB" sz="2400" dirty="0">
              <a:solidFill>
                <a:schemeClr val="tx1"/>
              </a:solidFill>
              <a:sym typeface="Montserrat" panose="00000500000000000000" pitchFamily="2" charset="0"/>
            </a:endParaRPr>
          </a:p>
        </p:txBody>
      </p:sp>
      <p:sp>
        <p:nvSpPr>
          <p:cNvPr id="10" name="Rectangle 9">
            <a:extLst>
              <a:ext uri="{FF2B5EF4-FFF2-40B4-BE49-F238E27FC236}">
                <a16:creationId xmlns:a16="http://schemas.microsoft.com/office/drawing/2014/main" id="{00773D85-E093-0BD4-6125-5C9E64DEFF60}"/>
              </a:ext>
            </a:extLst>
          </p:cNvPr>
          <p:cNvSpPr/>
          <p:nvPr>
            <p:custDataLst>
              <p:tags r:id="rId4"/>
            </p:custDataLst>
          </p:nvPr>
        </p:nvSpPr>
        <p:spPr bwMode="auto">
          <a:xfrm>
            <a:off x="4403725" y="3733801"/>
            <a:ext cx="3384550" cy="608013"/>
          </a:xfrm>
          <a:prstGeom prst="rect">
            <a:avLst/>
          </a:prstGeom>
          <a:solidFill>
            <a:schemeClr val="accent1"/>
          </a:solidFill>
          <a:ln w="38100" cap="flat" cmpd="sng" algn="ctr">
            <a:solidFill>
              <a:schemeClr val="bg1"/>
            </a:solidFill>
            <a:prstDash val="solid"/>
            <a:miter lim="800000"/>
            <a:headEnd type="none" w="med" len="med"/>
            <a:tailEnd type="none" w="med" len="med"/>
          </a:ln>
          <a:effectLst/>
        </p:spPr>
        <p:style>
          <a:lnRef idx="2">
            <a:schemeClr val="accent1">
              <a:shade val="15000"/>
            </a:schemeClr>
          </a:lnRef>
          <a:fillRef idx="1">
            <a:schemeClr val="accent1"/>
          </a:fillRef>
          <a:effectRef idx="0">
            <a:schemeClr val="accent1"/>
          </a:effectRef>
          <a:fontRef idx="minor">
            <a:schemeClr val="lt1"/>
          </a:fontRef>
        </p:style>
        <p:txBody>
          <a:bodyPr vert="horz" wrap="none" lIns="122238" tIns="122238" rIns="0" bIns="120650" rtlCol="0" anchor="ctr"/>
          <a:lstStyle/>
          <a:p>
            <a:pPr>
              <a:spcBef>
                <a:spcPct val="0"/>
              </a:spcBef>
              <a:spcAft>
                <a:spcPct val="0"/>
              </a:spcAft>
            </a:pPr>
            <a:r>
              <a:rPr lang="en-GB" sz="2400" dirty="0">
                <a:solidFill>
                  <a:schemeClr val="bg1"/>
                </a:solidFill>
                <a:sym typeface="Montserrat" panose="00000500000000000000" pitchFamily="2" charset="0"/>
              </a:rPr>
              <a:t>About Aqmen</a:t>
            </a:r>
          </a:p>
        </p:txBody>
      </p:sp>
      <p:sp>
        <p:nvSpPr>
          <p:cNvPr id="2" name="Title 1">
            <a:extLst>
              <a:ext uri="{FF2B5EF4-FFF2-40B4-BE49-F238E27FC236}">
                <a16:creationId xmlns:a16="http://schemas.microsoft.com/office/drawing/2014/main" id="{89032EFB-1A00-8152-DAF2-12A7E317DB5C}"/>
              </a:ext>
            </a:extLst>
          </p:cNvPr>
          <p:cNvSpPr>
            <a:spLocks noGrp="1"/>
          </p:cNvSpPr>
          <p:nvPr>
            <p:ph type="title"/>
          </p:nvPr>
        </p:nvSpPr>
        <p:spPr/>
        <p:txBody>
          <a:bodyPr vert="horz"/>
          <a:lstStyle/>
          <a:p>
            <a:fld id="{86B54606-A80A-43F7-88F7-C9FD9D126A89}" type="datetime'Agenda'">
              <a:rPr lang="en-GB" altLang="en-US" smtClean="0">
                <a:effectLst/>
              </a:rPr>
              <a:pPr/>
              <a:t>Agenda</a:t>
            </a:fld>
            <a:endParaRPr lang="en-GB" dirty="0"/>
          </a:p>
        </p:txBody>
      </p:sp>
    </p:spTree>
    <p:extLst>
      <p:ext uri="{BB962C8B-B14F-4D97-AF65-F5344CB8AC3E}">
        <p14:creationId xmlns:p14="http://schemas.microsoft.com/office/powerpoint/2010/main" val="28653315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B429CE-A3A2-C761-DF7C-ABDA938AB788}"/>
            </a:ext>
          </a:extLst>
        </p:cNvPr>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814E2737-D313-F325-2D07-43691D387968}"/>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04" imgH="405" progId="TCLayout.ActiveDocument.1">
                  <p:embed/>
                </p:oleObj>
              </mc:Choice>
              <mc:Fallback>
                <p:oleObj name="think-cell Slide" r:id="rId3" imgW="404" imgH="405" progId="TCLayout.ActiveDocument.1">
                  <p:embed/>
                  <p:pic>
                    <p:nvPicPr>
                      <p:cNvPr id="9" name="think-cell data - do not delete" hidden="1">
                        <a:extLst>
                          <a:ext uri="{FF2B5EF4-FFF2-40B4-BE49-F238E27FC236}">
                            <a16:creationId xmlns:a16="http://schemas.microsoft.com/office/drawing/2014/main" id="{69A327B7-4427-9AC9-7C10-C0E7606288B5}"/>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5" name="Title 4">
            <a:extLst>
              <a:ext uri="{FF2B5EF4-FFF2-40B4-BE49-F238E27FC236}">
                <a16:creationId xmlns:a16="http://schemas.microsoft.com/office/drawing/2014/main" id="{E1CAF388-3518-321C-6B28-893D0F94CE68}"/>
              </a:ext>
            </a:extLst>
          </p:cNvPr>
          <p:cNvSpPr>
            <a:spLocks noGrp="1"/>
          </p:cNvSpPr>
          <p:nvPr>
            <p:ph type="title"/>
          </p:nvPr>
        </p:nvSpPr>
        <p:spPr/>
        <p:txBody>
          <a:bodyPr vert="horz"/>
          <a:lstStyle/>
          <a:p>
            <a:r>
              <a:rPr lang="en-GB" dirty="0"/>
              <a:t>EXECUTIVE SUMMARY</a:t>
            </a:r>
          </a:p>
        </p:txBody>
      </p:sp>
      <p:sp>
        <p:nvSpPr>
          <p:cNvPr id="8" name="Text Placeholder 7">
            <a:extLst>
              <a:ext uri="{FF2B5EF4-FFF2-40B4-BE49-F238E27FC236}">
                <a16:creationId xmlns:a16="http://schemas.microsoft.com/office/drawing/2014/main" id="{AD6BC1F5-6C84-0607-E515-4684B561C56B}"/>
              </a:ext>
            </a:extLst>
          </p:cNvPr>
          <p:cNvSpPr>
            <a:spLocks noGrp="1"/>
          </p:cNvSpPr>
          <p:nvPr>
            <p:ph type="body" idx="11"/>
          </p:nvPr>
        </p:nvSpPr>
        <p:spPr/>
        <p:txBody>
          <a:bodyPr/>
          <a:lstStyle/>
          <a:p>
            <a:fld id="{C6F252A1-AB7E-44FD-86CD-D62F5F5F8F0A}" type="slidenum">
              <a:rPr lang="en-GB" smtClean="0"/>
              <a:t>2</a:t>
            </a:fld>
            <a:endParaRPr lang="en-GB" dirty="0"/>
          </a:p>
        </p:txBody>
      </p:sp>
      <p:sp>
        <p:nvSpPr>
          <p:cNvPr id="3" name="Subtitle 1">
            <a:extLst>
              <a:ext uri="{FF2B5EF4-FFF2-40B4-BE49-F238E27FC236}">
                <a16:creationId xmlns:a16="http://schemas.microsoft.com/office/drawing/2014/main" id="{C8FA164F-A28C-1B04-180F-2186431D0192}"/>
              </a:ext>
            </a:extLst>
          </p:cNvPr>
          <p:cNvSpPr txBox="1">
            <a:spLocks/>
          </p:cNvSpPr>
          <p:nvPr/>
        </p:nvSpPr>
        <p:spPr>
          <a:xfrm>
            <a:off x="654102" y="3109721"/>
            <a:ext cx="1289657" cy="14715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b="0" kern="1200" baseline="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r>
              <a:rPr lang="en-GB" sz="1400" b="1" dirty="0">
                <a:solidFill>
                  <a:schemeClr val="accent1"/>
                </a:solidFill>
                <a:latin typeface="Montserrat" panose="00000500000000000000" pitchFamily="2" charset="0"/>
              </a:rPr>
              <a:t>Market</a:t>
            </a:r>
            <a:endParaRPr lang="en-GB" sz="1400" i="1" dirty="0">
              <a:solidFill>
                <a:schemeClr val="accent1"/>
              </a:solidFill>
              <a:latin typeface="Montserrat" panose="00000500000000000000" pitchFamily="2" charset="0"/>
            </a:endParaRPr>
          </a:p>
        </p:txBody>
      </p:sp>
      <p:cxnSp>
        <p:nvCxnSpPr>
          <p:cNvPr id="4" name="Straight Connector 3">
            <a:extLst>
              <a:ext uri="{FF2B5EF4-FFF2-40B4-BE49-F238E27FC236}">
                <a16:creationId xmlns:a16="http://schemas.microsoft.com/office/drawing/2014/main" id="{03D9BDC5-01C8-406B-865E-241365A6E792}"/>
              </a:ext>
            </a:extLst>
          </p:cNvPr>
          <p:cNvCxnSpPr>
            <a:cxnSpLocks/>
          </p:cNvCxnSpPr>
          <p:nvPr/>
        </p:nvCxnSpPr>
        <p:spPr>
          <a:xfrm>
            <a:off x="1971675" y="2786193"/>
            <a:ext cx="0" cy="1009650"/>
          </a:xfrm>
          <a:prstGeom prst="line">
            <a:avLst/>
          </a:prstGeom>
          <a:ln w="19050"/>
        </p:spPr>
        <p:style>
          <a:lnRef idx="2">
            <a:schemeClr val="accent1"/>
          </a:lnRef>
          <a:fillRef idx="0">
            <a:schemeClr val="accent1"/>
          </a:fillRef>
          <a:effectRef idx="1">
            <a:schemeClr val="accent1"/>
          </a:effectRef>
          <a:fontRef idx="minor">
            <a:schemeClr val="tx1"/>
          </a:fontRef>
        </p:style>
      </p:cxnSp>
      <p:sp>
        <p:nvSpPr>
          <p:cNvPr id="2" name="TextBox 1">
            <a:extLst>
              <a:ext uri="{FF2B5EF4-FFF2-40B4-BE49-F238E27FC236}">
                <a16:creationId xmlns:a16="http://schemas.microsoft.com/office/drawing/2014/main" id="{CFCE0DD0-E9E2-2096-40EB-EC2E2C18E5C4}"/>
              </a:ext>
            </a:extLst>
          </p:cNvPr>
          <p:cNvSpPr txBox="1"/>
          <p:nvPr/>
        </p:nvSpPr>
        <p:spPr>
          <a:xfrm>
            <a:off x="1971675" y="2687847"/>
            <a:ext cx="9685689" cy="1107996"/>
          </a:xfrm>
          <a:prstGeom prst="rect">
            <a:avLst/>
          </a:prstGeom>
          <a:noFill/>
          <a:ln w="6350">
            <a:noFill/>
            <a:miter lim="800000"/>
          </a:ln>
        </p:spPr>
        <p:txBody>
          <a:bodyPr wrap="square">
            <a:spAutoFit/>
          </a:bodyPr>
          <a:lstStyle/>
          <a:p>
            <a:pPr marL="285750" indent="-285750">
              <a:buFont typeface="Arial" panose="020B0604020202020204" pitchFamily="34" charset="0"/>
              <a:buChar char="•"/>
            </a:pPr>
            <a:r>
              <a:rPr lang="en-GB" sz="1100" b="1" dirty="0">
                <a:solidFill>
                  <a:schemeClr val="tx2"/>
                </a:solidFill>
                <a:latin typeface="Montserrat" pitchFamily="2" charset="77"/>
              </a:rPr>
              <a:t>The xP&amp;A market is poised for substantial growth of +15% p.a. from 2023 to 2028</a:t>
            </a:r>
            <a:r>
              <a:rPr lang="en-GB" sz="1100" dirty="0">
                <a:solidFill>
                  <a:schemeClr val="tx2"/>
                </a:solidFill>
                <a:latin typeface="Montserrat" pitchFamily="2" charset="77"/>
              </a:rPr>
              <a:t>, driven by technological advancements, increasing cloud adoption, and a heightened focus on data security and real-time analytics. </a:t>
            </a:r>
          </a:p>
          <a:p>
            <a:pPr marL="285750" indent="-285750">
              <a:buFont typeface="Arial" panose="020B0604020202020204" pitchFamily="34" charset="0"/>
              <a:buChar char="•"/>
            </a:pPr>
            <a:r>
              <a:rPr lang="en-GB" sz="1100" dirty="0">
                <a:solidFill>
                  <a:schemeClr val="tx2"/>
                </a:solidFill>
                <a:latin typeface="Montserrat" pitchFamily="2" charset="77"/>
              </a:rPr>
              <a:t>With the </a:t>
            </a:r>
            <a:r>
              <a:rPr lang="en-GB" sz="1100" b="1" dirty="0">
                <a:solidFill>
                  <a:schemeClr val="tx2"/>
                </a:solidFill>
                <a:latin typeface="Montserrat" pitchFamily="2" charset="77"/>
              </a:rPr>
              <a:t>market projected to grow from $14.4 bn in 2023 to $29.5 bn by 2028</a:t>
            </a:r>
            <a:r>
              <a:rPr lang="en-GB" sz="1100" dirty="0">
                <a:solidFill>
                  <a:schemeClr val="tx2"/>
                </a:solidFill>
                <a:latin typeface="Montserrat" pitchFamily="2" charset="77"/>
              </a:rPr>
              <a:t>, key trends such as AI/ML integration, cloud migration, and ESG reporting are shaping the future landscape.</a:t>
            </a:r>
          </a:p>
          <a:p>
            <a:pPr marL="285750" indent="-285750">
              <a:buFont typeface="Arial" panose="020B0604020202020204" pitchFamily="34" charset="0"/>
              <a:buChar char="•"/>
            </a:pPr>
            <a:r>
              <a:rPr lang="en-GB" sz="1100" dirty="0">
                <a:solidFill>
                  <a:schemeClr val="tx2"/>
                </a:solidFill>
                <a:latin typeface="Montserrat" pitchFamily="2" charset="77"/>
              </a:rPr>
              <a:t>Within the corporate segment, </a:t>
            </a:r>
            <a:r>
              <a:rPr lang="en-GB" sz="1100" b="1" dirty="0">
                <a:solidFill>
                  <a:schemeClr val="tx2"/>
                </a:solidFill>
                <a:latin typeface="Montserrat" pitchFamily="2" charset="77"/>
              </a:rPr>
              <a:t>small and medium companies are expected to grow fastest due to increased quantity and penetration rates</a:t>
            </a:r>
            <a:r>
              <a:rPr lang="en-GB" sz="1100" dirty="0">
                <a:solidFill>
                  <a:schemeClr val="tx2"/>
                </a:solidFill>
                <a:latin typeface="Montserrat" pitchFamily="2" charset="77"/>
              </a:rPr>
              <a:t>. This segment is expected to represent ~60% of the market in 2028, up from ~40% in 2023.</a:t>
            </a:r>
          </a:p>
        </p:txBody>
      </p:sp>
      <p:sp>
        <p:nvSpPr>
          <p:cNvPr id="7" name="TextBox 6">
            <a:extLst>
              <a:ext uri="{FF2B5EF4-FFF2-40B4-BE49-F238E27FC236}">
                <a16:creationId xmlns:a16="http://schemas.microsoft.com/office/drawing/2014/main" id="{DA3EB925-32A5-0AFA-D693-34859F42E5A8}"/>
              </a:ext>
            </a:extLst>
          </p:cNvPr>
          <p:cNvSpPr txBox="1"/>
          <p:nvPr/>
        </p:nvSpPr>
        <p:spPr>
          <a:xfrm>
            <a:off x="1971675" y="3936994"/>
            <a:ext cx="9685689" cy="1446550"/>
          </a:xfrm>
          <a:prstGeom prst="rect">
            <a:avLst/>
          </a:prstGeom>
          <a:noFill/>
          <a:ln w="6350">
            <a:noFill/>
            <a:miter lim="800000"/>
          </a:ln>
        </p:spPr>
        <p:txBody>
          <a:bodyPr wrap="square">
            <a:spAutoFit/>
          </a:bodyPr>
          <a:lstStyle/>
          <a:p>
            <a:pPr marL="285750" indent="-285750">
              <a:buFont typeface="Arial" panose="020B0604020202020204" pitchFamily="34" charset="0"/>
              <a:buChar char="•"/>
            </a:pPr>
            <a:r>
              <a:rPr lang="en-GB" sz="1100" b="1" dirty="0">
                <a:solidFill>
                  <a:schemeClr val="tx2"/>
                </a:solidFill>
                <a:latin typeface="Montserrat" pitchFamily="2" charset="77"/>
              </a:rPr>
              <a:t>The competitive environment is diverse, featuring established IT service companies and agile new entrants</a:t>
            </a:r>
            <a:r>
              <a:rPr lang="en-GB" sz="1100" dirty="0">
                <a:solidFill>
                  <a:schemeClr val="tx2"/>
                </a:solidFill>
                <a:latin typeface="Montserrat" pitchFamily="2" charset="77"/>
              </a:rPr>
              <a:t> leveraging innovative solutions to disrupt the market. </a:t>
            </a:r>
          </a:p>
          <a:p>
            <a:pPr marL="285750" indent="-285750">
              <a:buFont typeface="Arial" panose="020B0604020202020204" pitchFamily="34" charset="0"/>
              <a:buChar char="•"/>
            </a:pPr>
            <a:r>
              <a:rPr lang="en-GB" sz="1100" dirty="0">
                <a:solidFill>
                  <a:schemeClr val="tx2"/>
                </a:solidFill>
                <a:latin typeface="Montserrat" pitchFamily="2" charset="77"/>
              </a:rPr>
              <a:t>Key purchasing criteria for customers include cost efficiency, seamless integration, robust functionality, and vendor reputation, highlighting the diverse need of various market segments</a:t>
            </a:r>
          </a:p>
          <a:p>
            <a:pPr marL="285750" indent="-285750">
              <a:buFont typeface="Arial" panose="020B0604020202020204" pitchFamily="34" charset="0"/>
              <a:buChar char="•"/>
            </a:pPr>
            <a:r>
              <a:rPr lang="en-GB" sz="1100" b="1" dirty="0">
                <a:solidFill>
                  <a:schemeClr val="tx2"/>
                </a:solidFill>
                <a:latin typeface="Montserrat" pitchFamily="2" charset="77"/>
              </a:rPr>
              <a:t>There is a clear consolidation play waiting to happen within the SME segment </a:t>
            </a:r>
            <a:r>
              <a:rPr lang="en-GB" sz="1100" dirty="0">
                <a:solidFill>
                  <a:schemeClr val="tx2"/>
                </a:solidFill>
                <a:latin typeface="Montserrat" pitchFamily="2" charset="77"/>
              </a:rPr>
              <a:t>as currently the market is highly fragmented with larger players not allocating many resources to serve such segment</a:t>
            </a:r>
          </a:p>
          <a:p>
            <a:pPr marL="285750" indent="-285750">
              <a:buFont typeface="Arial" panose="020B0604020202020204" pitchFamily="34" charset="0"/>
              <a:buChar char="•"/>
            </a:pPr>
            <a:r>
              <a:rPr lang="en-GB" sz="1100" dirty="0">
                <a:solidFill>
                  <a:schemeClr val="tx2"/>
                </a:solidFill>
                <a:latin typeface="Montserrat" pitchFamily="2" charset="77"/>
              </a:rPr>
              <a:t>Moreover, </a:t>
            </a:r>
            <a:r>
              <a:rPr lang="en-GB" sz="1100" b="1" dirty="0">
                <a:solidFill>
                  <a:schemeClr val="tx2"/>
                </a:solidFill>
                <a:latin typeface="Montserrat" pitchFamily="2" charset="77"/>
              </a:rPr>
              <a:t>high M&amp;A activity is expected as many players in the industry are PE-backed companies</a:t>
            </a:r>
            <a:r>
              <a:rPr lang="en-GB" sz="1100" dirty="0">
                <a:solidFill>
                  <a:schemeClr val="tx2"/>
                </a:solidFill>
                <a:latin typeface="Montserrat" pitchFamily="2" charset="77"/>
              </a:rPr>
              <a:t>, reaching the end of the fund’s holding period</a:t>
            </a:r>
          </a:p>
        </p:txBody>
      </p:sp>
      <p:sp>
        <p:nvSpPr>
          <p:cNvPr id="10" name="Subtitle 1">
            <a:extLst>
              <a:ext uri="{FF2B5EF4-FFF2-40B4-BE49-F238E27FC236}">
                <a16:creationId xmlns:a16="http://schemas.microsoft.com/office/drawing/2014/main" id="{4737CE4A-5257-0839-E7BD-9DF70783B27F}"/>
              </a:ext>
            </a:extLst>
          </p:cNvPr>
          <p:cNvSpPr txBox="1">
            <a:spLocks/>
          </p:cNvSpPr>
          <p:nvPr/>
        </p:nvSpPr>
        <p:spPr>
          <a:xfrm>
            <a:off x="654102" y="4244973"/>
            <a:ext cx="1289657" cy="588605"/>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b="0" kern="1200" baseline="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r>
              <a:rPr lang="en-GB" sz="1400" b="1" dirty="0">
                <a:solidFill>
                  <a:schemeClr val="accent1"/>
                </a:solidFill>
                <a:latin typeface="Montserrat" panose="00000500000000000000" pitchFamily="2" charset="0"/>
              </a:rPr>
              <a:t>Competitive Landscape</a:t>
            </a:r>
            <a:endParaRPr lang="en-GB" sz="1400" i="1" dirty="0">
              <a:solidFill>
                <a:schemeClr val="accent1"/>
              </a:solidFill>
              <a:latin typeface="Montserrat" panose="00000500000000000000" pitchFamily="2" charset="0"/>
            </a:endParaRPr>
          </a:p>
        </p:txBody>
      </p:sp>
      <p:cxnSp>
        <p:nvCxnSpPr>
          <p:cNvPr id="11" name="Straight Connector 10">
            <a:extLst>
              <a:ext uri="{FF2B5EF4-FFF2-40B4-BE49-F238E27FC236}">
                <a16:creationId xmlns:a16="http://schemas.microsoft.com/office/drawing/2014/main" id="{679E2A4D-DF29-E366-7F28-1DC41B9E14F6}"/>
              </a:ext>
            </a:extLst>
          </p:cNvPr>
          <p:cNvCxnSpPr>
            <a:cxnSpLocks/>
          </p:cNvCxnSpPr>
          <p:nvPr/>
        </p:nvCxnSpPr>
        <p:spPr>
          <a:xfrm>
            <a:off x="1971675" y="3936994"/>
            <a:ext cx="0" cy="1446550"/>
          </a:xfrm>
          <a:prstGeom prst="line">
            <a:avLst/>
          </a:prstGeom>
          <a:ln w="19050"/>
        </p:spPr>
        <p:style>
          <a:lnRef idx="2">
            <a:schemeClr val="accent1"/>
          </a:lnRef>
          <a:fillRef idx="0">
            <a:schemeClr val="accent1"/>
          </a:fillRef>
          <a:effectRef idx="1">
            <a:schemeClr val="accent1"/>
          </a:effectRef>
          <a:fontRef idx="minor">
            <a:schemeClr val="tx1"/>
          </a:fontRef>
        </p:style>
      </p:cxnSp>
      <p:sp>
        <p:nvSpPr>
          <p:cNvPr id="13" name="Subtitle 1">
            <a:extLst>
              <a:ext uri="{FF2B5EF4-FFF2-40B4-BE49-F238E27FC236}">
                <a16:creationId xmlns:a16="http://schemas.microsoft.com/office/drawing/2014/main" id="{846CBBBA-6725-D78B-E4BE-28E31D92A069}"/>
              </a:ext>
            </a:extLst>
          </p:cNvPr>
          <p:cNvSpPr txBox="1">
            <a:spLocks/>
          </p:cNvSpPr>
          <p:nvPr/>
        </p:nvSpPr>
        <p:spPr>
          <a:xfrm>
            <a:off x="654102" y="5671314"/>
            <a:ext cx="1289657" cy="430887"/>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b="0" kern="1200" baseline="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r>
              <a:rPr lang="en-GB" sz="1400" b="1" dirty="0">
                <a:solidFill>
                  <a:schemeClr val="accent1"/>
                </a:solidFill>
                <a:latin typeface="Montserrat" panose="00000500000000000000" pitchFamily="2" charset="0"/>
              </a:rPr>
              <a:t>About Aqmen</a:t>
            </a:r>
            <a:endParaRPr lang="en-GB" sz="1400" i="1" dirty="0">
              <a:solidFill>
                <a:schemeClr val="accent1"/>
              </a:solidFill>
              <a:latin typeface="Montserrat" panose="00000500000000000000" pitchFamily="2" charset="0"/>
            </a:endParaRPr>
          </a:p>
        </p:txBody>
      </p:sp>
      <p:cxnSp>
        <p:nvCxnSpPr>
          <p:cNvPr id="14" name="Straight Connector 13">
            <a:extLst>
              <a:ext uri="{FF2B5EF4-FFF2-40B4-BE49-F238E27FC236}">
                <a16:creationId xmlns:a16="http://schemas.microsoft.com/office/drawing/2014/main" id="{39BF9439-4645-4A5E-7750-8F441D17AB3E}"/>
              </a:ext>
            </a:extLst>
          </p:cNvPr>
          <p:cNvCxnSpPr>
            <a:cxnSpLocks/>
          </p:cNvCxnSpPr>
          <p:nvPr/>
        </p:nvCxnSpPr>
        <p:spPr>
          <a:xfrm>
            <a:off x="1971675" y="5577966"/>
            <a:ext cx="0" cy="565998"/>
          </a:xfrm>
          <a:prstGeom prst="line">
            <a:avLst/>
          </a:prstGeom>
          <a:ln w="19050"/>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432F70BB-30A8-5515-D310-CA8280E7F0FB}"/>
              </a:ext>
            </a:extLst>
          </p:cNvPr>
          <p:cNvSpPr txBox="1"/>
          <p:nvPr/>
        </p:nvSpPr>
        <p:spPr>
          <a:xfrm>
            <a:off x="1971675" y="5525122"/>
            <a:ext cx="9685689" cy="769441"/>
          </a:xfrm>
          <a:prstGeom prst="rect">
            <a:avLst/>
          </a:prstGeom>
          <a:noFill/>
          <a:ln w="6350">
            <a:noFill/>
            <a:miter lim="800000"/>
          </a:ln>
        </p:spPr>
        <p:txBody>
          <a:bodyPr wrap="square">
            <a:spAutoFit/>
          </a:bodyPr>
          <a:lstStyle/>
          <a:p>
            <a:pPr marL="171450" indent="-171450" rtl="0" fontAlgn="ctr">
              <a:buFont typeface="Arial" panose="020B0604020202020204" pitchFamily="34" charset="0"/>
              <a:buChar char="•"/>
            </a:pPr>
            <a:r>
              <a:rPr lang="en-GB" sz="1100" b="1" dirty="0">
                <a:solidFill>
                  <a:schemeClr val="tx2"/>
                </a:solidFill>
                <a:effectLst/>
                <a:latin typeface="Montserrat" panose="00000500000000000000" pitchFamily="2" charset="0"/>
              </a:rPr>
              <a:t>Aqmen was founded by seasoned industry professionals and a world-renowned academic</a:t>
            </a:r>
            <a:r>
              <a:rPr lang="en-GB" sz="1100" dirty="0">
                <a:solidFill>
                  <a:schemeClr val="tx2"/>
                </a:solidFill>
                <a:effectLst/>
                <a:latin typeface="Montserrat" panose="00000500000000000000" pitchFamily="2" charset="0"/>
              </a:rPr>
              <a:t>, with the mission to empower better decision making by streamlining repetitive, low-value tasks and </a:t>
            </a:r>
            <a:r>
              <a:rPr lang="en-GB" sz="1100" b="1" dirty="0">
                <a:solidFill>
                  <a:schemeClr val="tx2"/>
                </a:solidFill>
                <a:effectLst/>
                <a:latin typeface="Montserrat" panose="00000500000000000000" pitchFamily="2" charset="0"/>
              </a:rPr>
              <a:t>enabling people to focus on what truly matters: thinking.</a:t>
            </a:r>
            <a:endParaRPr lang="en-GB" sz="1100" dirty="0">
              <a:solidFill>
                <a:schemeClr val="tx2"/>
              </a:solidFill>
              <a:effectLst/>
              <a:latin typeface="Montserrat" panose="00000500000000000000" pitchFamily="2" charset="0"/>
            </a:endParaRPr>
          </a:p>
          <a:p>
            <a:pPr marL="171450" indent="-171450" rtl="0" fontAlgn="ctr">
              <a:buFont typeface="Arial" panose="020B0604020202020204" pitchFamily="34" charset="0"/>
              <a:buChar char="•"/>
            </a:pPr>
            <a:r>
              <a:rPr lang="en-GB" sz="1100" b="1" dirty="0">
                <a:solidFill>
                  <a:schemeClr val="tx2"/>
                </a:solidFill>
                <a:effectLst/>
                <a:latin typeface="Montserrat" panose="00000500000000000000" pitchFamily="2" charset="0"/>
              </a:rPr>
              <a:t>This report was developed by </a:t>
            </a:r>
            <a:r>
              <a:rPr lang="en-GB" sz="1100" b="1" dirty="0" err="1">
                <a:solidFill>
                  <a:schemeClr val="tx2"/>
                </a:solidFill>
                <a:effectLst/>
                <a:latin typeface="Montserrat" panose="00000500000000000000" pitchFamily="2" charset="0"/>
              </a:rPr>
              <a:t>Aqmen's</a:t>
            </a:r>
            <a:r>
              <a:rPr lang="en-GB" sz="1100" b="1" dirty="0">
                <a:solidFill>
                  <a:schemeClr val="tx2"/>
                </a:solidFill>
                <a:effectLst/>
                <a:latin typeface="Montserrat" panose="00000500000000000000" pitchFamily="2" charset="0"/>
              </a:rPr>
              <a:t> team as part of Lio’s training</a:t>
            </a:r>
            <a:r>
              <a:rPr lang="en-GB" sz="1100" dirty="0">
                <a:solidFill>
                  <a:schemeClr val="tx2"/>
                </a:solidFill>
                <a:effectLst/>
                <a:latin typeface="Montserrat" panose="00000500000000000000" pitchFamily="2" charset="0"/>
              </a:rPr>
              <a:t>, developing its ability to tackle complex problems, provide actionable insights, and generate ready-to-use outputs efficiently.</a:t>
            </a:r>
          </a:p>
        </p:txBody>
      </p:sp>
      <p:sp>
        <p:nvSpPr>
          <p:cNvPr id="16" name="Subtitle 1">
            <a:extLst>
              <a:ext uri="{FF2B5EF4-FFF2-40B4-BE49-F238E27FC236}">
                <a16:creationId xmlns:a16="http://schemas.microsoft.com/office/drawing/2014/main" id="{A80219B7-14F0-C256-5C44-30F1C4CC00A4}"/>
              </a:ext>
            </a:extLst>
          </p:cNvPr>
          <p:cNvSpPr txBox="1">
            <a:spLocks/>
          </p:cNvSpPr>
          <p:nvPr/>
        </p:nvSpPr>
        <p:spPr>
          <a:xfrm>
            <a:off x="654102" y="1441148"/>
            <a:ext cx="1289657" cy="430887"/>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b="0" kern="1200" baseline="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r>
              <a:rPr lang="en-GB" sz="1400" b="1" dirty="0">
                <a:solidFill>
                  <a:schemeClr val="accent1"/>
                </a:solidFill>
                <a:latin typeface="Montserrat" panose="00000500000000000000" pitchFamily="2" charset="0"/>
              </a:rPr>
              <a:t>Key takeaways</a:t>
            </a:r>
            <a:endParaRPr lang="en-GB" sz="1400" i="1" dirty="0">
              <a:solidFill>
                <a:schemeClr val="accent1"/>
              </a:solidFill>
              <a:latin typeface="Montserrat" panose="00000500000000000000" pitchFamily="2" charset="0"/>
            </a:endParaRPr>
          </a:p>
        </p:txBody>
      </p:sp>
      <p:cxnSp>
        <p:nvCxnSpPr>
          <p:cNvPr id="17" name="Straight Connector 16">
            <a:extLst>
              <a:ext uri="{FF2B5EF4-FFF2-40B4-BE49-F238E27FC236}">
                <a16:creationId xmlns:a16="http://schemas.microsoft.com/office/drawing/2014/main" id="{30BE7BF9-C8B2-DFD1-1C2A-22FEBC6E3B2F}"/>
              </a:ext>
            </a:extLst>
          </p:cNvPr>
          <p:cNvCxnSpPr>
            <a:cxnSpLocks/>
          </p:cNvCxnSpPr>
          <p:nvPr/>
        </p:nvCxnSpPr>
        <p:spPr>
          <a:xfrm>
            <a:off x="1971675" y="1059091"/>
            <a:ext cx="0" cy="1490192"/>
          </a:xfrm>
          <a:prstGeom prst="line">
            <a:avLst/>
          </a:prstGeom>
          <a:ln w="19050"/>
        </p:spPr>
        <p:style>
          <a:lnRef idx="2">
            <a:schemeClr val="accent1"/>
          </a:lnRef>
          <a:fillRef idx="0">
            <a:schemeClr val="accent1"/>
          </a:fillRef>
          <a:effectRef idx="1">
            <a:schemeClr val="accent1"/>
          </a:effectRef>
          <a:fontRef idx="minor">
            <a:schemeClr val="tx1"/>
          </a:fontRef>
        </p:style>
      </p:cxnSp>
      <p:sp>
        <p:nvSpPr>
          <p:cNvPr id="18" name="TextBox 17">
            <a:extLst>
              <a:ext uri="{FF2B5EF4-FFF2-40B4-BE49-F238E27FC236}">
                <a16:creationId xmlns:a16="http://schemas.microsoft.com/office/drawing/2014/main" id="{A7A058B5-7D67-3AD5-2CD6-02CB16B33CCB}"/>
              </a:ext>
            </a:extLst>
          </p:cNvPr>
          <p:cNvSpPr txBox="1"/>
          <p:nvPr/>
        </p:nvSpPr>
        <p:spPr>
          <a:xfrm>
            <a:off x="1971676" y="1027138"/>
            <a:ext cx="9596438" cy="1615827"/>
          </a:xfrm>
          <a:prstGeom prst="rect">
            <a:avLst/>
          </a:prstGeom>
          <a:noFill/>
          <a:ln w="6350">
            <a:noFill/>
            <a:miter lim="800000"/>
          </a:ln>
        </p:spPr>
        <p:txBody>
          <a:bodyPr wrap="square">
            <a:spAutoFit/>
          </a:bodyPr>
          <a:lstStyle/>
          <a:p>
            <a:pPr marL="285750" indent="-285750" rtl="0" fontAlgn="ctr">
              <a:buFont typeface="Arial" panose="020B0604020202020204" pitchFamily="34" charset="0"/>
              <a:buChar char="•"/>
            </a:pPr>
            <a:r>
              <a:rPr lang="en-GB" sz="1100" dirty="0">
                <a:solidFill>
                  <a:schemeClr val="tx2"/>
                </a:solidFill>
                <a:effectLst/>
                <a:latin typeface="Montserrat" panose="00000500000000000000" pitchFamily="2" charset="0"/>
              </a:rPr>
              <a:t>The </a:t>
            </a:r>
            <a:r>
              <a:rPr lang="en-GB" sz="1100" b="1" dirty="0">
                <a:solidFill>
                  <a:schemeClr val="tx2"/>
                </a:solidFill>
                <a:effectLst/>
                <a:latin typeface="Montserrat" panose="00000500000000000000" pitchFamily="2" charset="0"/>
              </a:rPr>
              <a:t>xP&amp;A market is large and growing rapidly</a:t>
            </a:r>
            <a:r>
              <a:rPr lang="en-GB" sz="1100" dirty="0">
                <a:solidFill>
                  <a:schemeClr val="tx2"/>
                </a:solidFill>
                <a:effectLst/>
                <a:latin typeface="Montserrat" panose="00000500000000000000" pitchFamily="2" charset="0"/>
              </a:rPr>
              <a:t>, driven by advancements in AI and evolving corporate needs like real-time reporting. The market is divided between companies serving high </a:t>
            </a:r>
            <a:r>
              <a:rPr lang="en-GB" sz="1100" b="1" dirty="0">
                <a:solidFill>
                  <a:schemeClr val="tx2"/>
                </a:solidFill>
                <a:effectLst/>
                <a:latin typeface="Montserrat" panose="00000500000000000000" pitchFamily="2" charset="0"/>
              </a:rPr>
              <a:t>lucrative large enterprise accounts</a:t>
            </a:r>
            <a:r>
              <a:rPr lang="en-GB" sz="1100" dirty="0">
                <a:solidFill>
                  <a:schemeClr val="tx2"/>
                </a:solidFill>
                <a:effectLst/>
                <a:latin typeface="Montserrat" panose="00000500000000000000" pitchFamily="2" charset="0"/>
              </a:rPr>
              <a:t>—which face challenges with complex integrations—and players focusing on the  </a:t>
            </a:r>
            <a:r>
              <a:rPr lang="en-GB" sz="1100" b="1" dirty="0">
                <a:solidFill>
                  <a:schemeClr val="tx2"/>
                </a:solidFill>
                <a:effectLst/>
                <a:latin typeface="Montserrat" panose="00000500000000000000" pitchFamily="2" charset="0"/>
              </a:rPr>
              <a:t>fragmented SME sector</a:t>
            </a:r>
            <a:r>
              <a:rPr lang="en-GB" sz="1100" dirty="0">
                <a:solidFill>
                  <a:schemeClr val="tx2"/>
                </a:solidFill>
                <a:effectLst/>
                <a:latin typeface="Montserrat" panose="00000500000000000000" pitchFamily="2" charset="0"/>
              </a:rPr>
              <a:t>, which presents significant growth opportunities.</a:t>
            </a:r>
          </a:p>
          <a:p>
            <a:pPr marL="285750" indent="-285750" rtl="0" fontAlgn="ctr">
              <a:buFont typeface="Arial" panose="020B0604020202020204" pitchFamily="34" charset="0"/>
              <a:buChar char="•"/>
            </a:pPr>
            <a:r>
              <a:rPr lang="en-GB" sz="1100" b="1" dirty="0">
                <a:solidFill>
                  <a:schemeClr val="tx2"/>
                </a:solidFill>
                <a:effectLst/>
                <a:latin typeface="Montserrat" panose="00000500000000000000" pitchFamily="2" charset="0"/>
              </a:rPr>
              <a:t>M&amp;A activity is likely to increase</a:t>
            </a:r>
            <a:r>
              <a:rPr lang="en-GB" sz="1100" dirty="0">
                <a:solidFill>
                  <a:schemeClr val="tx2"/>
                </a:solidFill>
                <a:effectLst/>
                <a:latin typeface="Montserrat" panose="00000500000000000000" pitchFamily="2" charset="0"/>
              </a:rPr>
              <a:t>, driven by private equity firms exiting investments and a consolidation play as competitors aim to establish leadership in the SME space.</a:t>
            </a:r>
          </a:p>
          <a:p>
            <a:pPr marL="285750" indent="-285750" rtl="0" fontAlgn="ctr">
              <a:buFont typeface="Arial" panose="020B0604020202020204" pitchFamily="34" charset="0"/>
              <a:buChar char="•"/>
            </a:pPr>
            <a:r>
              <a:rPr lang="en-GB" sz="1100" b="1" dirty="0">
                <a:solidFill>
                  <a:schemeClr val="tx2"/>
                </a:solidFill>
                <a:effectLst/>
                <a:latin typeface="Montserrat" panose="00000500000000000000" pitchFamily="2" charset="0"/>
              </a:rPr>
              <a:t>New players like Pigment are innovating</a:t>
            </a:r>
            <a:r>
              <a:rPr lang="en-GB" sz="1100" dirty="0">
                <a:solidFill>
                  <a:schemeClr val="tx2"/>
                </a:solidFill>
                <a:effectLst/>
                <a:latin typeface="Montserrat" panose="00000500000000000000" pitchFamily="2" charset="0"/>
              </a:rPr>
              <a:t> by reducing setup barriers and offering user-friendly solutions, but they face challenges scaling beyond large enterprises. Meanwhile, </a:t>
            </a:r>
            <a:r>
              <a:rPr lang="en-GB" sz="1100" b="1" dirty="0">
                <a:solidFill>
                  <a:schemeClr val="tx2"/>
                </a:solidFill>
                <a:effectLst/>
                <a:latin typeface="Montserrat" panose="00000500000000000000" pitchFamily="2" charset="0"/>
              </a:rPr>
              <a:t>large IT players like SAP</a:t>
            </a:r>
            <a:r>
              <a:rPr lang="en-GB" sz="1100" dirty="0">
                <a:solidFill>
                  <a:schemeClr val="tx2"/>
                </a:solidFill>
                <a:effectLst/>
                <a:latin typeface="Montserrat" panose="00000500000000000000" pitchFamily="2" charset="0"/>
              </a:rPr>
              <a:t> could enter the SME market and lead consolidation efforts</a:t>
            </a:r>
          </a:p>
        </p:txBody>
      </p:sp>
      <p:cxnSp>
        <p:nvCxnSpPr>
          <p:cNvPr id="22" name="Straight Connector 21">
            <a:extLst>
              <a:ext uri="{FF2B5EF4-FFF2-40B4-BE49-F238E27FC236}">
                <a16:creationId xmlns:a16="http://schemas.microsoft.com/office/drawing/2014/main" id="{8290DE2F-A05D-410E-072F-11BC8052BF5F}"/>
              </a:ext>
            </a:extLst>
          </p:cNvPr>
          <p:cNvCxnSpPr>
            <a:cxnSpLocks/>
          </p:cNvCxnSpPr>
          <p:nvPr/>
        </p:nvCxnSpPr>
        <p:spPr>
          <a:xfrm>
            <a:off x="623888" y="3851110"/>
            <a:ext cx="10944225" cy="0"/>
          </a:xfrm>
          <a:prstGeom prst="line">
            <a:avLst/>
          </a:prstGeom>
          <a:ln w="6350" cap="flat">
            <a:solidFill>
              <a:schemeClr val="accent6"/>
            </a:solidFill>
            <a:prstDash val="dash"/>
            <a:miter lim="800000"/>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182BD04-E235-B8D6-833B-D5495F46AD6E}"/>
              </a:ext>
            </a:extLst>
          </p:cNvPr>
          <p:cNvCxnSpPr>
            <a:cxnSpLocks/>
          </p:cNvCxnSpPr>
          <p:nvPr/>
        </p:nvCxnSpPr>
        <p:spPr>
          <a:xfrm>
            <a:off x="623888" y="5467889"/>
            <a:ext cx="10944225" cy="0"/>
          </a:xfrm>
          <a:prstGeom prst="line">
            <a:avLst/>
          </a:prstGeom>
          <a:ln w="6350" cap="flat">
            <a:solidFill>
              <a:schemeClr val="accent6"/>
            </a:solidFill>
            <a:prstDash val="dash"/>
            <a:miter lim="800000"/>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1F6C3EB5-1BAC-4489-AA7C-8F3ADF765FC2}"/>
              </a:ext>
            </a:extLst>
          </p:cNvPr>
          <p:cNvCxnSpPr>
            <a:cxnSpLocks/>
          </p:cNvCxnSpPr>
          <p:nvPr/>
        </p:nvCxnSpPr>
        <p:spPr>
          <a:xfrm>
            <a:off x="623888" y="2626088"/>
            <a:ext cx="10944225" cy="0"/>
          </a:xfrm>
          <a:prstGeom prst="line">
            <a:avLst/>
          </a:prstGeom>
          <a:ln w="6350" cap="flat">
            <a:solidFill>
              <a:schemeClr val="accent6"/>
            </a:solidFill>
            <a:prstDash val="solid"/>
            <a:miter lim="800000"/>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472352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2A109F-5357-3336-D6CE-E4AB929A9887}"/>
            </a:ext>
          </a:extLst>
        </p:cNvPr>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AA9EF234-BAD0-9A32-C396-78F11C142889}"/>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04" imgH="405" progId="TCLayout.ActiveDocument.1">
                  <p:embed/>
                </p:oleObj>
              </mc:Choice>
              <mc:Fallback>
                <p:oleObj name="think-cell Slide" r:id="rId4" imgW="404" imgH="405" progId="TCLayout.ActiveDocument.1">
                  <p:embed/>
                  <p:pic>
                    <p:nvPicPr>
                      <p:cNvPr id="9" name="think-cell data - do not delete" hidden="1">
                        <a:extLst>
                          <a:ext uri="{FF2B5EF4-FFF2-40B4-BE49-F238E27FC236}">
                            <a16:creationId xmlns:a16="http://schemas.microsoft.com/office/drawing/2014/main" id="{133AACC8-898B-4731-2C0B-D4840C671B66}"/>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5" name="Text Placeholder 6">
            <a:extLst>
              <a:ext uri="{FF2B5EF4-FFF2-40B4-BE49-F238E27FC236}">
                <a16:creationId xmlns:a16="http://schemas.microsoft.com/office/drawing/2014/main" id="{FB439852-C530-99FD-FAB6-9FFD9B293195}"/>
              </a:ext>
            </a:extLst>
          </p:cNvPr>
          <p:cNvSpPr txBox="1">
            <a:spLocks/>
          </p:cNvSpPr>
          <p:nvPr/>
        </p:nvSpPr>
        <p:spPr>
          <a:xfrm>
            <a:off x="623888" y="1026274"/>
            <a:ext cx="4379627" cy="653335"/>
          </a:xfrm>
          <a:prstGeom prst="rect">
            <a:avLst/>
          </a:prstGeom>
        </p:spPr>
        <p:txBody>
          <a:bodyPr anchor="t"/>
          <a:lstStyle>
            <a:lvl1pPr marL="0" indent="0" algn="l" defTabSz="914400" rtl="0" eaLnBrk="1" latinLnBrk="0" hangingPunct="1">
              <a:lnSpc>
                <a:spcPct val="90000"/>
              </a:lnSpc>
              <a:spcBef>
                <a:spcPts val="1000"/>
              </a:spcBef>
              <a:buFont typeface="Arial" panose="020B0604020202020204" pitchFamily="34" charset="0"/>
              <a:buNone/>
              <a:defRPr sz="1200" b="1" i="0" kern="1200">
                <a:solidFill>
                  <a:schemeClr val="accent6"/>
                </a:solidFill>
                <a:latin typeface="Montserrat SemiBold" pitchFamily="2" charset="77"/>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i="0" kern="1200">
                <a:solidFill>
                  <a:schemeClr val="tx1">
                    <a:tint val="82000"/>
                  </a:schemeClr>
                </a:solidFill>
                <a:latin typeface="Montserrat" pitchFamily="2" charset="77"/>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i="0" kern="1200">
                <a:solidFill>
                  <a:schemeClr val="tx1">
                    <a:tint val="82000"/>
                  </a:schemeClr>
                </a:solidFill>
                <a:latin typeface="Montserrat" pitchFamily="2" charset="77"/>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i="0" kern="1200">
                <a:solidFill>
                  <a:schemeClr val="tx1">
                    <a:tint val="82000"/>
                  </a:schemeClr>
                </a:solidFill>
                <a:latin typeface="Montserrat" pitchFamily="2" charset="77"/>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i="0" kern="1200">
                <a:solidFill>
                  <a:schemeClr val="tx1">
                    <a:tint val="82000"/>
                  </a:schemeClr>
                </a:solidFill>
                <a:latin typeface="Montserrat" pitchFamily="2" charset="77"/>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82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82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82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82000"/>
                  </a:schemeClr>
                </a:solidFill>
                <a:latin typeface="+mn-lt"/>
                <a:ea typeface="+mn-ea"/>
                <a:cs typeface="+mn-cs"/>
              </a:defRPr>
            </a:lvl9pPr>
          </a:lstStyle>
          <a:p>
            <a:r>
              <a:rPr lang="en-GB" sz="2400" dirty="0">
                <a:solidFill>
                  <a:schemeClr val="tx1"/>
                </a:solidFill>
              </a:rPr>
              <a:t>TIME IS TOO PRECIOUS TO WASTE ON REPETITIVE TASKS</a:t>
            </a:r>
          </a:p>
        </p:txBody>
      </p:sp>
      <p:sp>
        <p:nvSpPr>
          <p:cNvPr id="16" name="Text Placeholder 3">
            <a:extLst>
              <a:ext uri="{FF2B5EF4-FFF2-40B4-BE49-F238E27FC236}">
                <a16:creationId xmlns:a16="http://schemas.microsoft.com/office/drawing/2014/main" id="{0AE90D9C-2707-A247-2710-295B71FB1A3B}"/>
              </a:ext>
            </a:extLst>
          </p:cNvPr>
          <p:cNvSpPr txBox="1">
            <a:spLocks/>
          </p:cNvSpPr>
          <p:nvPr/>
        </p:nvSpPr>
        <p:spPr>
          <a:xfrm>
            <a:off x="5003516" y="1024677"/>
            <a:ext cx="5188448" cy="4584204"/>
          </a:xfrm>
          <a:prstGeom prst="rect">
            <a:avLst/>
          </a:prstGeom>
        </p:spPr>
        <p:txBody>
          <a:bodyPr wrap="square">
            <a:spAutoFit/>
          </a:bodyPr>
          <a:lstStyle>
            <a:lvl1pPr marL="0" indent="0" algn="l" defTabSz="914400" rtl="0" eaLnBrk="1" latinLnBrk="0" hangingPunct="1">
              <a:lnSpc>
                <a:spcPct val="90000"/>
              </a:lnSpc>
              <a:spcBef>
                <a:spcPts val="1000"/>
              </a:spcBef>
              <a:buFont typeface="Arial" panose="020B0604020202020204" pitchFamily="34" charset="0"/>
              <a:buNone/>
              <a:defRPr sz="1200" b="1" i="0" kern="1200">
                <a:solidFill>
                  <a:schemeClr val="accent6"/>
                </a:solidFill>
                <a:latin typeface="Montserrat SemiBold" pitchFamily="2" charset="77"/>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i="0" kern="1200">
                <a:solidFill>
                  <a:schemeClr val="tx1">
                    <a:tint val="82000"/>
                  </a:schemeClr>
                </a:solidFill>
                <a:latin typeface="Montserrat" pitchFamily="2" charset="77"/>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i="0" kern="1200">
                <a:solidFill>
                  <a:schemeClr val="tx1">
                    <a:tint val="82000"/>
                  </a:schemeClr>
                </a:solidFill>
                <a:latin typeface="Montserrat" pitchFamily="2" charset="77"/>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i="0" kern="1200">
                <a:solidFill>
                  <a:schemeClr val="tx1">
                    <a:tint val="82000"/>
                  </a:schemeClr>
                </a:solidFill>
                <a:latin typeface="Montserrat" pitchFamily="2" charset="77"/>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i="0" kern="1200">
                <a:solidFill>
                  <a:schemeClr val="tx1">
                    <a:tint val="82000"/>
                  </a:schemeClr>
                </a:solidFill>
                <a:latin typeface="Montserrat" pitchFamily="2" charset="77"/>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82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82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82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82000"/>
                  </a:schemeClr>
                </a:solidFill>
                <a:latin typeface="+mn-lt"/>
                <a:ea typeface="+mn-ea"/>
                <a:cs typeface="+mn-cs"/>
              </a:defRPr>
            </a:lvl9pPr>
          </a:lstStyle>
          <a:p>
            <a:pPr algn="just">
              <a:lnSpc>
                <a:spcPct val="150000"/>
              </a:lnSpc>
            </a:pPr>
            <a:r>
              <a:rPr lang="en-US" sz="1050" dirty="0">
                <a:solidFill>
                  <a:schemeClr val="tx2"/>
                </a:solidFill>
                <a:latin typeface="Montserrat Medium" pitchFamily="2" charset="77"/>
              </a:rPr>
              <a:t>At AQMEN we empower smarter decisions</a:t>
            </a:r>
          </a:p>
          <a:p>
            <a:pPr algn="just">
              <a:lnSpc>
                <a:spcPct val="150000"/>
              </a:lnSpc>
            </a:pPr>
            <a:r>
              <a:rPr lang="en-GB" sz="1050" b="0" dirty="0">
                <a:solidFill>
                  <a:schemeClr val="tx2"/>
                </a:solidFill>
                <a:latin typeface="Montserrat Medium" pitchFamily="2" charset="77"/>
              </a:rPr>
              <a:t>We believe </a:t>
            </a:r>
            <a:r>
              <a:rPr lang="en-GB" sz="1050" dirty="0">
                <a:solidFill>
                  <a:schemeClr val="tx2"/>
                </a:solidFill>
                <a:latin typeface="Montserrat Medium" pitchFamily="2" charset="77"/>
              </a:rPr>
              <a:t>activities like business modelling should be streamlined</a:t>
            </a:r>
            <a:r>
              <a:rPr lang="en-GB" sz="1050" b="0" dirty="0">
                <a:solidFill>
                  <a:schemeClr val="tx2"/>
                </a:solidFill>
                <a:latin typeface="Montserrat Medium" pitchFamily="2" charset="77"/>
              </a:rPr>
              <a:t>, allowing people to </a:t>
            </a:r>
            <a:r>
              <a:rPr lang="en-GB" sz="1050" dirty="0">
                <a:solidFill>
                  <a:schemeClr val="tx2"/>
                </a:solidFill>
                <a:latin typeface="Montserrat Medium" pitchFamily="2" charset="77"/>
              </a:rPr>
              <a:t>focus on what truly adds value — </a:t>
            </a:r>
            <a:r>
              <a:rPr lang="en-GB" sz="1050" u="sng" dirty="0">
                <a:solidFill>
                  <a:schemeClr val="tx2"/>
                </a:solidFill>
                <a:latin typeface="Montserrat Medium" pitchFamily="2" charset="77"/>
              </a:rPr>
              <a:t>thinking</a:t>
            </a:r>
            <a:r>
              <a:rPr lang="en-GB" sz="1050" dirty="0">
                <a:solidFill>
                  <a:schemeClr val="tx2"/>
                </a:solidFill>
                <a:latin typeface="Montserrat Medium" pitchFamily="2" charset="77"/>
              </a:rPr>
              <a:t>. </a:t>
            </a:r>
          </a:p>
          <a:p>
            <a:pPr algn="just">
              <a:lnSpc>
                <a:spcPct val="150000"/>
              </a:lnSpc>
            </a:pPr>
            <a:r>
              <a:rPr lang="en-GB" sz="1050" dirty="0">
                <a:solidFill>
                  <a:schemeClr val="tx2"/>
                </a:solidFill>
                <a:latin typeface="Montserrat Medium" pitchFamily="2" charset="77"/>
              </a:rPr>
              <a:t>That’s why we created LIO</a:t>
            </a:r>
            <a:r>
              <a:rPr lang="en-GB" sz="1050" b="0" dirty="0">
                <a:solidFill>
                  <a:schemeClr val="tx2"/>
                </a:solidFill>
                <a:latin typeface="Montserrat Medium" pitchFamily="2" charset="77"/>
              </a:rPr>
              <a:t>, our productivity tool in the form of an AI assistant that </a:t>
            </a:r>
            <a:r>
              <a:rPr lang="en-GB" sz="1050" dirty="0">
                <a:solidFill>
                  <a:schemeClr val="tx2"/>
                </a:solidFill>
                <a:latin typeface="Montserrat Medium" pitchFamily="2" charset="77"/>
              </a:rPr>
              <a:t>guides users through complex problems, providing structure and actionable insights </a:t>
            </a:r>
            <a:r>
              <a:rPr lang="en-GB" sz="1050" b="0" dirty="0">
                <a:solidFill>
                  <a:schemeClr val="tx2"/>
                </a:solidFill>
                <a:latin typeface="Montserrat Medium" pitchFamily="2" charset="77"/>
              </a:rPr>
              <a:t>with tailor made ready-to-use outputs. </a:t>
            </a:r>
            <a:r>
              <a:rPr lang="en-GB" sz="1050" u="sng" dirty="0">
                <a:solidFill>
                  <a:schemeClr val="tx2"/>
                </a:solidFill>
                <a:latin typeface="Montserrat Medium" pitchFamily="2" charset="77"/>
              </a:rPr>
              <a:t>Reaching Actionable Wisdom has never been easier</a:t>
            </a:r>
          </a:p>
          <a:p>
            <a:pPr algn="just">
              <a:lnSpc>
                <a:spcPct val="150000"/>
              </a:lnSpc>
            </a:pPr>
            <a:r>
              <a:rPr lang="en-GB" sz="1050" b="0" dirty="0">
                <a:solidFill>
                  <a:schemeClr val="tx2"/>
                </a:solidFill>
                <a:latin typeface="Montserrat Medium" pitchFamily="2" charset="77"/>
              </a:rPr>
              <a:t>Through our ‘Due Diligence’ Module, </a:t>
            </a:r>
            <a:r>
              <a:rPr lang="en-GB" sz="1050" dirty="0">
                <a:solidFill>
                  <a:schemeClr val="tx2"/>
                </a:solidFill>
                <a:latin typeface="Montserrat Medium" pitchFamily="2" charset="77"/>
              </a:rPr>
              <a:t>LIO has been able to cut down due diligence setup time by over a third</a:t>
            </a:r>
            <a:r>
              <a:rPr lang="en-GB" sz="1050" b="0" dirty="0">
                <a:solidFill>
                  <a:schemeClr val="tx2"/>
                </a:solidFill>
                <a:latin typeface="Montserrat Medium" pitchFamily="2" charset="77"/>
              </a:rPr>
              <a:t>, enabling users to </a:t>
            </a:r>
            <a:r>
              <a:rPr lang="en-GB" sz="1050" dirty="0">
                <a:solidFill>
                  <a:schemeClr val="tx2"/>
                </a:solidFill>
                <a:latin typeface="Montserrat Medium" pitchFamily="2" charset="77"/>
              </a:rPr>
              <a:t>reach a ‘Day 1 answer’ in under five minutes </a:t>
            </a:r>
            <a:r>
              <a:rPr lang="en-GB" sz="1050" b="0" dirty="0">
                <a:solidFill>
                  <a:schemeClr val="tx2"/>
                </a:solidFill>
                <a:latin typeface="Montserrat Medium" pitchFamily="2" charset="77"/>
              </a:rPr>
              <a:t>(Yes, you read that right).</a:t>
            </a:r>
          </a:p>
          <a:p>
            <a:pPr algn="just">
              <a:lnSpc>
                <a:spcPct val="150000"/>
              </a:lnSpc>
            </a:pPr>
            <a:r>
              <a:rPr lang="en-GB" sz="1050" dirty="0">
                <a:solidFill>
                  <a:schemeClr val="tx2"/>
                </a:solidFill>
                <a:latin typeface="Montserrat Medium" pitchFamily="2" charset="77"/>
              </a:rPr>
              <a:t>AQMEN was founded by seasoned industry professionals and a world-renowned academic</a:t>
            </a:r>
            <a:r>
              <a:rPr lang="en-GB" sz="1050" b="0" dirty="0">
                <a:solidFill>
                  <a:schemeClr val="tx2"/>
                </a:solidFill>
                <a:latin typeface="Montserrat Medium" pitchFamily="2" charset="77"/>
              </a:rPr>
              <a:t>. Our team brings deep sector expertise, startup experience, and advanced knowledge of cutting-edge technologies, including AI, machine learning, and graph analytics</a:t>
            </a:r>
            <a:r>
              <a:rPr lang="en-GB" sz="1050" dirty="0">
                <a:solidFill>
                  <a:schemeClr val="tx2"/>
                </a:solidFill>
                <a:latin typeface="Montserrat Medium" pitchFamily="2" charset="77"/>
              </a:rPr>
              <a:t>.</a:t>
            </a:r>
          </a:p>
          <a:p>
            <a:pPr algn="just">
              <a:lnSpc>
                <a:spcPct val="150000"/>
              </a:lnSpc>
            </a:pPr>
            <a:r>
              <a:rPr lang="en-GB" sz="1050" dirty="0">
                <a:solidFill>
                  <a:schemeClr val="tx2"/>
                </a:solidFill>
                <a:latin typeface="Montserrat Medium" pitchFamily="2" charset="77"/>
              </a:rPr>
              <a:t>We’re looking for strategic partners. </a:t>
            </a:r>
            <a:r>
              <a:rPr lang="en-GB" sz="1050" b="0" dirty="0">
                <a:solidFill>
                  <a:schemeClr val="tx2"/>
                </a:solidFill>
                <a:latin typeface="Montserrat Medium" pitchFamily="2" charset="77"/>
              </a:rPr>
              <a:t>If you have the insights and connections to help drive AQMEN’s success, let’s talk.</a:t>
            </a:r>
            <a:endParaRPr lang="en-US" sz="1050" b="0" dirty="0">
              <a:solidFill>
                <a:schemeClr val="tx2"/>
              </a:solidFill>
              <a:latin typeface="Montserrat Medium" pitchFamily="2" charset="77"/>
            </a:endParaRPr>
          </a:p>
        </p:txBody>
      </p:sp>
      <p:sp>
        <p:nvSpPr>
          <p:cNvPr id="17" name="Text Placeholder 7">
            <a:extLst>
              <a:ext uri="{FF2B5EF4-FFF2-40B4-BE49-F238E27FC236}">
                <a16:creationId xmlns:a16="http://schemas.microsoft.com/office/drawing/2014/main" id="{B544C583-5E23-F5B0-3878-C0EAC3D2AACD}"/>
              </a:ext>
            </a:extLst>
          </p:cNvPr>
          <p:cNvSpPr txBox="1">
            <a:spLocks/>
          </p:cNvSpPr>
          <p:nvPr/>
        </p:nvSpPr>
        <p:spPr>
          <a:xfrm>
            <a:off x="11634788" y="6402739"/>
            <a:ext cx="501380" cy="256674"/>
          </a:xfrm>
          <a:prstGeom prst="rect">
            <a:avLst/>
          </a:prstGeom>
        </p:spPr>
        <p:txBody>
          <a:bodyPr anchor="ctr"/>
          <a:lstStyle>
            <a:lvl1pPr marL="0" indent="0" algn="ctr" defTabSz="914400" rtl="0" eaLnBrk="1" latinLnBrk="0" hangingPunct="1">
              <a:lnSpc>
                <a:spcPct val="90000"/>
              </a:lnSpc>
              <a:spcBef>
                <a:spcPts val="1000"/>
              </a:spcBef>
              <a:buFont typeface="Arial" panose="020B0604020202020204" pitchFamily="34" charset="0"/>
              <a:buNone/>
              <a:defRPr sz="800" b="1" i="0" kern="1200">
                <a:solidFill>
                  <a:schemeClr val="accent6"/>
                </a:solidFill>
                <a:latin typeface="Montserrat SemiBold" pitchFamily="2" charset="77"/>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i="0" kern="1200">
                <a:solidFill>
                  <a:schemeClr val="tx1">
                    <a:tint val="82000"/>
                  </a:schemeClr>
                </a:solidFill>
                <a:latin typeface="Montserrat" pitchFamily="2" charset="77"/>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i="0" kern="1200">
                <a:solidFill>
                  <a:schemeClr val="tx1">
                    <a:tint val="82000"/>
                  </a:schemeClr>
                </a:solidFill>
                <a:latin typeface="Montserrat" pitchFamily="2" charset="77"/>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i="0" kern="1200">
                <a:solidFill>
                  <a:schemeClr val="tx1">
                    <a:tint val="82000"/>
                  </a:schemeClr>
                </a:solidFill>
                <a:latin typeface="Montserrat" pitchFamily="2" charset="77"/>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i="0" kern="1200">
                <a:solidFill>
                  <a:schemeClr val="tx1">
                    <a:tint val="82000"/>
                  </a:schemeClr>
                </a:solidFill>
                <a:latin typeface="Montserrat" pitchFamily="2" charset="77"/>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82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82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82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82000"/>
                  </a:schemeClr>
                </a:solidFill>
                <a:latin typeface="+mn-lt"/>
                <a:ea typeface="+mn-ea"/>
                <a:cs typeface="+mn-cs"/>
              </a:defRPr>
            </a:lvl9pPr>
          </a:lstStyle>
          <a:p>
            <a:fld id="{C6F252A1-AB7E-44FD-86CD-D62F5F5F8F0A}" type="slidenum">
              <a:rPr lang="en-GB" smtClean="0"/>
              <a:pPr/>
              <a:t>20</a:t>
            </a:fld>
            <a:endParaRPr lang="en-GB" dirty="0"/>
          </a:p>
        </p:txBody>
      </p:sp>
    </p:spTree>
    <p:extLst>
      <p:ext uri="{BB962C8B-B14F-4D97-AF65-F5344CB8AC3E}">
        <p14:creationId xmlns:p14="http://schemas.microsoft.com/office/powerpoint/2010/main" val="20447970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6C002B-A6D7-040E-834C-1B0F3DB90F95}"/>
            </a:ext>
          </a:extLst>
        </p:cNvPr>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E9C5234C-5C19-4EA6-845A-51634EA7E9F7}"/>
              </a:ext>
            </a:extLst>
          </p:cNvPr>
          <p:cNvGraphicFramePr>
            <a:graphicFrameLocks noChangeAspect="1"/>
          </p:cNvGraphicFramePr>
          <p:nvPr>
            <p:custDataLst>
              <p:tags r:id="rId1"/>
            </p:custDataLst>
            <p:extLst>
              <p:ext uri="{D42A27DB-BD31-4B8C-83A1-F6EECF244321}">
                <p14:modId xmlns:p14="http://schemas.microsoft.com/office/powerpoint/2010/main" val="383688117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04" imgH="405" progId="TCLayout.ActiveDocument.1">
                  <p:embed/>
                </p:oleObj>
              </mc:Choice>
              <mc:Fallback>
                <p:oleObj name="think-cell Slide" r:id="rId3" imgW="404" imgH="405" progId="TCLayout.ActiveDocument.1">
                  <p:embed/>
                  <p:pic>
                    <p:nvPicPr>
                      <p:cNvPr id="9" name="think-cell data - do not delete" hidden="1">
                        <a:extLst>
                          <a:ext uri="{FF2B5EF4-FFF2-40B4-BE49-F238E27FC236}">
                            <a16:creationId xmlns:a16="http://schemas.microsoft.com/office/drawing/2014/main" id="{E9C5234C-5C19-4EA6-845A-51634EA7E9F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5" name="Title 4">
            <a:extLst>
              <a:ext uri="{FF2B5EF4-FFF2-40B4-BE49-F238E27FC236}">
                <a16:creationId xmlns:a16="http://schemas.microsoft.com/office/drawing/2014/main" id="{E5BB2DE0-6B58-7048-75CD-B217308CA7F8}"/>
              </a:ext>
            </a:extLst>
          </p:cNvPr>
          <p:cNvSpPr>
            <a:spLocks noGrp="1"/>
          </p:cNvSpPr>
          <p:nvPr>
            <p:ph type="title"/>
          </p:nvPr>
        </p:nvSpPr>
        <p:spPr>
          <a:xfrm>
            <a:off x="623888" y="257007"/>
            <a:ext cx="11010900" cy="757130"/>
          </a:xfrm>
        </p:spPr>
        <p:txBody>
          <a:bodyPr vert="horz"/>
          <a:lstStyle/>
          <a:p>
            <a:r>
              <a:rPr lang="en-GB" dirty="0"/>
              <a:t>Founded in 2024, Aqmen aims to reduce time and increase accuracy on achieving ‘Actionable Wisdom’</a:t>
            </a:r>
          </a:p>
        </p:txBody>
      </p:sp>
      <p:sp>
        <p:nvSpPr>
          <p:cNvPr id="6" name="Text Placeholder 5">
            <a:extLst>
              <a:ext uri="{FF2B5EF4-FFF2-40B4-BE49-F238E27FC236}">
                <a16:creationId xmlns:a16="http://schemas.microsoft.com/office/drawing/2014/main" id="{9F40DBE5-7CC0-E011-3A78-D82752DA0612}"/>
              </a:ext>
            </a:extLst>
          </p:cNvPr>
          <p:cNvSpPr>
            <a:spLocks noGrp="1"/>
          </p:cNvSpPr>
          <p:nvPr>
            <p:ph type="body" idx="1"/>
          </p:nvPr>
        </p:nvSpPr>
        <p:spPr/>
        <p:txBody>
          <a:bodyPr/>
          <a:lstStyle/>
          <a:p>
            <a:endParaRPr lang="en-GB" b="0" i="1" dirty="0"/>
          </a:p>
        </p:txBody>
      </p:sp>
      <p:sp>
        <p:nvSpPr>
          <p:cNvPr id="8" name="Text Placeholder 7">
            <a:extLst>
              <a:ext uri="{FF2B5EF4-FFF2-40B4-BE49-F238E27FC236}">
                <a16:creationId xmlns:a16="http://schemas.microsoft.com/office/drawing/2014/main" id="{B620E79C-1876-B972-6D02-D5398BEBF29E}"/>
              </a:ext>
            </a:extLst>
          </p:cNvPr>
          <p:cNvSpPr>
            <a:spLocks noGrp="1"/>
          </p:cNvSpPr>
          <p:nvPr>
            <p:ph type="body" idx="11"/>
          </p:nvPr>
        </p:nvSpPr>
        <p:spPr/>
        <p:txBody>
          <a:bodyPr/>
          <a:lstStyle/>
          <a:p>
            <a:fld id="{C6F252A1-AB7E-44FD-86CD-D62F5F5F8F0A}" type="slidenum">
              <a:rPr lang="en-GB" smtClean="0"/>
              <a:t>21</a:t>
            </a:fld>
            <a:endParaRPr lang="en-GB" dirty="0"/>
          </a:p>
        </p:txBody>
      </p:sp>
      <p:sp>
        <p:nvSpPr>
          <p:cNvPr id="7" name="Title 4">
            <a:extLst>
              <a:ext uri="{FF2B5EF4-FFF2-40B4-BE49-F238E27FC236}">
                <a16:creationId xmlns:a16="http://schemas.microsoft.com/office/drawing/2014/main" id="{24A5CEE4-08CE-C4DD-AB99-4CD8A8F8E23A}"/>
              </a:ext>
            </a:extLst>
          </p:cNvPr>
          <p:cNvSpPr txBox="1">
            <a:spLocks/>
          </p:cNvSpPr>
          <p:nvPr/>
        </p:nvSpPr>
        <p:spPr>
          <a:xfrm>
            <a:off x="623888" y="1856583"/>
            <a:ext cx="4536857" cy="341632"/>
          </a:xfrm>
          <a:prstGeom prst="rect">
            <a:avLst/>
          </a:prstGeom>
        </p:spPr>
        <p:txBody>
          <a:bodyPr vert="horz" anchor="b">
            <a:spAutoFit/>
          </a:bodyPr>
          <a:lstStyle>
            <a:lvl1pPr algn="l" defTabSz="914400" rtl="0" eaLnBrk="1" latinLnBrk="0" hangingPunct="1">
              <a:lnSpc>
                <a:spcPct val="90000"/>
              </a:lnSpc>
              <a:spcBef>
                <a:spcPct val="0"/>
              </a:spcBef>
              <a:buNone/>
              <a:defRPr sz="2400" b="1" i="0" kern="1200">
                <a:solidFill>
                  <a:schemeClr val="accent1"/>
                </a:solidFill>
                <a:latin typeface="Montserrat" pitchFamily="2" charset="77"/>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GB" sz="1800" b="1" i="0" u="none" strike="noStrike" kern="1200" cap="none" spc="0" normalizeH="0" baseline="0" noProof="0" dirty="0">
                <a:ln>
                  <a:noFill/>
                </a:ln>
                <a:solidFill>
                  <a:srgbClr val="03045E"/>
                </a:solidFill>
                <a:effectLst/>
                <a:uLnTx/>
                <a:uFillTx/>
                <a:latin typeface="Montserrat" pitchFamily="2" charset="77"/>
                <a:ea typeface="+mj-ea"/>
                <a:cs typeface="+mj-cs"/>
              </a:rPr>
              <a:t>PURPOSE &gt;</a:t>
            </a:r>
          </a:p>
        </p:txBody>
      </p:sp>
      <p:sp>
        <p:nvSpPr>
          <p:cNvPr id="10" name="Text Placeholder 5">
            <a:extLst>
              <a:ext uri="{FF2B5EF4-FFF2-40B4-BE49-F238E27FC236}">
                <a16:creationId xmlns:a16="http://schemas.microsoft.com/office/drawing/2014/main" id="{7F43B457-EE50-C8D8-B5A6-26A015D42176}"/>
              </a:ext>
            </a:extLst>
          </p:cNvPr>
          <p:cNvSpPr txBox="1">
            <a:spLocks/>
          </p:cNvSpPr>
          <p:nvPr/>
        </p:nvSpPr>
        <p:spPr>
          <a:xfrm>
            <a:off x="2179415" y="1878691"/>
            <a:ext cx="3408607" cy="286232"/>
          </a:xfrm>
          <a:prstGeom prst="rect">
            <a:avLst/>
          </a:prstGeom>
        </p:spPr>
        <p:txBody>
          <a:bodyPr anchor="b">
            <a:spAutoFit/>
          </a:bodyPr>
          <a:lstStyle>
            <a:lvl1pPr marL="0" indent="0" algn="l" defTabSz="914400" rtl="0" eaLnBrk="1" latinLnBrk="0" hangingPunct="1">
              <a:lnSpc>
                <a:spcPct val="90000"/>
              </a:lnSpc>
              <a:spcBef>
                <a:spcPts val="1000"/>
              </a:spcBef>
              <a:buFont typeface="Arial" panose="020B0604020202020204" pitchFamily="34" charset="0"/>
              <a:buNone/>
              <a:defRPr sz="1800" b="1" i="0" kern="1200">
                <a:solidFill>
                  <a:schemeClr val="accent1"/>
                </a:solidFill>
                <a:latin typeface="Montserrat SemiBold" pitchFamily="2" charset="77"/>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i="0" kern="1200">
                <a:solidFill>
                  <a:schemeClr val="tx1">
                    <a:tint val="82000"/>
                  </a:schemeClr>
                </a:solidFill>
                <a:latin typeface="Montserrat" pitchFamily="2" charset="77"/>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i="0" kern="1200">
                <a:solidFill>
                  <a:schemeClr val="tx1">
                    <a:tint val="82000"/>
                  </a:schemeClr>
                </a:solidFill>
                <a:latin typeface="Montserrat" pitchFamily="2" charset="77"/>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i="0" kern="1200">
                <a:solidFill>
                  <a:schemeClr val="tx1">
                    <a:tint val="82000"/>
                  </a:schemeClr>
                </a:solidFill>
                <a:latin typeface="Montserrat" pitchFamily="2" charset="77"/>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i="0" kern="1200">
                <a:solidFill>
                  <a:schemeClr val="tx1">
                    <a:tint val="82000"/>
                  </a:schemeClr>
                </a:solidFill>
                <a:latin typeface="Montserrat" pitchFamily="2" charset="77"/>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82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82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82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82000"/>
                  </a:schemeClr>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GB" sz="1400" b="0" i="1" u="none" strike="noStrike" kern="1200" cap="none" spc="0" normalizeH="0" baseline="0" noProof="0" dirty="0">
                <a:ln>
                  <a:noFill/>
                </a:ln>
                <a:solidFill>
                  <a:srgbClr val="03045E"/>
                </a:solidFill>
                <a:effectLst/>
                <a:uLnTx/>
                <a:uFillTx/>
                <a:latin typeface="Montserrat SemiBold" pitchFamily="2" charset="77"/>
                <a:ea typeface="+mn-ea"/>
                <a:cs typeface="+mn-cs"/>
              </a:rPr>
              <a:t>Why Aqmen exists?</a:t>
            </a:r>
          </a:p>
        </p:txBody>
      </p:sp>
      <p:sp>
        <p:nvSpPr>
          <p:cNvPr id="12" name="Text Placeholder 6">
            <a:extLst>
              <a:ext uri="{FF2B5EF4-FFF2-40B4-BE49-F238E27FC236}">
                <a16:creationId xmlns:a16="http://schemas.microsoft.com/office/drawing/2014/main" id="{76759DF6-56F8-E1DC-541C-0EA9AABFBD68}"/>
              </a:ext>
            </a:extLst>
          </p:cNvPr>
          <p:cNvSpPr>
            <a:spLocks noGrp="1"/>
          </p:cNvSpPr>
          <p:nvPr>
            <p:ph type="body" idx="10"/>
          </p:nvPr>
        </p:nvSpPr>
        <p:spPr>
          <a:xfrm>
            <a:off x="623888" y="2447654"/>
            <a:ext cx="3835884" cy="653335"/>
          </a:xfrm>
        </p:spPr>
        <p:txBody>
          <a:bodyPr anchor="ctr"/>
          <a:lstStyle/>
          <a:p>
            <a:r>
              <a:rPr lang="en-GB" sz="1600" dirty="0"/>
              <a:t>TO DEMOCRATISE ACTIONABLE WISDOM</a:t>
            </a:r>
          </a:p>
        </p:txBody>
      </p:sp>
      <p:cxnSp>
        <p:nvCxnSpPr>
          <p:cNvPr id="13" name="Straight Connector 12">
            <a:extLst>
              <a:ext uri="{FF2B5EF4-FFF2-40B4-BE49-F238E27FC236}">
                <a16:creationId xmlns:a16="http://schemas.microsoft.com/office/drawing/2014/main" id="{1C823ACD-B493-2F62-ECA9-7F1DE00851A7}"/>
              </a:ext>
            </a:extLst>
          </p:cNvPr>
          <p:cNvCxnSpPr>
            <a:cxnSpLocks/>
          </p:cNvCxnSpPr>
          <p:nvPr/>
        </p:nvCxnSpPr>
        <p:spPr>
          <a:xfrm>
            <a:off x="6096000" y="1645909"/>
            <a:ext cx="0" cy="4495009"/>
          </a:xfrm>
          <a:prstGeom prst="line">
            <a:avLst/>
          </a:prstGeom>
          <a:ln w="6350" cap="flat">
            <a:solidFill>
              <a:schemeClr val="accent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64B9B9A2-4283-2833-C33F-762E5E630336}"/>
              </a:ext>
            </a:extLst>
          </p:cNvPr>
          <p:cNvCxnSpPr>
            <a:cxnSpLocks/>
          </p:cNvCxnSpPr>
          <p:nvPr/>
        </p:nvCxnSpPr>
        <p:spPr>
          <a:xfrm>
            <a:off x="632265" y="3276967"/>
            <a:ext cx="5103852" cy="0"/>
          </a:xfrm>
          <a:prstGeom prst="line">
            <a:avLst/>
          </a:prstGeom>
          <a:ln w="3175">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3A065832-9814-CF87-9725-C1636C8189F6}"/>
              </a:ext>
            </a:extLst>
          </p:cNvPr>
          <p:cNvCxnSpPr/>
          <p:nvPr/>
        </p:nvCxnSpPr>
        <p:spPr>
          <a:xfrm>
            <a:off x="6095999" y="3269966"/>
            <a:ext cx="1" cy="955849"/>
          </a:xfrm>
          <a:prstGeom prst="line">
            <a:avLst/>
          </a:prstGeom>
          <a:ln w="3175">
            <a:solidFill>
              <a:schemeClr val="accent6"/>
            </a:solidFill>
          </a:ln>
        </p:spPr>
        <p:style>
          <a:lnRef idx="2">
            <a:schemeClr val="accent1"/>
          </a:lnRef>
          <a:fillRef idx="0">
            <a:schemeClr val="accent1"/>
          </a:fillRef>
          <a:effectRef idx="1">
            <a:schemeClr val="accent1"/>
          </a:effectRef>
          <a:fontRef idx="minor">
            <a:schemeClr val="tx1"/>
          </a:fontRef>
        </p:style>
      </p:cxnSp>
      <p:sp>
        <p:nvSpPr>
          <p:cNvPr id="18" name="Text Placeholder 3">
            <a:extLst>
              <a:ext uri="{FF2B5EF4-FFF2-40B4-BE49-F238E27FC236}">
                <a16:creationId xmlns:a16="http://schemas.microsoft.com/office/drawing/2014/main" id="{01F28275-03B6-E981-B000-2C45F1E0E027}"/>
              </a:ext>
            </a:extLst>
          </p:cNvPr>
          <p:cNvSpPr txBox="1">
            <a:spLocks/>
          </p:cNvSpPr>
          <p:nvPr/>
        </p:nvSpPr>
        <p:spPr>
          <a:xfrm>
            <a:off x="2233190" y="3497693"/>
            <a:ext cx="3556702" cy="307392"/>
          </a:xfrm>
          <a:prstGeom prst="rect">
            <a:avLst/>
          </a:prstGeom>
        </p:spPr>
        <p:txBody>
          <a:bodyPr>
            <a:spAutoFit/>
          </a:bodyPr>
          <a:lstStyle>
            <a:lvl1pPr marL="0" indent="0" algn="l" defTabSz="914400" rtl="0" eaLnBrk="1" latinLnBrk="0" hangingPunct="1">
              <a:lnSpc>
                <a:spcPct val="90000"/>
              </a:lnSpc>
              <a:spcBef>
                <a:spcPts val="1000"/>
              </a:spcBef>
              <a:buFont typeface="Arial" panose="020B0604020202020204" pitchFamily="34" charset="0"/>
              <a:buNone/>
              <a:defRPr sz="1200" b="1" i="0" kern="1200">
                <a:solidFill>
                  <a:schemeClr val="accent6"/>
                </a:solidFill>
                <a:latin typeface="Montserrat SemiBold" pitchFamily="2" charset="77"/>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i="0" kern="1200">
                <a:solidFill>
                  <a:schemeClr val="tx1">
                    <a:tint val="82000"/>
                  </a:schemeClr>
                </a:solidFill>
                <a:latin typeface="Montserrat" pitchFamily="2" charset="77"/>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i="0" kern="1200">
                <a:solidFill>
                  <a:schemeClr val="tx1">
                    <a:tint val="82000"/>
                  </a:schemeClr>
                </a:solidFill>
                <a:latin typeface="Montserrat" pitchFamily="2" charset="77"/>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i="0" kern="1200">
                <a:solidFill>
                  <a:schemeClr val="tx1">
                    <a:tint val="82000"/>
                  </a:schemeClr>
                </a:solidFill>
                <a:latin typeface="Montserrat" pitchFamily="2" charset="77"/>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i="0" kern="1200">
                <a:solidFill>
                  <a:schemeClr val="tx1">
                    <a:tint val="82000"/>
                  </a:schemeClr>
                </a:solidFill>
                <a:latin typeface="Montserrat" pitchFamily="2" charset="77"/>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82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82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82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82000"/>
                  </a:schemeClr>
                </a:solidFill>
                <a:latin typeface="+mn-lt"/>
                <a:ea typeface="+mn-ea"/>
                <a:cs typeface="+mn-cs"/>
              </a:defRPr>
            </a:lvl9pPr>
          </a:lstStyle>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tabLst/>
              <a:defRPr/>
            </a:pPr>
            <a:r>
              <a:rPr kumimoji="0" lang="en-US" sz="1050" b="1" i="0" u="none" strike="noStrike" kern="1200" cap="none" spc="0" normalizeH="0" baseline="0" noProof="0" dirty="0">
                <a:ln>
                  <a:noFill/>
                </a:ln>
                <a:solidFill>
                  <a:srgbClr val="302E2E"/>
                </a:solidFill>
                <a:effectLst/>
                <a:uLnTx/>
                <a:uFillTx/>
                <a:latin typeface="Montserrat Medium" pitchFamily="2" charset="77"/>
                <a:ea typeface="+mn-ea"/>
                <a:cs typeface="+mn-cs"/>
              </a:rPr>
              <a:t>DEMOCRATISE</a:t>
            </a:r>
            <a:r>
              <a:rPr kumimoji="0" lang="en-US" sz="1050" b="0" i="0" u="none" strike="noStrike" kern="1200" cap="none" spc="0" normalizeH="0" baseline="0" noProof="0" dirty="0">
                <a:ln>
                  <a:noFill/>
                </a:ln>
                <a:solidFill>
                  <a:srgbClr val="302E2E"/>
                </a:solidFill>
                <a:effectLst/>
                <a:uLnTx/>
                <a:uFillTx/>
                <a:latin typeface="Montserrat Medium" pitchFamily="2" charset="77"/>
                <a:ea typeface="+mn-ea"/>
                <a:cs typeface="+mn-cs"/>
              </a:rPr>
              <a:t>: MAKE SOMETHING ACCESSIBLE</a:t>
            </a:r>
          </a:p>
        </p:txBody>
      </p:sp>
      <p:sp>
        <p:nvSpPr>
          <p:cNvPr id="19" name="Text Placeholder 3">
            <a:extLst>
              <a:ext uri="{FF2B5EF4-FFF2-40B4-BE49-F238E27FC236}">
                <a16:creationId xmlns:a16="http://schemas.microsoft.com/office/drawing/2014/main" id="{41C81450-F310-CDC4-D06A-B3A7677B58F9}"/>
              </a:ext>
            </a:extLst>
          </p:cNvPr>
          <p:cNvSpPr txBox="1">
            <a:spLocks/>
          </p:cNvSpPr>
          <p:nvPr/>
        </p:nvSpPr>
        <p:spPr>
          <a:xfrm>
            <a:off x="2233190" y="4072959"/>
            <a:ext cx="3556702" cy="792140"/>
          </a:xfrm>
          <a:prstGeom prst="rect">
            <a:avLst/>
          </a:prstGeom>
        </p:spPr>
        <p:txBody>
          <a:bodyPr>
            <a:spAutoFit/>
          </a:bodyPr>
          <a:lstStyle>
            <a:lvl1pPr marL="0" indent="0" algn="l" defTabSz="914400" rtl="0" eaLnBrk="1" latinLnBrk="0" hangingPunct="1">
              <a:lnSpc>
                <a:spcPct val="90000"/>
              </a:lnSpc>
              <a:spcBef>
                <a:spcPts val="1000"/>
              </a:spcBef>
              <a:buFont typeface="Arial" panose="020B0604020202020204" pitchFamily="34" charset="0"/>
              <a:buNone/>
              <a:defRPr sz="1200" b="1" i="0" kern="1200">
                <a:solidFill>
                  <a:schemeClr val="accent6"/>
                </a:solidFill>
                <a:latin typeface="Montserrat SemiBold" pitchFamily="2" charset="77"/>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i="0" kern="1200">
                <a:solidFill>
                  <a:schemeClr val="tx1">
                    <a:tint val="82000"/>
                  </a:schemeClr>
                </a:solidFill>
                <a:latin typeface="Montserrat" pitchFamily="2" charset="77"/>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i="0" kern="1200">
                <a:solidFill>
                  <a:schemeClr val="tx1">
                    <a:tint val="82000"/>
                  </a:schemeClr>
                </a:solidFill>
                <a:latin typeface="Montserrat" pitchFamily="2" charset="77"/>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i="0" kern="1200">
                <a:solidFill>
                  <a:schemeClr val="tx1">
                    <a:tint val="82000"/>
                  </a:schemeClr>
                </a:solidFill>
                <a:latin typeface="Montserrat" pitchFamily="2" charset="77"/>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i="0" kern="1200">
                <a:solidFill>
                  <a:schemeClr val="tx1">
                    <a:tint val="82000"/>
                  </a:schemeClr>
                </a:solidFill>
                <a:latin typeface="Montserrat" pitchFamily="2" charset="77"/>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82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82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82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82000"/>
                  </a:schemeClr>
                </a:solidFill>
                <a:latin typeface="+mn-lt"/>
                <a:ea typeface="+mn-ea"/>
                <a:cs typeface="+mn-cs"/>
              </a:defRPr>
            </a:lvl9pPr>
          </a:lstStyle>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tabLst/>
              <a:defRPr/>
            </a:pPr>
            <a:r>
              <a:rPr kumimoji="0" lang="en-US" sz="1050" b="1" i="0" u="none" strike="noStrike" kern="1200" cap="none" spc="0" normalizeH="0" baseline="0" noProof="0" dirty="0">
                <a:ln>
                  <a:noFill/>
                </a:ln>
                <a:solidFill>
                  <a:srgbClr val="302E2E"/>
                </a:solidFill>
                <a:effectLst/>
                <a:uLnTx/>
                <a:uFillTx/>
                <a:latin typeface="Montserrat Medium" pitchFamily="2" charset="77"/>
                <a:ea typeface="+mn-ea"/>
                <a:cs typeface="+mn-cs"/>
              </a:rPr>
              <a:t>WISDOM</a:t>
            </a:r>
            <a:r>
              <a:rPr kumimoji="0" lang="en-US" sz="1050" b="0" i="0" u="none" strike="noStrike" kern="1200" cap="none" spc="0" normalizeH="0" baseline="0" noProof="0" dirty="0">
                <a:ln>
                  <a:noFill/>
                </a:ln>
                <a:solidFill>
                  <a:srgbClr val="302E2E"/>
                </a:solidFill>
                <a:effectLst/>
                <a:uLnTx/>
                <a:uFillTx/>
                <a:latin typeface="Montserrat Medium" pitchFamily="2" charset="77"/>
                <a:ea typeface="+mn-ea"/>
                <a:cs typeface="+mn-cs"/>
              </a:rPr>
              <a:t>: ABILITY TO THINK AND ACT UNISNG KNOWLEDGE, EXPERIENCE, UNDERSTANDING, COMMON SENSE AND INSIGHT</a:t>
            </a:r>
          </a:p>
        </p:txBody>
      </p:sp>
      <p:sp>
        <p:nvSpPr>
          <p:cNvPr id="20" name="Text Placeholder 3">
            <a:extLst>
              <a:ext uri="{FF2B5EF4-FFF2-40B4-BE49-F238E27FC236}">
                <a16:creationId xmlns:a16="http://schemas.microsoft.com/office/drawing/2014/main" id="{67B3D70D-0DB8-34C2-1DD2-28F6B337AD70}"/>
              </a:ext>
            </a:extLst>
          </p:cNvPr>
          <p:cNvSpPr txBox="1">
            <a:spLocks/>
          </p:cNvSpPr>
          <p:nvPr/>
        </p:nvSpPr>
        <p:spPr>
          <a:xfrm>
            <a:off x="2179415" y="5132973"/>
            <a:ext cx="3556702" cy="920380"/>
          </a:xfrm>
          <a:prstGeom prst="rect">
            <a:avLst/>
          </a:prstGeom>
        </p:spPr>
        <p:txBody>
          <a:bodyPr>
            <a:spAutoFit/>
          </a:bodyPr>
          <a:lstStyle>
            <a:lvl1pPr marL="0" indent="0" algn="l" defTabSz="914400" rtl="0" eaLnBrk="1" latinLnBrk="0" hangingPunct="1">
              <a:lnSpc>
                <a:spcPct val="90000"/>
              </a:lnSpc>
              <a:spcBef>
                <a:spcPts val="1000"/>
              </a:spcBef>
              <a:buFont typeface="Arial" panose="020B0604020202020204" pitchFamily="34" charset="0"/>
              <a:buNone/>
              <a:defRPr sz="1200" b="1" i="0" kern="1200">
                <a:solidFill>
                  <a:schemeClr val="accent6"/>
                </a:solidFill>
                <a:latin typeface="Montserrat SemiBold" pitchFamily="2" charset="77"/>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i="0" kern="1200">
                <a:solidFill>
                  <a:schemeClr val="tx1">
                    <a:tint val="82000"/>
                  </a:schemeClr>
                </a:solidFill>
                <a:latin typeface="Montserrat" pitchFamily="2" charset="77"/>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i="0" kern="1200">
                <a:solidFill>
                  <a:schemeClr val="tx1">
                    <a:tint val="82000"/>
                  </a:schemeClr>
                </a:solidFill>
                <a:latin typeface="Montserrat" pitchFamily="2" charset="77"/>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i="0" kern="1200">
                <a:solidFill>
                  <a:schemeClr val="tx1">
                    <a:tint val="82000"/>
                  </a:schemeClr>
                </a:solidFill>
                <a:latin typeface="Montserrat" pitchFamily="2" charset="77"/>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i="0" kern="1200">
                <a:solidFill>
                  <a:schemeClr val="tx1">
                    <a:tint val="82000"/>
                  </a:schemeClr>
                </a:solidFill>
                <a:latin typeface="Montserrat" pitchFamily="2" charset="77"/>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82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82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82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82000"/>
                  </a:schemeClr>
                </a:solidFill>
                <a:latin typeface="+mn-lt"/>
                <a:ea typeface="+mn-ea"/>
                <a:cs typeface="+mn-cs"/>
              </a:defRPr>
            </a:lvl9pPr>
          </a:lstStyle>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tabLst/>
              <a:defRPr/>
            </a:pPr>
            <a:r>
              <a:rPr kumimoji="0" lang="en-US" sz="1050" b="1" i="0" u="none" strike="noStrike" kern="1200" cap="none" spc="0" normalizeH="0" baseline="0" noProof="0" dirty="0">
                <a:ln>
                  <a:noFill/>
                </a:ln>
                <a:solidFill>
                  <a:srgbClr val="03045E"/>
                </a:solidFill>
                <a:effectLst/>
                <a:uLnTx/>
                <a:uFillTx/>
                <a:latin typeface="Montserrat Medium" pitchFamily="2" charset="77"/>
                <a:ea typeface="+mn-ea"/>
                <a:cs typeface="+mn-cs"/>
              </a:rPr>
              <a:t>ACTIONABLE WISDOM</a:t>
            </a:r>
            <a:r>
              <a:rPr kumimoji="0" lang="en-US" sz="1050" b="0" i="0" u="none" strike="noStrike" kern="1200" cap="none" spc="0" normalizeH="0" baseline="0" noProof="0" dirty="0">
                <a:ln>
                  <a:noFill/>
                </a:ln>
                <a:solidFill>
                  <a:srgbClr val="03045E"/>
                </a:solidFill>
                <a:effectLst/>
                <a:uLnTx/>
                <a:uFillTx/>
                <a:latin typeface="Montserrat Medium" pitchFamily="2" charset="77"/>
                <a:ea typeface="+mn-ea"/>
                <a:cs typeface="+mn-cs"/>
              </a:rPr>
              <a:t>: PRACTICAL APPLICATION OF WISDOM IN REAL-WORLD SCENARIOS. </a:t>
            </a:r>
          </a:p>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tabLst/>
              <a:defRPr/>
            </a:pPr>
            <a:r>
              <a:rPr kumimoji="0" lang="en-US" sz="1050" b="0" i="1" u="none" strike="noStrike" kern="1200" cap="none" spc="0" normalizeH="0" baseline="0" noProof="0" dirty="0">
                <a:ln>
                  <a:noFill/>
                </a:ln>
                <a:solidFill>
                  <a:srgbClr val="03045E"/>
                </a:solidFill>
                <a:effectLst/>
                <a:uLnTx/>
                <a:uFillTx/>
                <a:latin typeface="Montserrat Medium" pitchFamily="2" charset="77"/>
                <a:ea typeface="+mn-ea"/>
                <a:cs typeface="+mn-cs"/>
              </a:rPr>
              <a:t>THE BIRTHPLACE OF TRUE ACUMEN (AQMEN). </a:t>
            </a:r>
          </a:p>
        </p:txBody>
      </p:sp>
      <p:cxnSp>
        <p:nvCxnSpPr>
          <p:cNvPr id="22" name="Straight Connector 21">
            <a:extLst>
              <a:ext uri="{FF2B5EF4-FFF2-40B4-BE49-F238E27FC236}">
                <a16:creationId xmlns:a16="http://schemas.microsoft.com/office/drawing/2014/main" id="{E2935810-FA1A-5D1D-E048-D5E05B4488A6}"/>
              </a:ext>
            </a:extLst>
          </p:cNvPr>
          <p:cNvCxnSpPr>
            <a:cxnSpLocks/>
          </p:cNvCxnSpPr>
          <p:nvPr/>
        </p:nvCxnSpPr>
        <p:spPr>
          <a:xfrm>
            <a:off x="1434164" y="3276967"/>
            <a:ext cx="0" cy="2028348"/>
          </a:xfrm>
          <a:prstGeom prst="line">
            <a:avLst/>
          </a:prstGeom>
          <a:ln w="3175">
            <a:solidFill>
              <a:schemeClr val="accent6"/>
            </a:solidFill>
            <a:prstDash val="lgDash"/>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F431F849-3375-A7C6-C5C9-FA5CE7ED7CED}"/>
              </a:ext>
            </a:extLst>
          </p:cNvPr>
          <p:cNvCxnSpPr>
            <a:cxnSpLocks/>
            <a:endCxn id="18" idx="1"/>
          </p:cNvCxnSpPr>
          <p:nvPr/>
        </p:nvCxnSpPr>
        <p:spPr>
          <a:xfrm>
            <a:off x="1434164" y="3651389"/>
            <a:ext cx="799026" cy="0"/>
          </a:xfrm>
          <a:prstGeom prst="line">
            <a:avLst/>
          </a:prstGeom>
          <a:ln w="3175">
            <a:solidFill>
              <a:schemeClr val="accent6"/>
            </a:solidFill>
            <a:prstDash val="lgDash"/>
          </a:ln>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0D97D504-A7EB-BA44-BAC3-24E0AD09ECE6}"/>
              </a:ext>
            </a:extLst>
          </p:cNvPr>
          <p:cNvCxnSpPr>
            <a:cxnSpLocks/>
          </p:cNvCxnSpPr>
          <p:nvPr/>
        </p:nvCxnSpPr>
        <p:spPr>
          <a:xfrm>
            <a:off x="1434164" y="4225815"/>
            <a:ext cx="799026" cy="0"/>
          </a:xfrm>
          <a:prstGeom prst="line">
            <a:avLst/>
          </a:prstGeom>
          <a:ln w="3175">
            <a:solidFill>
              <a:schemeClr val="accent6"/>
            </a:solidFill>
            <a:prstDash val="lgDash"/>
          </a:ln>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A436773D-19B4-1263-942C-7898F018AAE2}"/>
              </a:ext>
            </a:extLst>
          </p:cNvPr>
          <p:cNvCxnSpPr>
            <a:cxnSpLocks/>
          </p:cNvCxnSpPr>
          <p:nvPr/>
        </p:nvCxnSpPr>
        <p:spPr>
          <a:xfrm>
            <a:off x="1434164" y="5305315"/>
            <a:ext cx="799026" cy="0"/>
          </a:xfrm>
          <a:prstGeom prst="line">
            <a:avLst/>
          </a:prstGeom>
          <a:ln w="3175">
            <a:solidFill>
              <a:schemeClr val="accent6"/>
            </a:solidFill>
            <a:prstDash val="lgDash"/>
          </a:ln>
        </p:spPr>
        <p:style>
          <a:lnRef idx="2">
            <a:schemeClr val="accent1"/>
          </a:lnRef>
          <a:fillRef idx="0">
            <a:schemeClr val="accent1"/>
          </a:fillRef>
          <a:effectRef idx="1">
            <a:schemeClr val="accent1"/>
          </a:effectRef>
          <a:fontRef idx="minor">
            <a:schemeClr val="tx1"/>
          </a:fontRef>
        </p:style>
      </p:cxnSp>
      <p:sp>
        <p:nvSpPr>
          <p:cNvPr id="31" name="Title 4">
            <a:extLst>
              <a:ext uri="{FF2B5EF4-FFF2-40B4-BE49-F238E27FC236}">
                <a16:creationId xmlns:a16="http://schemas.microsoft.com/office/drawing/2014/main" id="{8B597939-5809-5D27-2179-9D0AB16574CE}"/>
              </a:ext>
            </a:extLst>
          </p:cNvPr>
          <p:cNvSpPr txBox="1">
            <a:spLocks/>
          </p:cNvSpPr>
          <p:nvPr/>
        </p:nvSpPr>
        <p:spPr>
          <a:xfrm>
            <a:off x="6297870" y="1856583"/>
            <a:ext cx="4536857" cy="341632"/>
          </a:xfrm>
          <a:prstGeom prst="rect">
            <a:avLst/>
          </a:prstGeom>
        </p:spPr>
        <p:txBody>
          <a:bodyPr vert="horz" anchor="b">
            <a:spAutoFit/>
          </a:bodyPr>
          <a:lstStyle>
            <a:lvl1pPr algn="l" defTabSz="914400" rtl="0" eaLnBrk="1" latinLnBrk="0" hangingPunct="1">
              <a:lnSpc>
                <a:spcPct val="90000"/>
              </a:lnSpc>
              <a:spcBef>
                <a:spcPct val="0"/>
              </a:spcBef>
              <a:buNone/>
              <a:defRPr sz="2400" b="1" i="0" kern="1200">
                <a:solidFill>
                  <a:schemeClr val="accent1"/>
                </a:solidFill>
                <a:latin typeface="Montserrat" pitchFamily="2" charset="77"/>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GB" sz="1800" b="1" i="0" u="none" strike="noStrike" kern="1200" cap="none" spc="0" normalizeH="0" baseline="0" noProof="0" dirty="0">
                <a:ln>
                  <a:noFill/>
                </a:ln>
                <a:solidFill>
                  <a:srgbClr val="03045E"/>
                </a:solidFill>
                <a:effectLst/>
                <a:uLnTx/>
                <a:uFillTx/>
                <a:latin typeface="Montserrat" pitchFamily="2" charset="77"/>
                <a:ea typeface="+mj-ea"/>
                <a:cs typeface="+mj-cs"/>
              </a:rPr>
              <a:t>PROBLEM &gt;</a:t>
            </a:r>
          </a:p>
        </p:txBody>
      </p:sp>
      <p:sp>
        <p:nvSpPr>
          <p:cNvPr id="32" name="Text Placeholder 5">
            <a:extLst>
              <a:ext uri="{FF2B5EF4-FFF2-40B4-BE49-F238E27FC236}">
                <a16:creationId xmlns:a16="http://schemas.microsoft.com/office/drawing/2014/main" id="{31C0080A-2AC4-DC38-2806-6B544D8C258B}"/>
              </a:ext>
            </a:extLst>
          </p:cNvPr>
          <p:cNvSpPr txBox="1">
            <a:spLocks/>
          </p:cNvSpPr>
          <p:nvPr/>
        </p:nvSpPr>
        <p:spPr>
          <a:xfrm>
            <a:off x="7853397" y="1878691"/>
            <a:ext cx="3408607" cy="286232"/>
          </a:xfrm>
          <a:prstGeom prst="rect">
            <a:avLst/>
          </a:prstGeom>
        </p:spPr>
        <p:txBody>
          <a:bodyPr anchor="b">
            <a:spAutoFit/>
          </a:bodyPr>
          <a:lstStyle>
            <a:lvl1pPr marL="0" indent="0" algn="l" defTabSz="914400" rtl="0" eaLnBrk="1" latinLnBrk="0" hangingPunct="1">
              <a:lnSpc>
                <a:spcPct val="90000"/>
              </a:lnSpc>
              <a:spcBef>
                <a:spcPts val="1000"/>
              </a:spcBef>
              <a:buFont typeface="Arial" panose="020B0604020202020204" pitchFamily="34" charset="0"/>
              <a:buNone/>
              <a:defRPr sz="1800" b="1" i="0" kern="1200">
                <a:solidFill>
                  <a:schemeClr val="accent1"/>
                </a:solidFill>
                <a:latin typeface="Montserrat SemiBold" pitchFamily="2" charset="77"/>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i="0" kern="1200">
                <a:solidFill>
                  <a:schemeClr val="tx1">
                    <a:tint val="82000"/>
                  </a:schemeClr>
                </a:solidFill>
                <a:latin typeface="Montserrat" pitchFamily="2" charset="77"/>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i="0" kern="1200">
                <a:solidFill>
                  <a:schemeClr val="tx1">
                    <a:tint val="82000"/>
                  </a:schemeClr>
                </a:solidFill>
                <a:latin typeface="Montserrat" pitchFamily="2" charset="77"/>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i="0" kern="1200">
                <a:solidFill>
                  <a:schemeClr val="tx1">
                    <a:tint val="82000"/>
                  </a:schemeClr>
                </a:solidFill>
                <a:latin typeface="Montserrat" pitchFamily="2" charset="77"/>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i="0" kern="1200">
                <a:solidFill>
                  <a:schemeClr val="tx1">
                    <a:tint val="82000"/>
                  </a:schemeClr>
                </a:solidFill>
                <a:latin typeface="Montserrat" pitchFamily="2" charset="77"/>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82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82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82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82000"/>
                  </a:schemeClr>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GB" sz="1400" b="0" i="1" u="none" strike="noStrike" kern="1200" cap="none" spc="0" normalizeH="0" baseline="0" noProof="0" dirty="0">
                <a:ln>
                  <a:noFill/>
                </a:ln>
                <a:solidFill>
                  <a:srgbClr val="03045E"/>
                </a:solidFill>
                <a:effectLst/>
                <a:uLnTx/>
                <a:uFillTx/>
                <a:latin typeface="Montserrat SemiBold" pitchFamily="2" charset="77"/>
                <a:ea typeface="+mn-ea"/>
                <a:cs typeface="+mn-cs"/>
              </a:rPr>
              <a:t>What is Aqmen solving for?</a:t>
            </a:r>
          </a:p>
        </p:txBody>
      </p:sp>
      <p:sp>
        <p:nvSpPr>
          <p:cNvPr id="33" name="Text Placeholder 6">
            <a:extLst>
              <a:ext uri="{FF2B5EF4-FFF2-40B4-BE49-F238E27FC236}">
                <a16:creationId xmlns:a16="http://schemas.microsoft.com/office/drawing/2014/main" id="{358E3F9A-6F3E-4E11-9917-60EA239275CD}"/>
              </a:ext>
            </a:extLst>
          </p:cNvPr>
          <p:cNvSpPr txBox="1">
            <a:spLocks/>
          </p:cNvSpPr>
          <p:nvPr/>
        </p:nvSpPr>
        <p:spPr>
          <a:xfrm>
            <a:off x="6297869" y="2447654"/>
            <a:ext cx="4742307" cy="653335"/>
          </a:xfrm>
          <a:prstGeom prst="rect">
            <a:avLst/>
          </a:prstGeom>
        </p:spPr>
        <p:txBody>
          <a:bodyPr anchor="ctr"/>
          <a:lstStyle>
            <a:lvl1pPr marL="0" indent="0" algn="l" defTabSz="914400" rtl="0" eaLnBrk="1" latinLnBrk="0" hangingPunct="1">
              <a:lnSpc>
                <a:spcPct val="90000"/>
              </a:lnSpc>
              <a:spcBef>
                <a:spcPts val="1000"/>
              </a:spcBef>
              <a:buFont typeface="Arial" panose="020B0604020202020204" pitchFamily="34" charset="0"/>
              <a:buNone/>
              <a:defRPr sz="1200" b="1" i="0" kern="1200">
                <a:solidFill>
                  <a:schemeClr val="accent6"/>
                </a:solidFill>
                <a:latin typeface="Montserrat SemiBold" pitchFamily="2" charset="77"/>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i="0" kern="1200">
                <a:solidFill>
                  <a:schemeClr val="tx1">
                    <a:tint val="82000"/>
                  </a:schemeClr>
                </a:solidFill>
                <a:latin typeface="Montserrat" pitchFamily="2" charset="77"/>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i="0" kern="1200">
                <a:solidFill>
                  <a:schemeClr val="tx1">
                    <a:tint val="82000"/>
                  </a:schemeClr>
                </a:solidFill>
                <a:latin typeface="Montserrat" pitchFamily="2" charset="77"/>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i="0" kern="1200">
                <a:solidFill>
                  <a:schemeClr val="tx1">
                    <a:tint val="82000"/>
                  </a:schemeClr>
                </a:solidFill>
                <a:latin typeface="Montserrat" pitchFamily="2" charset="77"/>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i="0" kern="1200">
                <a:solidFill>
                  <a:schemeClr val="tx1">
                    <a:tint val="82000"/>
                  </a:schemeClr>
                </a:solidFill>
                <a:latin typeface="Montserrat" pitchFamily="2" charset="77"/>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82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82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82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82000"/>
                  </a:schemeClr>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GB" sz="1600" b="1" i="0" u="none" strike="noStrike" kern="1200" cap="none" spc="0" normalizeH="0" baseline="0" noProof="0" dirty="0">
                <a:ln>
                  <a:noFill/>
                </a:ln>
                <a:solidFill>
                  <a:srgbClr val="302E2E"/>
                </a:solidFill>
                <a:effectLst/>
                <a:uLnTx/>
                <a:uFillTx/>
                <a:latin typeface="Montserrat SemiBold" pitchFamily="2" charset="77"/>
                <a:ea typeface="+mn-ea"/>
                <a:cs typeface="+mn-cs"/>
              </a:rPr>
              <a:t>THE CURRENT PROCESS TO REACH ACTIONABLE WISDOM IS INNEFICIENT AND UNPRODUCTIVE </a:t>
            </a:r>
          </a:p>
        </p:txBody>
      </p:sp>
      <p:cxnSp>
        <p:nvCxnSpPr>
          <p:cNvPr id="34" name="Straight Connector 33">
            <a:extLst>
              <a:ext uri="{FF2B5EF4-FFF2-40B4-BE49-F238E27FC236}">
                <a16:creationId xmlns:a16="http://schemas.microsoft.com/office/drawing/2014/main" id="{604A4353-1026-4FF2-72E7-5CB401320A70}"/>
              </a:ext>
            </a:extLst>
          </p:cNvPr>
          <p:cNvCxnSpPr>
            <a:cxnSpLocks/>
          </p:cNvCxnSpPr>
          <p:nvPr/>
        </p:nvCxnSpPr>
        <p:spPr>
          <a:xfrm>
            <a:off x="6306247" y="3276967"/>
            <a:ext cx="5103852" cy="0"/>
          </a:xfrm>
          <a:prstGeom prst="line">
            <a:avLst/>
          </a:prstGeom>
          <a:ln w="3175">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38" name="Straight Connector 37">
            <a:extLst>
              <a:ext uri="{FF2B5EF4-FFF2-40B4-BE49-F238E27FC236}">
                <a16:creationId xmlns:a16="http://schemas.microsoft.com/office/drawing/2014/main" id="{D65EE242-2D93-F700-131E-F6BA06ECA22D}"/>
              </a:ext>
            </a:extLst>
          </p:cNvPr>
          <p:cNvCxnSpPr>
            <a:cxnSpLocks/>
          </p:cNvCxnSpPr>
          <p:nvPr/>
        </p:nvCxnSpPr>
        <p:spPr>
          <a:xfrm>
            <a:off x="7108146" y="3276967"/>
            <a:ext cx="0" cy="2653988"/>
          </a:xfrm>
          <a:prstGeom prst="line">
            <a:avLst/>
          </a:prstGeom>
          <a:ln w="3175">
            <a:solidFill>
              <a:schemeClr val="accent6"/>
            </a:solidFill>
            <a:prstDash val="lgDash"/>
          </a:ln>
        </p:spPr>
        <p:style>
          <a:lnRef idx="2">
            <a:schemeClr val="accent1"/>
          </a:lnRef>
          <a:fillRef idx="0">
            <a:schemeClr val="accent1"/>
          </a:fillRef>
          <a:effectRef idx="1">
            <a:schemeClr val="accent1"/>
          </a:effectRef>
          <a:fontRef idx="minor">
            <a:schemeClr val="tx1"/>
          </a:fontRef>
        </p:style>
      </p:cxnSp>
      <p:cxnSp>
        <p:nvCxnSpPr>
          <p:cNvPr id="39" name="Straight Connector 38">
            <a:extLst>
              <a:ext uri="{FF2B5EF4-FFF2-40B4-BE49-F238E27FC236}">
                <a16:creationId xmlns:a16="http://schemas.microsoft.com/office/drawing/2014/main" id="{70D8A509-83D9-56D3-F460-E8DFCCF2D55B}"/>
              </a:ext>
            </a:extLst>
          </p:cNvPr>
          <p:cNvCxnSpPr>
            <a:cxnSpLocks/>
          </p:cNvCxnSpPr>
          <p:nvPr/>
        </p:nvCxnSpPr>
        <p:spPr>
          <a:xfrm>
            <a:off x="7108146" y="3651389"/>
            <a:ext cx="799026" cy="0"/>
          </a:xfrm>
          <a:prstGeom prst="line">
            <a:avLst/>
          </a:prstGeom>
          <a:ln w="3175">
            <a:solidFill>
              <a:schemeClr val="accent6"/>
            </a:solidFill>
            <a:prstDash val="lgDash"/>
          </a:ln>
        </p:spPr>
        <p:style>
          <a:lnRef idx="2">
            <a:schemeClr val="accent1"/>
          </a:lnRef>
          <a:fillRef idx="0">
            <a:schemeClr val="accent1"/>
          </a:fillRef>
          <a:effectRef idx="1">
            <a:schemeClr val="accent1"/>
          </a:effectRef>
          <a:fontRef idx="minor">
            <a:schemeClr val="tx1"/>
          </a:fontRef>
        </p:style>
      </p:cxnSp>
      <p:cxnSp>
        <p:nvCxnSpPr>
          <p:cNvPr id="40" name="Straight Connector 39">
            <a:extLst>
              <a:ext uri="{FF2B5EF4-FFF2-40B4-BE49-F238E27FC236}">
                <a16:creationId xmlns:a16="http://schemas.microsoft.com/office/drawing/2014/main" id="{CDBBA401-7F24-D23F-3A7A-7DF32815C064}"/>
              </a:ext>
            </a:extLst>
          </p:cNvPr>
          <p:cNvCxnSpPr>
            <a:cxnSpLocks/>
          </p:cNvCxnSpPr>
          <p:nvPr/>
        </p:nvCxnSpPr>
        <p:spPr>
          <a:xfrm>
            <a:off x="7108146" y="4447197"/>
            <a:ext cx="799026" cy="0"/>
          </a:xfrm>
          <a:prstGeom prst="line">
            <a:avLst/>
          </a:prstGeom>
          <a:ln w="3175">
            <a:solidFill>
              <a:schemeClr val="accent6"/>
            </a:solidFill>
            <a:prstDash val="lgDash"/>
          </a:ln>
        </p:spPr>
        <p:style>
          <a:lnRef idx="2">
            <a:schemeClr val="accent1"/>
          </a:lnRef>
          <a:fillRef idx="0">
            <a:schemeClr val="accent1"/>
          </a:fillRef>
          <a:effectRef idx="1">
            <a:schemeClr val="accent1"/>
          </a:effectRef>
          <a:fontRef idx="minor">
            <a:schemeClr val="tx1"/>
          </a:fontRef>
        </p:style>
      </p:cxnSp>
      <p:cxnSp>
        <p:nvCxnSpPr>
          <p:cNvPr id="41" name="Straight Connector 40">
            <a:extLst>
              <a:ext uri="{FF2B5EF4-FFF2-40B4-BE49-F238E27FC236}">
                <a16:creationId xmlns:a16="http://schemas.microsoft.com/office/drawing/2014/main" id="{0FF29E02-DD7C-97B1-9D12-24899CC2C2B5}"/>
              </a:ext>
            </a:extLst>
          </p:cNvPr>
          <p:cNvCxnSpPr>
            <a:cxnSpLocks/>
          </p:cNvCxnSpPr>
          <p:nvPr/>
        </p:nvCxnSpPr>
        <p:spPr>
          <a:xfrm>
            <a:off x="7108146" y="5171833"/>
            <a:ext cx="799026" cy="0"/>
          </a:xfrm>
          <a:prstGeom prst="line">
            <a:avLst/>
          </a:prstGeom>
          <a:ln w="3175">
            <a:solidFill>
              <a:schemeClr val="accent6"/>
            </a:solidFill>
            <a:prstDash val="lgDash"/>
          </a:ln>
        </p:spPr>
        <p:style>
          <a:lnRef idx="2">
            <a:schemeClr val="accent1"/>
          </a:lnRef>
          <a:fillRef idx="0">
            <a:schemeClr val="accent1"/>
          </a:fillRef>
          <a:effectRef idx="1">
            <a:schemeClr val="accent1"/>
          </a:effectRef>
          <a:fontRef idx="minor">
            <a:schemeClr val="tx1"/>
          </a:fontRef>
        </p:style>
      </p:cxnSp>
      <p:sp>
        <p:nvSpPr>
          <p:cNvPr id="42" name="Text Placeholder 3">
            <a:extLst>
              <a:ext uri="{FF2B5EF4-FFF2-40B4-BE49-F238E27FC236}">
                <a16:creationId xmlns:a16="http://schemas.microsoft.com/office/drawing/2014/main" id="{264CBD8F-A2D2-B34B-1484-988B37DB3FA4}"/>
              </a:ext>
            </a:extLst>
          </p:cNvPr>
          <p:cNvSpPr txBox="1">
            <a:spLocks/>
          </p:cNvSpPr>
          <p:nvPr/>
        </p:nvSpPr>
        <p:spPr>
          <a:xfrm>
            <a:off x="7975390" y="3497693"/>
            <a:ext cx="2429275" cy="307392"/>
          </a:xfrm>
          <a:prstGeom prst="rect">
            <a:avLst/>
          </a:prstGeom>
        </p:spPr>
        <p:txBody>
          <a:bodyPr>
            <a:spAutoFit/>
          </a:bodyPr>
          <a:lstStyle>
            <a:lvl1pPr marL="0" indent="0" algn="l" defTabSz="914400" rtl="0" eaLnBrk="1" latinLnBrk="0" hangingPunct="1">
              <a:lnSpc>
                <a:spcPct val="90000"/>
              </a:lnSpc>
              <a:spcBef>
                <a:spcPts val="1000"/>
              </a:spcBef>
              <a:buFont typeface="Arial" panose="020B0604020202020204" pitchFamily="34" charset="0"/>
              <a:buNone/>
              <a:defRPr sz="1200" b="1" i="0" kern="1200">
                <a:solidFill>
                  <a:schemeClr val="accent6"/>
                </a:solidFill>
                <a:latin typeface="Montserrat SemiBold" pitchFamily="2" charset="77"/>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i="0" kern="1200">
                <a:solidFill>
                  <a:schemeClr val="tx1">
                    <a:tint val="82000"/>
                  </a:schemeClr>
                </a:solidFill>
                <a:latin typeface="Montserrat" pitchFamily="2" charset="77"/>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i="0" kern="1200">
                <a:solidFill>
                  <a:schemeClr val="tx1">
                    <a:tint val="82000"/>
                  </a:schemeClr>
                </a:solidFill>
                <a:latin typeface="Montserrat" pitchFamily="2" charset="77"/>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i="0" kern="1200">
                <a:solidFill>
                  <a:schemeClr val="tx1">
                    <a:tint val="82000"/>
                  </a:schemeClr>
                </a:solidFill>
                <a:latin typeface="Montserrat" pitchFamily="2" charset="77"/>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i="0" kern="1200">
                <a:solidFill>
                  <a:schemeClr val="tx1">
                    <a:tint val="82000"/>
                  </a:schemeClr>
                </a:solidFill>
                <a:latin typeface="Montserrat" pitchFamily="2" charset="77"/>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82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82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82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82000"/>
                  </a:schemeClr>
                </a:solidFill>
                <a:latin typeface="+mn-lt"/>
                <a:ea typeface="+mn-ea"/>
                <a:cs typeface="+mn-cs"/>
              </a:defRPr>
            </a:lvl9pPr>
          </a:lstStyle>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tabLst/>
              <a:defRPr/>
            </a:pPr>
            <a:r>
              <a:rPr kumimoji="0" lang="en-US" sz="1050" b="1" i="0" u="none" strike="noStrike" kern="1200" cap="none" spc="0" normalizeH="0" baseline="0" noProof="0" dirty="0">
                <a:ln>
                  <a:noFill/>
                </a:ln>
                <a:solidFill>
                  <a:srgbClr val="302E2E"/>
                </a:solidFill>
                <a:effectLst/>
                <a:uLnTx/>
                <a:uFillTx/>
                <a:latin typeface="Montserrat Medium" pitchFamily="2" charset="77"/>
                <a:ea typeface="+mn-ea"/>
                <a:cs typeface="+mn-cs"/>
              </a:rPr>
              <a:t>TIME-CONSUMING</a:t>
            </a:r>
          </a:p>
        </p:txBody>
      </p:sp>
      <p:sp>
        <p:nvSpPr>
          <p:cNvPr id="43" name="Text Placeholder 3">
            <a:extLst>
              <a:ext uri="{FF2B5EF4-FFF2-40B4-BE49-F238E27FC236}">
                <a16:creationId xmlns:a16="http://schemas.microsoft.com/office/drawing/2014/main" id="{5AAADC65-3BA5-2318-778F-C4F5A4706346}"/>
              </a:ext>
            </a:extLst>
          </p:cNvPr>
          <p:cNvSpPr txBox="1">
            <a:spLocks/>
          </p:cNvSpPr>
          <p:nvPr/>
        </p:nvSpPr>
        <p:spPr>
          <a:xfrm>
            <a:off x="7975390" y="4283134"/>
            <a:ext cx="2429275" cy="307392"/>
          </a:xfrm>
          <a:prstGeom prst="rect">
            <a:avLst/>
          </a:prstGeom>
        </p:spPr>
        <p:txBody>
          <a:bodyPr>
            <a:spAutoFit/>
          </a:bodyPr>
          <a:lstStyle>
            <a:lvl1pPr marL="0" indent="0" algn="l" defTabSz="914400" rtl="0" eaLnBrk="1" latinLnBrk="0" hangingPunct="1">
              <a:lnSpc>
                <a:spcPct val="90000"/>
              </a:lnSpc>
              <a:spcBef>
                <a:spcPts val="1000"/>
              </a:spcBef>
              <a:buFont typeface="Arial" panose="020B0604020202020204" pitchFamily="34" charset="0"/>
              <a:buNone/>
              <a:defRPr sz="1200" b="1" i="0" kern="1200">
                <a:solidFill>
                  <a:schemeClr val="accent6"/>
                </a:solidFill>
                <a:latin typeface="Montserrat SemiBold" pitchFamily="2" charset="77"/>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i="0" kern="1200">
                <a:solidFill>
                  <a:schemeClr val="tx1">
                    <a:tint val="82000"/>
                  </a:schemeClr>
                </a:solidFill>
                <a:latin typeface="Montserrat" pitchFamily="2" charset="77"/>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i="0" kern="1200">
                <a:solidFill>
                  <a:schemeClr val="tx1">
                    <a:tint val="82000"/>
                  </a:schemeClr>
                </a:solidFill>
                <a:latin typeface="Montserrat" pitchFamily="2" charset="77"/>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i="0" kern="1200">
                <a:solidFill>
                  <a:schemeClr val="tx1">
                    <a:tint val="82000"/>
                  </a:schemeClr>
                </a:solidFill>
                <a:latin typeface="Montserrat" pitchFamily="2" charset="77"/>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i="0" kern="1200">
                <a:solidFill>
                  <a:schemeClr val="tx1">
                    <a:tint val="82000"/>
                  </a:schemeClr>
                </a:solidFill>
                <a:latin typeface="Montserrat" pitchFamily="2" charset="77"/>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82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82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82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82000"/>
                  </a:schemeClr>
                </a:solidFill>
                <a:latin typeface="+mn-lt"/>
                <a:ea typeface="+mn-ea"/>
                <a:cs typeface="+mn-cs"/>
              </a:defRPr>
            </a:lvl9pPr>
          </a:lstStyle>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tabLst/>
              <a:defRPr/>
            </a:pPr>
            <a:r>
              <a:rPr kumimoji="0" lang="en-US" sz="1050" b="1" i="0" u="none" strike="noStrike" kern="1200" cap="none" spc="0" normalizeH="0" baseline="0" noProof="0" dirty="0">
                <a:ln>
                  <a:noFill/>
                </a:ln>
                <a:solidFill>
                  <a:srgbClr val="302E2E"/>
                </a:solidFill>
                <a:effectLst/>
                <a:uLnTx/>
                <a:uFillTx/>
                <a:latin typeface="Montserrat Medium" pitchFamily="2" charset="77"/>
                <a:ea typeface="+mn-ea"/>
                <a:cs typeface="+mn-cs"/>
              </a:rPr>
              <a:t>REPETITIVE AND DRAINING</a:t>
            </a:r>
          </a:p>
        </p:txBody>
      </p:sp>
      <p:sp>
        <p:nvSpPr>
          <p:cNvPr id="44" name="Text Placeholder 3">
            <a:extLst>
              <a:ext uri="{FF2B5EF4-FFF2-40B4-BE49-F238E27FC236}">
                <a16:creationId xmlns:a16="http://schemas.microsoft.com/office/drawing/2014/main" id="{7051979B-41D8-1048-DB59-E292DEAED0B7}"/>
              </a:ext>
            </a:extLst>
          </p:cNvPr>
          <p:cNvSpPr txBox="1">
            <a:spLocks/>
          </p:cNvSpPr>
          <p:nvPr/>
        </p:nvSpPr>
        <p:spPr>
          <a:xfrm>
            <a:off x="7975390" y="4997400"/>
            <a:ext cx="2429275" cy="307392"/>
          </a:xfrm>
          <a:prstGeom prst="rect">
            <a:avLst/>
          </a:prstGeom>
        </p:spPr>
        <p:txBody>
          <a:bodyPr>
            <a:spAutoFit/>
          </a:bodyPr>
          <a:lstStyle>
            <a:lvl1pPr marL="0" indent="0" algn="l" defTabSz="914400" rtl="0" eaLnBrk="1" latinLnBrk="0" hangingPunct="1">
              <a:lnSpc>
                <a:spcPct val="90000"/>
              </a:lnSpc>
              <a:spcBef>
                <a:spcPts val="1000"/>
              </a:spcBef>
              <a:buFont typeface="Arial" panose="020B0604020202020204" pitchFamily="34" charset="0"/>
              <a:buNone/>
              <a:defRPr sz="1200" b="1" i="0" kern="1200">
                <a:solidFill>
                  <a:schemeClr val="accent6"/>
                </a:solidFill>
                <a:latin typeface="Montserrat SemiBold" pitchFamily="2" charset="77"/>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i="0" kern="1200">
                <a:solidFill>
                  <a:schemeClr val="tx1">
                    <a:tint val="82000"/>
                  </a:schemeClr>
                </a:solidFill>
                <a:latin typeface="Montserrat" pitchFamily="2" charset="77"/>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i="0" kern="1200">
                <a:solidFill>
                  <a:schemeClr val="tx1">
                    <a:tint val="82000"/>
                  </a:schemeClr>
                </a:solidFill>
                <a:latin typeface="Montserrat" pitchFamily="2" charset="77"/>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i="0" kern="1200">
                <a:solidFill>
                  <a:schemeClr val="tx1">
                    <a:tint val="82000"/>
                  </a:schemeClr>
                </a:solidFill>
                <a:latin typeface="Montserrat" pitchFamily="2" charset="77"/>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i="0" kern="1200">
                <a:solidFill>
                  <a:schemeClr val="tx1">
                    <a:tint val="82000"/>
                  </a:schemeClr>
                </a:solidFill>
                <a:latin typeface="Montserrat" pitchFamily="2" charset="77"/>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82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82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82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82000"/>
                  </a:schemeClr>
                </a:solidFill>
                <a:latin typeface="+mn-lt"/>
                <a:ea typeface="+mn-ea"/>
                <a:cs typeface="+mn-cs"/>
              </a:defRPr>
            </a:lvl9pPr>
          </a:lstStyle>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tabLst/>
              <a:defRPr/>
            </a:pPr>
            <a:r>
              <a:rPr kumimoji="0" lang="en-US" sz="1050" b="1" i="0" u="none" strike="noStrike" kern="1200" cap="none" spc="0" normalizeH="0" baseline="0" noProof="0" dirty="0">
                <a:ln>
                  <a:noFill/>
                </a:ln>
                <a:solidFill>
                  <a:srgbClr val="302E2E"/>
                </a:solidFill>
                <a:effectLst/>
                <a:uLnTx/>
                <a:uFillTx/>
                <a:latin typeface="Montserrat Medium" pitchFamily="2" charset="77"/>
                <a:ea typeface="+mn-ea"/>
                <a:cs typeface="+mn-cs"/>
              </a:rPr>
              <a:t>PRONE TO HUMAN ERROR</a:t>
            </a:r>
          </a:p>
        </p:txBody>
      </p:sp>
      <p:sp>
        <p:nvSpPr>
          <p:cNvPr id="45" name="Text Placeholder 3">
            <a:extLst>
              <a:ext uri="{FF2B5EF4-FFF2-40B4-BE49-F238E27FC236}">
                <a16:creationId xmlns:a16="http://schemas.microsoft.com/office/drawing/2014/main" id="{D7CAB56E-BE35-6E81-31EF-18E3FE15AA91}"/>
              </a:ext>
            </a:extLst>
          </p:cNvPr>
          <p:cNvSpPr txBox="1">
            <a:spLocks/>
          </p:cNvSpPr>
          <p:nvPr/>
        </p:nvSpPr>
        <p:spPr>
          <a:xfrm>
            <a:off x="7975390" y="5745961"/>
            <a:ext cx="2566284" cy="307392"/>
          </a:xfrm>
          <a:prstGeom prst="rect">
            <a:avLst/>
          </a:prstGeom>
        </p:spPr>
        <p:txBody>
          <a:bodyPr wrap="square">
            <a:spAutoFit/>
          </a:bodyPr>
          <a:lstStyle>
            <a:lvl1pPr marL="0" indent="0" algn="l" defTabSz="914400" rtl="0" eaLnBrk="1" latinLnBrk="0" hangingPunct="1">
              <a:lnSpc>
                <a:spcPct val="90000"/>
              </a:lnSpc>
              <a:spcBef>
                <a:spcPts val="1000"/>
              </a:spcBef>
              <a:buFont typeface="Arial" panose="020B0604020202020204" pitchFamily="34" charset="0"/>
              <a:buNone/>
              <a:defRPr sz="1200" b="1" i="0" kern="1200">
                <a:solidFill>
                  <a:schemeClr val="accent6"/>
                </a:solidFill>
                <a:latin typeface="Montserrat SemiBold" pitchFamily="2" charset="77"/>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i="0" kern="1200">
                <a:solidFill>
                  <a:schemeClr val="tx1">
                    <a:tint val="82000"/>
                  </a:schemeClr>
                </a:solidFill>
                <a:latin typeface="Montserrat" pitchFamily="2" charset="77"/>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i="0" kern="1200">
                <a:solidFill>
                  <a:schemeClr val="tx1">
                    <a:tint val="82000"/>
                  </a:schemeClr>
                </a:solidFill>
                <a:latin typeface="Montserrat" pitchFamily="2" charset="77"/>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i="0" kern="1200">
                <a:solidFill>
                  <a:schemeClr val="tx1">
                    <a:tint val="82000"/>
                  </a:schemeClr>
                </a:solidFill>
                <a:latin typeface="Montserrat" pitchFamily="2" charset="77"/>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i="0" kern="1200">
                <a:solidFill>
                  <a:schemeClr val="tx1">
                    <a:tint val="82000"/>
                  </a:schemeClr>
                </a:solidFill>
                <a:latin typeface="Montserrat" pitchFamily="2" charset="77"/>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82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82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82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82000"/>
                  </a:schemeClr>
                </a:solidFill>
                <a:latin typeface="+mn-lt"/>
                <a:ea typeface="+mn-ea"/>
                <a:cs typeface="+mn-cs"/>
              </a:defRPr>
            </a:lvl9pPr>
          </a:lstStyle>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tabLst/>
              <a:defRPr/>
            </a:pPr>
            <a:r>
              <a:rPr kumimoji="0" lang="en-US" sz="1050" b="1" i="0" u="none" strike="noStrike" kern="1200" cap="none" spc="0" normalizeH="0" baseline="0" noProof="0" dirty="0">
                <a:ln>
                  <a:noFill/>
                </a:ln>
                <a:solidFill>
                  <a:srgbClr val="302E2E"/>
                </a:solidFill>
                <a:effectLst/>
                <a:uLnTx/>
                <a:uFillTx/>
                <a:latin typeface="Montserrat Medium" pitchFamily="2" charset="77"/>
                <a:ea typeface="+mn-ea"/>
                <a:cs typeface="+mn-cs"/>
              </a:rPr>
              <a:t>INFLEXIBLE AND HARD TO SCALE</a:t>
            </a:r>
          </a:p>
        </p:txBody>
      </p:sp>
      <p:cxnSp>
        <p:nvCxnSpPr>
          <p:cNvPr id="46" name="Straight Connector 45">
            <a:extLst>
              <a:ext uri="{FF2B5EF4-FFF2-40B4-BE49-F238E27FC236}">
                <a16:creationId xmlns:a16="http://schemas.microsoft.com/office/drawing/2014/main" id="{0CBA8CDC-EAA1-97AE-1AD3-2CF59699D81D}"/>
              </a:ext>
            </a:extLst>
          </p:cNvPr>
          <p:cNvCxnSpPr>
            <a:cxnSpLocks/>
          </p:cNvCxnSpPr>
          <p:nvPr/>
        </p:nvCxnSpPr>
        <p:spPr>
          <a:xfrm>
            <a:off x="7108146" y="5930955"/>
            <a:ext cx="799026" cy="0"/>
          </a:xfrm>
          <a:prstGeom prst="line">
            <a:avLst/>
          </a:prstGeom>
          <a:ln w="3175">
            <a:solidFill>
              <a:schemeClr val="accent6"/>
            </a:solidFill>
            <a:prstDash val="lgDash"/>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505442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133AACC8-898B-4731-2C0B-D4840C671B66}"/>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04" imgH="405" progId="TCLayout.ActiveDocument.1">
                  <p:embed/>
                </p:oleObj>
              </mc:Choice>
              <mc:Fallback>
                <p:oleObj name="think-cell Slide" r:id="rId4" imgW="404" imgH="405" progId="TCLayout.ActiveDocument.1">
                  <p:embed/>
                  <p:pic>
                    <p:nvPicPr>
                      <p:cNvPr id="9" name="think-cell data - do not delete" hidden="1">
                        <a:extLst>
                          <a:ext uri="{FF2B5EF4-FFF2-40B4-BE49-F238E27FC236}">
                            <a16:creationId xmlns:a16="http://schemas.microsoft.com/office/drawing/2014/main" id="{133AACC8-898B-4731-2C0B-D4840C671B66}"/>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7" name="Text Placeholder 7">
            <a:extLst>
              <a:ext uri="{FF2B5EF4-FFF2-40B4-BE49-F238E27FC236}">
                <a16:creationId xmlns:a16="http://schemas.microsoft.com/office/drawing/2014/main" id="{259AD61B-5661-CB05-2426-BCC3EF882289}"/>
              </a:ext>
            </a:extLst>
          </p:cNvPr>
          <p:cNvSpPr txBox="1">
            <a:spLocks/>
          </p:cNvSpPr>
          <p:nvPr/>
        </p:nvSpPr>
        <p:spPr>
          <a:xfrm>
            <a:off x="11634788" y="6402739"/>
            <a:ext cx="501380" cy="256674"/>
          </a:xfrm>
          <a:prstGeom prst="rect">
            <a:avLst/>
          </a:prstGeom>
        </p:spPr>
        <p:txBody>
          <a:bodyPr anchor="ctr"/>
          <a:lstStyle>
            <a:lvl1pPr marL="0" indent="0" algn="ctr" defTabSz="914400" rtl="0" eaLnBrk="1" latinLnBrk="0" hangingPunct="1">
              <a:lnSpc>
                <a:spcPct val="90000"/>
              </a:lnSpc>
              <a:spcBef>
                <a:spcPts val="1000"/>
              </a:spcBef>
              <a:buFont typeface="Arial" panose="020B0604020202020204" pitchFamily="34" charset="0"/>
              <a:buNone/>
              <a:defRPr sz="800" b="1" i="0" kern="1200">
                <a:solidFill>
                  <a:schemeClr val="accent6"/>
                </a:solidFill>
                <a:latin typeface="Montserrat SemiBold" pitchFamily="2" charset="77"/>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i="0" kern="1200">
                <a:solidFill>
                  <a:schemeClr val="tx1">
                    <a:tint val="82000"/>
                  </a:schemeClr>
                </a:solidFill>
                <a:latin typeface="Montserrat" pitchFamily="2" charset="77"/>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i="0" kern="1200">
                <a:solidFill>
                  <a:schemeClr val="tx1">
                    <a:tint val="82000"/>
                  </a:schemeClr>
                </a:solidFill>
                <a:latin typeface="Montserrat" pitchFamily="2" charset="77"/>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i="0" kern="1200">
                <a:solidFill>
                  <a:schemeClr val="tx1">
                    <a:tint val="82000"/>
                  </a:schemeClr>
                </a:solidFill>
                <a:latin typeface="Montserrat" pitchFamily="2" charset="77"/>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i="0" kern="1200">
                <a:solidFill>
                  <a:schemeClr val="tx1">
                    <a:tint val="82000"/>
                  </a:schemeClr>
                </a:solidFill>
                <a:latin typeface="Montserrat" pitchFamily="2" charset="77"/>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82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82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82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82000"/>
                  </a:schemeClr>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fld id="{C6F252A1-AB7E-44FD-86CD-D62F5F5F8F0A}" type="slidenum">
              <a:rPr kumimoji="0" lang="en-GB" sz="800" b="1" i="0" u="none" strike="noStrike" kern="1200" cap="none" spc="0" normalizeH="0" baseline="0" noProof="0" smtClean="0">
                <a:ln>
                  <a:noFill/>
                </a:ln>
                <a:solidFill>
                  <a:srgbClr val="302E2E"/>
                </a:solidFill>
                <a:effectLst/>
                <a:uLnTx/>
                <a:uFillTx/>
                <a:latin typeface="Montserrat SemiBold" pitchFamily="2" charset="77"/>
                <a:ea typeface="+mn-ea"/>
                <a:cs typeface="+mn-cs"/>
              </a:rPr>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t>22</a:t>
            </a:fld>
            <a:endParaRPr kumimoji="0" lang="en-GB" sz="800" b="1" i="0" u="none" strike="noStrike" kern="1200" cap="none" spc="0" normalizeH="0" baseline="0" noProof="0" dirty="0">
              <a:ln>
                <a:noFill/>
              </a:ln>
              <a:solidFill>
                <a:srgbClr val="302E2E"/>
              </a:solidFill>
              <a:effectLst/>
              <a:uLnTx/>
              <a:uFillTx/>
              <a:latin typeface="Montserrat SemiBold" pitchFamily="2" charset="77"/>
              <a:ea typeface="+mn-ea"/>
              <a:cs typeface="+mn-cs"/>
            </a:endParaRPr>
          </a:p>
        </p:txBody>
      </p:sp>
      <p:sp>
        <p:nvSpPr>
          <p:cNvPr id="2" name="Text Placeholder 6">
            <a:extLst>
              <a:ext uri="{FF2B5EF4-FFF2-40B4-BE49-F238E27FC236}">
                <a16:creationId xmlns:a16="http://schemas.microsoft.com/office/drawing/2014/main" id="{A113F27A-1090-EE7A-D446-2C2225F978B6}"/>
              </a:ext>
            </a:extLst>
          </p:cNvPr>
          <p:cNvSpPr txBox="1">
            <a:spLocks/>
          </p:cNvSpPr>
          <p:nvPr/>
        </p:nvSpPr>
        <p:spPr>
          <a:xfrm>
            <a:off x="1111720" y="689332"/>
            <a:ext cx="1968415" cy="653335"/>
          </a:xfrm>
          <a:prstGeom prst="rect">
            <a:avLst/>
          </a:prstGeom>
        </p:spPr>
        <p:txBody>
          <a:bodyPr anchor="ctr"/>
          <a:lstStyle>
            <a:lvl1pPr marL="0" indent="0" algn="l" defTabSz="914400" rtl="0" eaLnBrk="1" latinLnBrk="0" hangingPunct="1">
              <a:lnSpc>
                <a:spcPct val="90000"/>
              </a:lnSpc>
              <a:spcBef>
                <a:spcPts val="1000"/>
              </a:spcBef>
              <a:buFont typeface="Arial" panose="020B0604020202020204" pitchFamily="34" charset="0"/>
              <a:buNone/>
              <a:defRPr sz="1200" b="1" i="0" kern="1200">
                <a:solidFill>
                  <a:schemeClr val="accent6"/>
                </a:solidFill>
                <a:latin typeface="Montserrat SemiBold" pitchFamily="2" charset="77"/>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i="0" kern="1200">
                <a:solidFill>
                  <a:schemeClr val="tx1">
                    <a:tint val="82000"/>
                  </a:schemeClr>
                </a:solidFill>
                <a:latin typeface="Montserrat" pitchFamily="2" charset="77"/>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i="0" kern="1200">
                <a:solidFill>
                  <a:schemeClr val="tx1">
                    <a:tint val="82000"/>
                  </a:schemeClr>
                </a:solidFill>
                <a:latin typeface="Montserrat" pitchFamily="2" charset="77"/>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i="0" kern="1200">
                <a:solidFill>
                  <a:schemeClr val="tx1">
                    <a:tint val="82000"/>
                  </a:schemeClr>
                </a:solidFill>
                <a:latin typeface="Montserrat" pitchFamily="2" charset="77"/>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i="0" kern="1200">
                <a:solidFill>
                  <a:schemeClr val="tx1">
                    <a:tint val="82000"/>
                  </a:schemeClr>
                </a:solidFill>
                <a:latin typeface="Montserrat" pitchFamily="2" charset="77"/>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82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82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82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82000"/>
                  </a:schemeClr>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GB" sz="2400" b="1" i="0" u="none" strike="noStrike" kern="1200" cap="none" spc="0" normalizeH="0" baseline="0" noProof="0" dirty="0">
                <a:ln>
                  <a:noFill/>
                </a:ln>
                <a:solidFill>
                  <a:srgbClr val="302E2E"/>
                </a:solidFill>
                <a:effectLst/>
                <a:uLnTx/>
                <a:uFillTx/>
                <a:latin typeface="Montserrat SemiBold" pitchFamily="2" charset="77"/>
                <a:ea typeface="+mn-ea"/>
                <a:cs typeface="+mn-cs"/>
              </a:rPr>
              <a:t>1.1bn</a:t>
            </a:r>
          </a:p>
        </p:txBody>
      </p:sp>
      <p:cxnSp>
        <p:nvCxnSpPr>
          <p:cNvPr id="4" name="Straight Connector 3">
            <a:extLst>
              <a:ext uri="{FF2B5EF4-FFF2-40B4-BE49-F238E27FC236}">
                <a16:creationId xmlns:a16="http://schemas.microsoft.com/office/drawing/2014/main" id="{90B207F3-4B3D-A4E4-4BAF-A2435393CA0C}"/>
              </a:ext>
            </a:extLst>
          </p:cNvPr>
          <p:cNvCxnSpPr>
            <a:cxnSpLocks/>
          </p:cNvCxnSpPr>
          <p:nvPr/>
        </p:nvCxnSpPr>
        <p:spPr>
          <a:xfrm>
            <a:off x="955497" y="1607579"/>
            <a:ext cx="2280863" cy="0"/>
          </a:xfrm>
          <a:prstGeom prst="line">
            <a:avLst/>
          </a:prstGeom>
          <a:ln w="3175">
            <a:solidFill>
              <a:schemeClr val="accent6"/>
            </a:solidFill>
          </a:ln>
        </p:spPr>
        <p:style>
          <a:lnRef idx="2">
            <a:schemeClr val="accent1"/>
          </a:lnRef>
          <a:fillRef idx="0">
            <a:schemeClr val="accent1"/>
          </a:fillRef>
          <a:effectRef idx="1">
            <a:schemeClr val="accent1"/>
          </a:effectRef>
          <a:fontRef idx="minor">
            <a:schemeClr val="tx1"/>
          </a:fontRef>
        </p:style>
      </p:cxnSp>
      <p:sp>
        <p:nvSpPr>
          <p:cNvPr id="5" name="Text Placeholder 3">
            <a:extLst>
              <a:ext uri="{FF2B5EF4-FFF2-40B4-BE49-F238E27FC236}">
                <a16:creationId xmlns:a16="http://schemas.microsoft.com/office/drawing/2014/main" id="{BE092035-DDC8-2684-D95D-8DB38F60A99D}"/>
              </a:ext>
            </a:extLst>
          </p:cNvPr>
          <p:cNvSpPr txBox="1">
            <a:spLocks/>
          </p:cNvSpPr>
          <p:nvPr/>
        </p:nvSpPr>
        <p:spPr>
          <a:xfrm>
            <a:off x="920233" y="1780026"/>
            <a:ext cx="2321083" cy="1034514"/>
          </a:xfrm>
          <a:prstGeom prst="rect">
            <a:avLst/>
          </a:prstGeom>
        </p:spPr>
        <p:txBody>
          <a:bodyPr>
            <a:spAutoFit/>
          </a:bodyPr>
          <a:lstStyle>
            <a:lvl1pPr marL="0" indent="0" algn="l" defTabSz="914400" rtl="0" eaLnBrk="1" latinLnBrk="0" hangingPunct="1">
              <a:lnSpc>
                <a:spcPct val="90000"/>
              </a:lnSpc>
              <a:spcBef>
                <a:spcPts val="1000"/>
              </a:spcBef>
              <a:buFont typeface="Arial" panose="020B0604020202020204" pitchFamily="34" charset="0"/>
              <a:buNone/>
              <a:defRPr sz="1200" b="1" i="0" kern="1200">
                <a:solidFill>
                  <a:schemeClr val="accent6"/>
                </a:solidFill>
                <a:latin typeface="Montserrat SemiBold" pitchFamily="2" charset="77"/>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i="0" kern="1200">
                <a:solidFill>
                  <a:schemeClr val="tx1">
                    <a:tint val="82000"/>
                  </a:schemeClr>
                </a:solidFill>
                <a:latin typeface="Montserrat" pitchFamily="2" charset="77"/>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i="0" kern="1200">
                <a:solidFill>
                  <a:schemeClr val="tx1">
                    <a:tint val="82000"/>
                  </a:schemeClr>
                </a:solidFill>
                <a:latin typeface="Montserrat" pitchFamily="2" charset="77"/>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i="0" kern="1200">
                <a:solidFill>
                  <a:schemeClr val="tx1">
                    <a:tint val="82000"/>
                  </a:schemeClr>
                </a:solidFill>
                <a:latin typeface="Montserrat" pitchFamily="2" charset="77"/>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i="0" kern="1200">
                <a:solidFill>
                  <a:schemeClr val="tx1">
                    <a:tint val="82000"/>
                  </a:schemeClr>
                </a:solidFill>
                <a:latin typeface="Montserrat" pitchFamily="2" charset="77"/>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82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82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82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82000"/>
                  </a:schemeClr>
                </a:solidFill>
                <a:latin typeface="+mn-lt"/>
                <a:ea typeface="+mn-ea"/>
                <a:cs typeface="+mn-cs"/>
              </a:defRPr>
            </a:lvl9pPr>
          </a:lstStyle>
          <a:p>
            <a:pPr marL="0" marR="0" lvl="0" indent="0" algn="ctr" defTabSz="914400" rtl="0" eaLnBrk="1" fontAlgn="auto" latinLnBrk="0" hangingPunct="1">
              <a:lnSpc>
                <a:spcPct val="150000"/>
              </a:lnSpc>
              <a:spcBef>
                <a:spcPts val="1000"/>
              </a:spcBef>
              <a:spcAft>
                <a:spcPts val="0"/>
              </a:spcAft>
              <a:buClrTx/>
              <a:buSzTx/>
              <a:buFont typeface="Arial" panose="020B0604020202020204" pitchFamily="34" charset="0"/>
              <a:buNone/>
              <a:tabLst/>
              <a:defRPr/>
            </a:pPr>
            <a:r>
              <a:rPr kumimoji="0" lang="en-US" sz="1050" b="0" i="0" u="none" strike="noStrike" kern="1200" cap="none" spc="0" normalizeH="0" baseline="0" noProof="0" dirty="0">
                <a:ln>
                  <a:noFill/>
                </a:ln>
                <a:solidFill>
                  <a:srgbClr val="302E2E"/>
                </a:solidFill>
                <a:effectLst/>
                <a:uLnTx/>
                <a:uFillTx/>
                <a:latin typeface="Montserrat Medium" pitchFamily="2" charset="77"/>
                <a:ea typeface="+mn-ea"/>
                <a:cs typeface="+mn-cs"/>
              </a:rPr>
              <a:t>People in the world use Excel. In other words, more than 1 in 8 people in the planet uses Excel</a:t>
            </a:r>
          </a:p>
        </p:txBody>
      </p:sp>
      <p:sp>
        <p:nvSpPr>
          <p:cNvPr id="8" name="Text Placeholder 6">
            <a:extLst>
              <a:ext uri="{FF2B5EF4-FFF2-40B4-BE49-F238E27FC236}">
                <a16:creationId xmlns:a16="http://schemas.microsoft.com/office/drawing/2014/main" id="{6F31A2CA-9939-961A-39D0-62ED56B5F5F5}"/>
              </a:ext>
            </a:extLst>
          </p:cNvPr>
          <p:cNvSpPr txBox="1">
            <a:spLocks/>
          </p:cNvSpPr>
          <p:nvPr/>
        </p:nvSpPr>
        <p:spPr>
          <a:xfrm>
            <a:off x="3752179" y="689332"/>
            <a:ext cx="1968415" cy="653335"/>
          </a:xfrm>
          <a:prstGeom prst="rect">
            <a:avLst/>
          </a:prstGeom>
        </p:spPr>
        <p:txBody>
          <a:bodyPr anchor="ctr"/>
          <a:lstStyle>
            <a:lvl1pPr marL="0" indent="0" algn="l" defTabSz="914400" rtl="0" eaLnBrk="1" latinLnBrk="0" hangingPunct="1">
              <a:lnSpc>
                <a:spcPct val="90000"/>
              </a:lnSpc>
              <a:spcBef>
                <a:spcPts val="1000"/>
              </a:spcBef>
              <a:buFont typeface="Arial" panose="020B0604020202020204" pitchFamily="34" charset="0"/>
              <a:buNone/>
              <a:defRPr sz="1200" b="1" i="0" kern="1200">
                <a:solidFill>
                  <a:schemeClr val="accent6"/>
                </a:solidFill>
                <a:latin typeface="Montserrat SemiBold" pitchFamily="2" charset="77"/>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i="0" kern="1200">
                <a:solidFill>
                  <a:schemeClr val="tx1">
                    <a:tint val="82000"/>
                  </a:schemeClr>
                </a:solidFill>
                <a:latin typeface="Montserrat" pitchFamily="2" charset="77"/>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i="0" kern="1200">
                <a:solidFill>
                  <a:schemeClr val="tx1">
                    <a:tint val="82000"/>
                  </a:schemeClr>
                </a:solidFill>
                <a:latin typeface="Montserrat" pitchFamily="2" charset="77"/>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i="0" kern="1200">
                <a:solidFill>
                  <a:schemeClr val="tx1">
                    <a:tint val="82000"/>
                  </a:schemeClr>
                </a:solidFill>
                <a:latin typeface="Montserrat" pitchFamily="2" charset="77"/>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i="0" kern="1200">
                <a:solidFill>
                  <a:schemeClr val="tx1">
                    <a:tint val="82000"/>
                  </a:schemeClr>
                </a:solidFill>
                <a:latin typeface="Montserrat" pitchFamily="2" charset="77"/>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82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82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82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82000"/>
                  </a:schemeClr>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GB" sz="2400" b="1" i="0" u="none" strike="noStrike" kern="1200" cap="none" spc="0" normalizeH="0" baseline="0" noProof="0" dirty="0">
                <a:ln>
                  <a:noFill/>
                </a:ln>
                <a:solidFill>
                  <a:srgbClr val="302E2E"/>
                </a:solidFill>
                <a:effectLst/>
                <a:uLnTx/>
                <a:uFillTx/>
                <a:latin typeface="Montserrat SemiBold" pitchFamily="2" charset="77"/>
                <a:ea typeface="+mn-ea"/>
                <a:cs typeface="+mn-cs"/>
              </a:rPr>
              <a:t>38%</a:t>
            </a:r>
          </a:p>
        </p:txBody>
      </p:sp>
      <p:cxnSp>
        <p:nvCxnSpPr>
          <p:cNvPr id="10" name="Straight Connector 9">
            <a:extLst>
              <a:ext uri="{FF2B5EF4-FFF2-40B4-BE49-F238E27FC236}">
                <a16:creationId xmlns:a16="http://schemas.microsoft.com/office/drawing/2014/main" id="{BF1ABDFF-5CD2-AE14-3F09-3203FAE1D920}"/>
              </a:ext>
            </a:extLst>
          </p:cNvPr>
          <p:cNvCxnSpPr>
            <a:cxnSpLocks/>
          </p:cNvCxnSpPr>
          <p:nvPr/>
        </p:nvCxnSpPr>
        <p:spPr>
          <a:xfrm>
            <a:off x="3595956" y="1607579"/>
            <a:ext cx="2280863" cy="0"/>
          </a:xfrm>
          <a:prstGeom prst="line">
            <a:avLst/>
          </a:prstGeom>
          <a:ln w="3175">
            <a:solidFill>
              <a:schemeClr val="accent6"/>
            </a:solidFill>
          </a:ln>
        </p:spPr>
        <p:style>
          <a:lnRef idx="2">
            <a:schemeClr val="accent1"/>
          </a:lnRef>
          <a:fillRef idx="0">
            <a:schemeClr val="accent1"/>
          </a:fillRef>
          <a:effectRef idx="1">
            <a:schemeClr val="accent1"/>
          </a:effectRef>
          <a:fontRef idx="minor">
            <a:schemeClr val="tx1"/>
          </a:fontRef>
        </p:style>
      </p:cxnSp>
      <p:sp>
        <p:nvSpPr>
          <p:cNvPr id="12" name="Text Placeholder 3">
            <a:extLst>
              <a:ext uri="{FF2B5EF4-FFF2-40B4-BE49-F238E27FC236}">
                <a16:creationId xmlns:a16="http://schemas.microsoft.com/office/drawing/2014/main" id="{1B8F60B6-EAB2-943B-83E8-C8086A426704}"/>
              </a:ext>
            </a:extLst>
          </p:cNvPr>
          <p:cNvSpPr txBox="1">
            <a:spLocks/>
          </p:cNvSpPr>
          <p:nvPr/>
        </p:nvSpPr>
        <p:spPr>
          <a:xfrm>
            <a:off x="3565570" y="1780026"/>
            <a:ext cx="2321083" cy="549766"/>
          </a:xfrm>
          <a:prstGeom prst="rect">
            <a:avLst/>
          </a:prstGeom>
        </p:spPr>
        <p:txBody>
          <a:bodyPr>
            <a:spAutoFit/>
          </a:bodyPr>
          <a:lstStyle>
            <a:lvl1pPr marL="0" indent="0" algn="l" defTabSz="914400" rtl="0" eaLnBrk="1" latinLnBrk="0" hangingPunct="1">
              <a:lnSpc>
                <a:spcPct val="90000"/>
              </a:lnSpc>
              <a:spcBef>
                <a:spcPts val="1000"/>
              </a:spcBef>
              <a:buFont typeface="Arial" panose="020B0604020202020204" pitchFamily="34" charset="0"/>
              <a:buNone/>
              <a:defRPr sz="1200" b="1" i="0" kern="1200">
                <a:solidFill>
                  <a:schemeClr val="accent6"/>
                </a:solidFill>
                <a:latin typeface="Montserrat SemiBold" pitchFamily="2" charset="77"/>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i="0" kern="1200">
                <a:solidFill>
                  <a:schemeClr val="tx1">
                    <a:tint val="82000"/>
                  </a:schemeClr>
                </a:solidFill>
                <a:latin typeface="Montserrat" pitchFamily="2" charset="77"/>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i="0" kern="1200">
                <a:solidFill>
                  <a:schemeClr val="tx1">
                    <a:tint val="82000"/>
                  </a:schemeClr>
                </a:solidFill>
                <a:latin typeface="Montserrat" pitchFamily="2" charset="77"/>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i="0" kern="1200">
                <a:solidFill>
                  <a:schemeClr val="tx1">
                    <a:tint val="82000"/>
                  </a:schemeClr>
                </a:solidFill>
                <a:latin typeface="Montserrat" pitchFamily="2" charset="77"/>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i="0" kern="1200">
                <a:solidFill>
                  <a:schemeClr val="tx1">
                    <a:tint val="82000"/>
                  </a:schemeClr>
                </a:solidFill>
                <a:latin typeface="Montserrat" pitchFamily="2" charset="77"/>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82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82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82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82000"/>
                  </a:schemeClr>
                </a:solidFill>
                <a:latin typeface="+mn-lt"/>
                <a:ea typeface="+mn-ea"/>
                <a:cs typeface="+mn-cs"/>
              </a:defRPr>
            </a:lvl9pPr>
          </a:lstStyle>
          <a:p>
            <a:pPr marL="0" marR="0" lvl="0" indent="0" algn="ctr" defTabSz="914400" rtl="0" eaLnBrk="1" fontAlgn="auto" latinLnBrk="0" hangingPunct="1">
              <a:lnSpc>
                <a:spcPct val="150000"/>
              </a:lnSpc>
              <a:spcBef>
                <a:spcPts val="1000"/>
              </a:spcBef>
              <a:spcAft>
                <a:spcPts val="0"/>
              </a:spcAft>
              <a:buClrTx/>
              <a:buSzTx/>
              <a:buFont typeface="Arial" panose="020B0604020202020204" pitchFamily="34" charset="0"/>
              <a:buNone/>
              <a:tabLst/>
              <a:defRPr/>
            </a:pPr>
            <a:r>
              <a:rPr kumimoji="0" lang="en-US" sz="1050" b="0" i="0" u="none" strike="noStrike" kern="1200" cap="none" spc="0" normalizeH="0" baseline="0" noProof="0" dirty="0">
                <a:ln>
                  <a:noFill/>
                </a:ln>
                <a:solidFill>
                  <a:srgbClr val="302E2E"/>
                </a:solidFill>
                <a:effectLst/>
                <a:uLnTx/>
                <a:uFillTx/>
                <a:latin typeface="Montserrat Medium" pitchFamily="2" charset="77"/>
                <a:ea typeface="+mn-ea"/>
                <a:cs typeface="+mn-cs"/>
              </a:rPr>
              <a:t>Time spent by office workers using Excel</a:t>
            </a:r>
          </a:p>
        </p:txBody>
      </p:sp>
      <p:sp>
        <p:nvSpPr>
          <p:cNvPr id="13" name="Text Placeholder 6">
            <a:extLst>
              <a:ext uri="{FF2B5EF4-FFF2-40B4-BE49-F238E27FC236}">
                <a16:creationId xmlns:a16="http://schemas.microsoft.com/office/drawing/2014/main" id="{46AD20A0-5634-9274-F588-D4DF45098A3D}"/>
              </a:ext>
            </a:extLst>
          </p:cNvPr>
          <p:cNvSpPr txBox="1">
            <a:spLocks/>
          </p:cNvSpPr>
          <p:nvPr/>
        </p:nvSpPr>
        <p:spPr>
          <a:xfrm>
            <a:off x="6437736" y="689332"/>
            <a:ext cx="1968415" cy="653335"/>
          </a:xfrm>
          <a:prstGeom prst="rect">
            <a:avLst/>
          </a:prstGeom>
        </p:spPr>
        <p:txBody>
          <a:bodyPr anchor="ctr"/>
          <a:lstStyle>
            <a:lvl1pPr marL="0" indent="0" algn="l" defTabSz="914400" rtl="0" eaLnBrk="1" latinLnBrk="0" hangingPunct="1">
              <a:lnSpc>
                <a:spcPct val="90000"/>
              </a:lnSpc>
              <a:spcBef>
                <a:spcPts val="1000"/>
              </a:spcBef>
              <a:buFont typeface="Arial" panose="020B0604020202020204" pitchFamily="34" charset="0"/>
              <a:buNone/>
              <a:defRPr sz="1200" b="1" i="0" kern="1200">
                <a:solidFill>
                  <a:schemeClr val="accent6"/>
                </a:solidFill>
                <a:latin typeface="Montserrat SemiBold" pitchFamily="2" charset="77"/>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i="0" kern="1200">
                <a:solidFill>
                  <a:schemeClr val="tx1">
                    <a:tint val="82000"/>
                  </a:schemeClr>
                </a:solidFill>
                <a:latin typeface="Montserrat" pitchFamily="2" charset="77"/>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i="0" kern="1200">
                <a:solidFill>
                  <a:schemeClr val="tx1">
                    <a:tint val="82000"/>
                  </a:schemeClr>
                </a:solidFill>
                <a:latin typeface="Montserrat" pitchFamily="2" charset="77"/>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i="0" kern="1200">
                <a:solidFill>
                  <a:schemeClr val="tx1">
                    <a:tint val="82000"/>
                  </a:schemeClr>
                </a:solidFill>
                <a:latin typeface="Montserrat" pitchFamily="2" charset="77"/>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i="0" kern="1200">
                <a:solidFill>
                  <a:schemeClr val="tx1">
                    <a:tint val="82000"/>
                  </a:schemeClr>
                </a:solidFill>
                <a:latin typeface="Montserrat" pitchFamily="2" charset="77"/>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82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82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82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82000"/>
                  </a:schemeClr>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GB" sz="2400" b="1" i="0" u="none" strike="noStrike" kern="1200" cap="none" spc="0" normalizeH="0" baseline="0" noProof="0" dirty="0">
                <a:ln>
                  <a:noFill/>
                </a:ln>
                <a:solidFill>
                  <a:srgbClr val="302E2E"/>
                </a:solidFill>
                <a:effectLst/>
                <a:uLnTx/>
                <a:uFillTx/>
                <a:latin typeface="Montserrat SemiBold" pitchFamily="2" charset="77"/>
                <a:ea typeface="+mn-ea"/>
                <a:cs typeface="+mn-cs"/>
              </a:rPr>
              <a:t>68%</a:t>
            </a:r>
          </a:p>
        </p:txBody>
      </p:sp>
      <p:cxnSp>
        <p:nvCxnSpPr>
          <p:cNvPr id="14" name="Straight Connector 13">
            <a:extLst>
              <a:ext uri="{FF2B5EF4-FFF2-40B4-BE49-F238E27FC236}">
                <a16:creationId xmlns:a16="http://schemas.microsoft.com/office/drawing/2014/main" id="{B29896E7-ED32-93CF-27B9-7075C83C98ED}"/>
              </a:ext>
            </a:extLst>
          </p:cNvPr>
          <p:cNvCxnSpPr>
            <a:cxnSpLocks/>
          </p:cNvCxnSpPr>
          <p:nvPr/>
        </p:nvCxnSpPr>
        <p:spPr>
          <a:xfrm>
            <a:off x="6281513" y="1607579"/>
            <a:ext cx="2280863" cy="0"/>
          </a:xfrm>
          <a:prstGeom prst="line">
            <a:avLst/>
          </a:prstGeom>
          <a:ln w="3175">
            <a:solidFill>
              <a:schemeClr val="accent6"/>
            </a:solidFill>
          </a:ln>
        </p:spPr>
        <p:style>
          <a:lnRef idx="2">
            <a:schemeClr val="accent1"/>
          </a:lnRef>
          <a:fillRef idx="0">
            <a:schemeClr val="accent1"/>
          </a:fillRef>
          <a:effectRef idx="1">
            <a:schemeClr val="accent1"/>
          </a:effectRef>
          <a:fontRef idx="minor">
            <a:schemeClr val="tx1"/>
          </a:fontRef>
        </p:style>
      </p:cxnSp>
      <p:sp>
        <p:nvSpPr>
          <p:cNvPr id="15" name="Text Placeholder 3">
            <a:extLst>
              <a:ext uri="{FF2B5EF4-FFF2-40B4-BE49-F238E27FC236}">
                <a16:creationId xmlns:a16="http://schemas.microsoft.com/office/drawing/2014/main" id="{8CCF29BA-0616-1886-5338-A6638364C445}"/>
              </a:ext>
            </a:extLst>
          </p:cNvPr>
          <p:cNvSpPr txBox="1">
            <a:spLocks/>
          </p:cNvSpPr>
          <p:nvPr/>
        </p:nvSpPr>
        <p:spPr>
          <a:xfrm>
            <a:off x="6246249" y="1780026"/>
            <a:ext cx="2321083" cy="792140"/>
          </a:xfrm>
          <a:prstGeom prst="rect">
            <a:avLst/>
          </a:prstGeom>
        </p:spPr>
        <p:txBody>
          <a:bodyPr>
            <a:spAutoFit/>
          </a:bodyPr>
          <a:lstStyle>
            <a:lvl1pPr marL="0" indent="0" algn="l" defTabSz="914400" rtl="0" eaLnBrk="1" latinLnBrk="0" hangingPunct="1">
              <a:lnSpc>
                <a:spcPct val="90000"/>
              </a:lnSpc>
              <a:spcBef>
                <a:spcPts val="1000"/>
              </a:spcBef>
              <a:buFont typeface="Arial" panose="020B0604020202020204" pitchFamily="34" charset="0"/>
              <a:buNone/>
              <a:defRPr sz="1200" b="1" i="0" kern="1200">
                <a:solidFill>
                  <a:schemeClr val="accent6"/>
                </a:solidFill>
                <a:latin typeface="Montserrat SemiBold" pitchFamily="2" charset="77"/>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i="0" kern="1200">
                <a:solidFill>
                  <a:schemeClr val="tx1">
                    <a:tint val="82000"/>
                  </a:schemeClr>
                </a:solidFill>
                <a:latin typeface="Montserrat" pitchFamily="2" charset="77"/>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i="0" kern="1200">
                <a:solidFill>
                  <a:schemeClr val="tx1">
                    <a:tint val="82000"/>
                  </a:schemeClr>
                </a:solidFill>
                <a:latin typeface="Montserrat" pitchFamily="2" charset="77"/>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i="0" kern="1200">
                <a:solidFill>
                  <a:schemeClr val="tx1">
                    <a:tint val="82000"/>
                  </a:schemeClr>
                </a:solidFill>
                <a:latin typeface="Montserrat" pitchFamily="2" charset="77"/>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i="0" kern="1200">
                <a:solidFill>
                  <a:schemeClr val="tx1">
                    <a:tint val="82000"/>
                  </a:schemeClr>
                </a:solidFill>
                <a:latin typeface="Montserrat" pitchFamily="2" charset="77"/>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82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82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82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82000"/>
                  </a:schemeClr>
                </a:solidFill>
                <a:latin typeface="+mn-lt"/>
                <a:ea typeface="+mn-ea"/>
                <a:cs typeface="+mn-cs"/>
              </a:defRPr>
            </a:lvl9pPr>
          </a:lstStyle>
          <a:p>
            <a:pPr marL="0" marR="0" lvl="0" indent="0" algn="ctr" defTabSz="914400" rtl="0" eaLnBrk="1" fontAlgn="auto" latinLnBrk="0" hangingPunct="1">
              <a:lnSpc>
                <a:spcPct val="150000"/>
              </a:lnSpc>
              <a:spcBef>
                <a:spcPts val="1000"/>
              </a:spcBef>
              <a:spcAft>
                <a:spcPts val="0"/>
              </a:spcAft>
              <a:buClrTx/>
              <a:buSzTx/>
              <a:buFont typeface="Arial" panose="020B0604020202020204" pitchFamily="34" charset="0"/>
              <a:buNone/>
              <a:tabLst/>
              <a:defRPr/>
            </a:pPr>
            <a:r>
              <a:rPr kumimoji="0" lang="en-US" sz="1050" b="0" i="0" u="none" strike="noStrike" kern="1200" cap="none" spc="0" normalizeH="0" baseline="0" noProof="0" dirty="0">
                <a:ln>
                  <a:noFill/>
                </a:ln>
                <a:solidFill>
                  <a:srgbClr val="302E2E"/>
                </a:solidFill>
                <a:effectLst/>
                <a:uLnTx/>
                <a:uFillTx/>
                <a:latin typeface="Montserrat Medium" pitchFamily="2" charset="77"/>
                <a:ea typeface="+mn-ea"/>
                <a:cs typeface="+mn-cs"/>
              </a:rPr>
              <a:t>Of office workers considers their skills in Excel as Beginner or Intermediate</a:t>
            </a:r>
          </a:p>
        </p:txBody>
      </p:sp>
      <p:sp>
        <p:nvSpPr>
          <p:cNvPr id="16" name="Text Placeholder 6">
            <a:extLst>
              <a:ext uri="{FF2B5EF4-FFF2-40B4-BE49-F238E27FC236}">
                <a16:creationId xmlns:a16="http://schemas.microsoft.com/office/drawing/2014/main" id="{9B400263-6EAA-05B3-5CA2-C8AA6B80A3C6}"/>
              </a:ext>
            </a:extLst>
          </p:cNvPr>
          <p:cNvSpPr txBox="1">
            <a:spLocks/>
          </p:cNvSpPr>
          <p:nvPr/>
        </p:nvSpPr>
        <p:spPr>
          <a:xfrm>
            <a:off x="9078195" y="689332"/>
            <a:ext cx="1968415" cy="653335"/>
          </a:xfrm>
          <a:prstGeom prst="rect">
            <a:avLst/>
          </a:prstGeom>
        </p:spPr>
        <p:txBody>
          <a:bodyPr anchor="ctr"/>
          <a:lstStyle>
            <a:lvl1pPr marL="0" indent="0" algn="l" defTabSz="914400" rtl="0" eaLnBrk="1" latinLnBrk="0" hangingPunct="1">
              <a:lnSpc>
                <a:spcPct val="90000"/>
              </a:lnSpc>
              <a:spcBef>
                <a:spcPts val="1000"/>
              </a:spcBef>
              <a:buFont typeface="Arial" panose="020B0604020202020204" pitchFamily="34" charset="0"/>
              <a:buNone/>
              <a:defRPr sz="1200" b="1" i="0" kern="1200">
                <a:solidFill>
                  <a:schemeClr val="accent6"/>
                </a:solidFill>
                <a:latin typeface="Montserrat SemiBold" pitchFamily="2" charset="77"/>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i="0" kern="1200">
                <a:solidFill>
                  <a:schemeClr val="tx1">
                    <a:tint val="82000"/>
                  </a:schemeClr>
                </a:solidFill>
                <a:latin typeface="Montserrat" pitchFamily="2" charset="77"/>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i="0" kern="1200">
                <a:solidFill>
                  <a:schemeClr val="tx1">
                    <a:tint val="82000"/>
                  </a:schemeClr>
                </a:solidFill>
                <a:latin typeface="Montserrat" pitchFamily="2" charset="77"/>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i="0" kern="1200">
                <a:solidFill>
                  <a:schemeClr val="tx1">
                    <a:tint val="82000"/>
                  </a:schemeClr>
                </a:solidFill>
                <a:latin typeface="Montserrat" pitchFamily="2" charset="77"/>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i="0" kern="1200">
                <a:solidFill>
                  <a:schemeClr val="tx1">
                    <a:tint val="82000"/>
                  </a:schemeClr>
                </a:solidFill>
                <a:latin typeface="Montserrat" pitchFamily="2" charset="77"/>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82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82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82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82000"/>
                  </a:schemeClr>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GB" sz="2400" b="1" i="0" u="none" strike="noStrike" kern="1200" cap="none" spc="0" normalizeH="0" baseline="0" noProof="0" dirty="0">
                <a:ln>
                  <a:noFill/>
                </a:ln>
                <a:solidFill>
                  <a:srgbClr val="0728A3"/>
                </a:solidFill>
                <a:effectLst/>
                <a:uLnTx/>
                <a:uFillTx/>
                <a:latin typeface="Montserrat SemiBold" pitchFamily="2" charset="77"/>
                <a:ea typeface="+mn-ea"/>
                <a:cs typeface="+mn-cs"/>
              </a:rPr>
              <a:t>94%</a:t>
            </a:r>
          </a:p>
        </p:txBody>
      </p:sp>
      <p:cxnSp>
        <p:nvCxnSpPr>
          <p:cNvPr id="17" name="Straight Connector 16">
            <a:extLst>
              <a:ext uri="{FF2B5EF4-FFF2-40B4-BE49-F238E27FC236}">
                <a16:creationId xmlns:a16="http://schemas.microsoft.com/office/drawing/2014/main" id="{B4B870AB-7EDC-9E0A-1E09-892F7B6E4EE1}"/>
              </a:ext>
            </a:extLst>
          </p:cNvPr>
          <p:cNvCxnSpPr>
            <a:cxnSpLocks/>
          </p:cNvCxnSpPr>
          <p:nvPr/>
        </p:nvCxnSpPr>
        <p:spPr>
          <a:xfrm>
            <a:off x="8921972" y="1607579"/>
            <a:ext cx="2280863" cy="0"/>
          </a:xfrm>
          <a:prstGeom prst="line">
            <a:avLst/>
          </a:prstGeom>
          <a:ln w="3175">
            <a:solidFill>
              <a:schemeClr val="accent1"/>
            </a:solidFill>
          </a:ln>
        </p:spPr>
        <p:style>
          <a:lnRef idx="2">
            <a:schemeClr val="accent1"/>
          </a:lnRef>
          <a:fillRef idx="0">
            <a:schemeClr val="accent1"/>
          </a:fillRef>
          <a:effectRef idx="1">
            <a:schemeClr val="accent1"/>
          </a:effectRef>
          <a:fontRef idx="minor">
            <a:schemeClr val="tx1"/>
          </a:fontRef>
        </p:style>
      </p:cxnSp>
      <p:sp>
        <p:nvSpPr>
          <p:cNvPr id="18" name="Text Placeholder 3">
            <a:extLst>
              <a:ext uri="{FF2B5EF4-FFF2-40B4-BE49-F238E27FC236}">
                <a16:creationId xmlns:a16="http://schemas.microsoft.com/office/drawing/2014/main" id="{5DE35515-F4AB-30C6-2299-BC527799D4D6}"/>
              </a:ext>
            </a:extLst>
          </p:cNvPr>
          <p:cNvSpPr txBox="1">
            <a:spLocks/>
          </p:cNvSpPr>
          <p:nvPr/>
        </p:nvSpPr>
        <p:spPr>
          <a:xfrm>
            <a:off x="8891586" y="1780026"/>
            <a:ext cx="2321083" cy="792140"/>
          </a:xfrm>
          <a:prstGeom prst="rect">
            <a:avLst/>
          </a:prstGeom>
        </p:spPr>
        <p:txBody>
          <a:bodyPr>
            <a:spAutoFit/>
          </a:bodyPr>
          <a:lstStyle>
            <a:lvl1pPr marL="0" indent="0" algn="l" defTabSz="914400" rtl="0" eaLnBrk="1" latinLnBrk="0" hangingPunct="1">
              <a:lnSpc>
                <a:spcPct val="90000"/>
              </a:lnSpc>
              <a:spcBef>
                <a:spcPts val="1000"/>
              </a:spcBef>
              <a:buFont typeface="Arial" panose="020B0604020202020204" pitchFamily="34" charset="0"/>
              <a:buNone/>
              <a:defRPr sz="1200" b="1" i="0" kern="1200">
                <a:solidFill>
                  <a:schemeClr val="accent6"/>
                </a:solidFill>
                <a:latin typeface="Montserrat SemiBold" pitchFamily="2" charset="77"/>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i="0" kern="1200">
                <a:solidFill>
                  <a:schemeClr val="tx1">
                    <a:tint val="82000"/>
                  </a:schemeClr>
                </a:solidFill>
                <a:latin typeface="Montserrat" pitchFamily="2" charset="77"/>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i="0" kern="1200">
                <a:solidFill>
                  <a:schemeClr val="tx1">
                    <a:tint val="82000"/>
                  </a:schemeClr>
                </a:solidFill>
                <a:latin typeface="Montserrat" pitchFamily="2" charset="77"/>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i="0" kern="1200">
                <a:solidFill>
                  <a:schemeClr val="tx1">
                    <a:tint val="82000"/>
                  </a:schemeClr>
                </a:solidFill>
                <a:latin typeface="Montserrat" pitchFamily="2" charset="77"/>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i="0" kern="1200">
                <a:solidFill>
                  <a:schemeClr val="tx1">
                    <a:tint val="82000"/>
                  </a:schemeClr>
                </a:solidFill>
                <a:latin typeface="Montserrat" pitchFamily="2" charset="77"/>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82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82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82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82000"/>
                  </a:schemeClr>
                </a:solidFill>
                <a:latin typeface="+mn-lt"/>
                <a:ea typeface="+mn-ea"/>
                <a:cs typeface="+mn-cs"/>
              </a:defRPr>
            </a:lvl9pPr>
          </a:lstStyle>
          <a:p>
            <a:pPr marL="0" marR="0" lvl="0" indent="0" algn="ctr" defTabSz="914400" rtl="0" eaLnBrk="1" fontAlgn="auto" latinLnBrk="0" hangingPunct="1">
              <a:lnSpc>
                <a:spcPct val="150000"/>
              </a:lnSpc>
              <a:spcBef>
                <a:spcPts val="1000"/>
              </a:spcBef>
              <a:spcAft>
                <a:spcPts val="0"/>
              </a:spcAft>
              <a:buClrTx/>
              <a:buSzTx/>
              <a:buFont typeface="Arial" panose="020B0604020202020204" pitchFamily="34" charset="0"/>
              <a:buNone/>
              <a:tabLst/>
              <a:defRPr/>
            </a:pPr>
            <a:r>
              <a:rPr kumimoji="0" lang="en-US" sz="1050" b="0" i="0" u="none" strike="noStrike" kern="1200" cap="none" spc="0" normalizeH="0" baseline="0" noProof="0" dirty="0">
                <a:ln>
                  <a:noFill/>
                </a:ln>
                <a:solidFill>
                  <a:srgbClr val="0728A3"/>
                </a:solidFill>
                <a:effectLst/>
                <a:uLnTx/>
                <a:uFillTx/>
                <a:latin typeface="Montserrat Medium" pitchFamily="2" charset="77"/>
                <a:ea typeface="+mn-ea"/>
                <a:cs typeface="+mn-cs"/>
              </a:rPr>
              <a:t>Of spreadsheets built by human’s contain errors (which can be very costly!)</a:t>
            </a:r>
          </a:p>
        </p:txBody>
      </p:sp>
      <p:sp>
        <p:nvSpPr>
          <p:cNvPr id="19" name="Text Placeholder 3">
            <a:extLst>
              <a:ext uri="{FF2B5EF4-FFF2-40B4-BE49-F238E27FC236}">
                <a16:creationId xmlns:a16="http://schemas.microsoft.com/office/drawing/2014/main" id="{F11C142B-4A56-CD6E-3CC9-99822A6F96FE}"/>
              </a:ext>
            </a:extLst>
          </p:cNvPr>
          <p:cNvSpPr txBox="1">
            <a:spLocks/>
          </p:cNvSpPr>
          <p:nvPr/>
        </p:nvSpPr>
        <p:spPr>
          <a:xfrm>
            <a:off x="2255873" y="6346586"/>
            <a:ext cx="9312240" cy="256224"/>
          </a:xfrm>
          <a:prstGeom prst="rect">
            <a:avLst/>
          </a:prstGeom>
        </p:spPr>
        <p:txBody>
          <a:bodyPr wrap="square">
            <a:spAutoFit/>
          </a:bodyPr>
          <a:lstStyle>
            <a:lvl1pPr marL="0" indent="0" algn="l" defTabSz="914400" rtl="0" eaLnBrk="1" latinLnBrk="0" hangingPunct="1">
              <a:lnSpc>
                <a:spcPct val="90000"/>
              </a:lnSpc>
              <a:spcBef>
                <a:spcPts val="1000"/>
              </a:spcBef>
              <a:buFont typeface="Arial" panose="020B0604020202020204" pitchFamily="34" charset="0"/>
              <a:buNone/>
              <a:defRPr sz="1200" b="1" i="0" kern="1200">
                <a:solidFill>
                  <a:schemeClr val="accent6"/>
                </a:solidFill>
                <a:latin typeface="Montserrat SemiBold" pitchFamily="2" charset="77"/>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i="0" kern="1200">
                <a:solidFill>
                  <a:schemeClr val="tx1">
                    <a:tint val="82000"/>
                  </a:schemeClr>
                </a:solidFill>
                <a:latin typeface="Montserrat" pitchFamily="2" charset="77"/>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i="0" kern="1200">
                <a:solidFill>
                  <a:schemeClr val="tx1">
                    <a:tint val="82000"/>
                  </a:schemeClr>
                </a:solidFill>
                <a:latin typeface="Montserrat" pitchFamily="2" charset="77"/>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i="0" kern="1200">
                <a:solidFill>
                  <a:schemeClr val="tx1">
                    <a:tint val="82000"/>
                  </a:schemeClr>
                </a:solidFill>
                <a:latin typeface="Montserrat" pitchFamily="2" charset="77"/>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i="0" kern="1200">
                <a:solidFill>
                  <a:schemeClr val="tx1">
                    <a:tint val="82000"/>
                  </a:schemeClr>
                </a:solidFill>
                <a:latin typeface="Montserrat" pitchFamily="2" charset="77"/>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82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82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82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82000"/>
                  </a:schemeClr>
                </a:solidFill>
                <a:latin typeface="+mn-lt"/>
                <a:ea typeface="+mn-ea"/>
                <a:cs typeface="+mn-cs"/>
              </a:defRPr>
            </a:lvl9pPr>
          </a:lstStyle>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tabLst/>
              <a:defRPr/>
            </a:pPr>
            <a:r>
              <a:rPr kumimoji="0" lang="en-US" sz="800" b="0" i="0" u="none" strike="noStrike" kern="1200" cap="none" spc="0" normalizeH="0" baseline="0" noProof="0" dirty="0">
                <a:ln>
                  <a:noFill/>
                </a:ln>
                <a:solidFill>
                  <a:srgbClr val="302E2E">
                    <a:lumMod val="75000"/>
                    <a:lumOff val="25000"/>
                  </a:srgbClr>
                </a:solidFill>
                <a:effectLst/>
                <a:uLnTx/>
                <a:uFillTx/>
                <a:latin typeface="Montserrat Medium" pitchFamily="2" charset="77"/>
                <a:ea typeface="+mn-ea"/>
                <a:cs typeface="+mn-cs"/>
              </a:rPr>
              <a:t>Source: Microsoft Excel Statistics 2022, Acuity Training, What we know about spreadsheet errors </a:t>
            </a:r>
          </a:p>
        </p:txBody>
      </p:sp>
      <p:grpSp>
        <p:nvGrpSpPr>
          <p:cNvPr id="24" name="Group 23">
            <a:extLst>
              <a:ext uri="{FF2B5EF4-FFF2-40B4-BE49-F238E27FC236}">
                <a16:creationId xmlns:a16="http://schemas.microsoft.com/office/drawing/2014/main" id="{6836219D-5BDD-21BE-A82D-3D9E0D27441A}"/>
              </a:ext>
            </a:extLst>
          </p:cNvPr>
          <p:cNvGrpSpPr/>
          <p:nvPr/>
        </p:nvGrpSpPr>
        <p:grpSpPr>
          <a:xfrm>
            <a:off x="8113226" y="3529614"/>
            <a:ext cx="3208895" cy="1829847"/>
            <a:chOff x="8113226" y="3819467"/>
            <a:chExt cx="3208895" cy="1829847"/>
          </a:xfrm>
        </p:grpSpPr>
        <p:sp>
          <p:nvSpPr>
            <p:cNvPr id="25" name="Text Placeholder 6">
              <a:extLst>
                <a:ext uri="{FF2B5EF4-FFF2-40B4-BE49-F238E27FC236}">
                  <a16:creationId xmlns:a16="http://schemas.microsoft.com/office/drawing/2014/main" id="{C76B5D7F-CE04-8ED5-CE5B-094B041E33F3}"/>
                </a:ext>
              </a:extLst>
            </p:cNvPr>
            <p:cNvSpPr txBox="1">
              <a:spLocks/>
            </p:cNvSpPr>
            <p:nvPr/>
          </p:nvSpPr>
          <p:spPr>
            <a:xfrm>
              <a:off x="8336860" y="3819467"/>
              <a:ext cx="2880000" cy="653335"/>
            </a:xfrm>
            <a:prstGeom prst="rect">
              <a:avLst/>
            </a:prstGeom>
          </p:spPr>
          <p:txBody>
            <a:bodyPr anchor="ctr"/>
            <a:lstStyle>
              <a:defPPr>
                <a:defRPr lang="en-US"/>
              </a:defPPr>
              <a:lvl1pPr indent="0">
                <a:lnSpc>
                  <a:spcPct val="90000"/>
                </a:lnSpc>
                <a:spcBef>
                  <a:spcPts val="1000"/>
                </a:spcBef>
                <a:buFont typeface="Arial" panose="020B0604020202020204" pitchFamily="34" charset="0"/>
                <a:buNone/>
                <a:defRPr sz="1600" b="1" i="0">
                  <a:solidFill>
                    <a:schemeClr val="accent6"/>
                  </a:solidFill>
                  <a:latin typeface="Montserrat SemiBold" pitchFamily="2" charset="77"/>
                </a:defRPr>
              </a:lvl1pPr>
              <a:lvl2pPr indent="0">
                <a:lnSpc>
                  <a:spcPct val="90000"/>
                </a:lnSpc>
                <a:spcBef>
                  <a:spcPts val="500"/>
                </a:spcBef>
                <a:buFont typeface="Arial" panose="020B0604020202020204" pitchFamily="34" charset="0"/>
                <a:buNone/>
                <a:defRPr sz="2000" b="1" i="0">
                  <a:solidFill>
                    <a:schemeClr val="tx1">
                      <a:tint val="82000"/>
                    </a:schemeClr>
                  </a:solidFill>
                  <a:latin typeface="Montserrat" pitchFamily="2" charset="77"/>
                </a:defRPr>
              </a:lvl2pPr>
              <a:lvl3pPr indent="0">
                <a:lnSpc>
                  <a:spcPct val="90000"/>
                </a:lnSpc>
                <a:spcBef>
                  <a:spcPts val="500"/>
                </a:spcBef>
                <a:buFont typeface="Arial" panose="020B0604020202020204" pitchFamily="34" charset="0"/>
                <a:buNone/>
                <a:defRPr b="1" i="0">
                  <a:solidFill>
                    <a:schemeClr val="tx1">
                      <a:tint val="82000"/>
                    </a:schemeClr>
                  </a:solidFill>
                  <a:latin typeface="Montserrat" pitchFamily="2" charset="77"/>
                </a:defRPr>
              </a:lvl3pPr>
              <a:lvl4pPr indent="0">
                <a:lnSpc>
                  <a:spcPct val="90000"/>
                </a:lnSpc>
                <a:spcBef>
                  <a:spcPts val="500"/>
                </a:spcBef>
                <a:buFont typeface="Arial" panose="020B0604020202020204" pitchFamily="34" charset="0"/>
                <a:buNone/>
                <a:defRPr sz="1600" b="1" i="0">
                  <a:solidFill>
                    <a:schemeClr val="tx1">
                      <a:tint val="82000"/>
                    </a:schemeClr>
                  </a:solidFill>
                  <a:latin typeface="Montserrat" pitchFamily="2" charset="77"/>
                </a:defRPr>
              </a:lvl4pPr>
              <a:lvl5pPr indent="0">
                <a:lnSpc>
                  <a:spcPct val="90000"/>
                </a:lnSpc>
                <a:spcBef>
                  <a:spcPts val="500"/>
                </a:spcBef>
                <a:buFont typeface="Arial" panose="020B0604020202020204" pitchFamily="34" charset="0"/>
                <a:buNone/>
                <a:defRPr sz="1600" b="1" i="0">
                  <a:solidFill>
                    <a:schemeClr val="tx1">
                      <a:tint val="82000"/>
                    </a:schemeClr>
                  </a:solidFill>
                  <a:latin typeface="Montserrat" pitchFamily="2" charset="77"/>
                </a:defRPr>
              </a:lvl5pPr>
              <a:lvl6pPr indent="0">
                <a:lnSpc>
                  <a:spcPct val="90000"/>
                </a:lnSpc>
                <a:spcBef>
                  <a:spcPts val="500"/>
                </a:spcBef>
                <a:buFont typeface="Arial" panose="020B0604020202020204" pitchFamily="34" charset="0"/>
                <a:buNone/>
                <a:defRPr sz="1600">
                  <a:solidFill>
                    <a:schemeClr val="tx1">
                      <a:tint val="82000"/>
                    </a:schemeClr>
                  </a:solidFill>
                </a:defRPr>
              </a:lvl6pPr>
              <a:lvl7pPr indent="0">
                <a:lnSpc>
                  <a:spcPct val="90000"/>
                </a:lnSpc>
                <a:spcBef>
                  <a:spcPts val="500"/>
                </a:spcBef>
                <a:buFont typeface="Arial" panose="020B0604020202020204" pitchFamily="34" charset="0"/>
                <a:buNone/>
                <a:defRPr sz="1600">
                  <a:solidFill>
                    <a:schemeClr val="tx1">
                      <a:tint val="82000"/>
                    </a:schemeClr>
                  </a:solidFill>
                </a:defRPr>
              </a:lvl7pPr>
              <a:lvl8pPr indent="0">
                <a:lnSpc>
                  <a:spcPct val="90000"/>
                </a:lnSpc>
                <a:spcBef>
                  <a:spcPts val="500"/>
                </a:spcBef>
                <a:buFont typeface="Arial" panose="020B0604020202020204" pitchFamily="34" charset="0"/>
                <a:buNone/>
                <a:defRPr sz="1600">
                  <a:solidFill>
                    <a:schemeClr val="tx1">
                      <a:tint val="82000"/>
                    </a:schemeClr>
                  </a:solidFill>
                </a:defRPr>
              </a:lvl8pPr>
              <a:lvl9pPr indent="0">
                <a:lnSpc>
                  <a:spcPct val="90000"/>
                </a:lnSpc>
                <a:spcBef>
                  <a:spcPts val="500"/>
                </a:spcBef>
                <a:buFont typeface="Arial" panose="020B0604020202020204" pitchFamily="34" charset="0"/>
                <a:buNone/>
                <a:defRPr sz="1600">
                  <a:solidFill>
                    <a:schemeClr val="tx1">
                      <a:tint val="82000"/>
                    </a:schemeClr>
                  </a:solidFill>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GB" sz="1600" b="1" i="0" u="none" strike="noStrike" kern="1200" cap="none" spc="0" normalizeH="0" baseline="0" noProof="0" dirty="0">
                  <a:ln>
                    <a:noFill/>
                  </a:ln>
                  <a:solidFill>
                    <a:srgbClr val="302E2E"/>
                  </a:solidFill>
                  <a:effectLst/>
                  <a:uLnTx/>
                  <a:uFillTx/>
                  <a:latin typeface="Montserrat SemiBold" pitchFamily="2" charset="77"/>
                  <a:ea typeface="+mn-ea"/>
                  <a:cs typeface="+mn-cs"/>
                </a:rPr>
                <a:t>Mizuho Securities Trading Error</a:t>
              </a:r>
            </a:p>
          </p:txBody>
        </p:sp>
        <p:cxnSp>
          <p:nvCxnSpPr>
            <p:cNvPr id="26" name="Straight Connector 25">
              <a:extLst>
                <a:ext uri="{FF2B5EF4-FFF2-40B4-BE49-F238E27FC236}">
                  <a16:creationId xmlns:a16="http://schemas.microsoft.com/office/drawing/2014/main" id="{437AE46F-3B2E-EB28-36DB-0B7201786902}"/>
                </a:ext>
              </a:extLst>
            </p:cNvPr>
            <p:cNvCxnSpPr>
              <a:cxnSpLocks/>
            </p:cNvCxnSpPr>
            <p:nvPr/>
          </p:nvCxnSpPr>
          <p:spPr>
            <a:xfrm>
              <a:off x="8161978" y="4487237"/>
              <a:ext cx="3153291" cy="0"/>
            </a:xfrm>
            <a:prstGeom prst="line">
              <a:avLst/>
            </a:prstGeom>
            <a:ln w="3175">
              <a:solidFill>
                <a:schemeClr val="accent6"/>
              </a:solidFill>
            </a:ln>
          </p:spPr>
          <p:style>
            <a:lnRef idx="2">
              <a:schemeClr val="accent1"/>
            </a:lnRef>
            <a:fillRef idx="0">
              <a:schemeClr val="accent1"/>
            </a:fillRef>
            <a:effectRef idx="1">
              <a:schemeClr val="accent1"/>
            </a:effectRef>
            <a:fontRef idx="minor">
              <a:schemeClr val="tx1"/>
            </a:fontRef>
          </p:style>
        </p:cxnSp>
        <p:sp>
          <p:nvSpPr>
            <p:cNvPr id="27" name="Text Placeholder 3">
              <a:extLst>
                <a:ext uri="{FF2B5EF4-FFF2-40B4-BE49-F238E27FC236}">
                  <a16:creationId xmlns:a16="http://schemas.microsoft.com/office/drawing/2014/main" id="{6F450610-E776-776F-5F90-D1108384CE6D}"/>
                </a:ext>
              </a:extLst>
            </p:cNvPr>
            <p:cNvSpPr txBox="1">
              <a:spLocks/>
            </p:cNvSpPr>
            <p:nvPr/>
          </p:nvSpPr>
          <p:spPr>
            <a:xfrm>
              <a:off x="8113226" y="4659684"/>
              <a:ext cx="3208895" cy="989630"/>
            </a:xfrm>
            <a:prstGeom prst="rect">
              <a:avLst/>
            </a:prstGeom>
          </p:spPr>
          <p:txBody>
            <a:bodyPr>
              <a:spAutoFit/>
            </a:bodyPr>
            <a:lstStyle>
              <a:defPPr>
                <a:defRPr lang="en-US"/>
              </a:defPPr>
              <a:lvl1pPr indent="0" algn="ctr">
                <a:lnSpc>
                  <a:spcPct val="150000"/>
                </a:lnSpc>
                <a:spcBef>
                  <a:spcPts val="1000"/>
                </a:spcBef>
                <a:buFont typeface="Arial" panose="020B0604020202020204" pitchFamily="34" charset="0"/>
                <a:buNone/>
                <a:defRPr sz="1000" b="0" i="0">
                  <a:solidFill>
                    <a:schemeClr val="tx2"/>
                  </a:solidFill>
                  <a:latin typeface="Montserrat Medium" pitchFamily="2" charset="77"/>
                </a:defRPr>
              </a:lvl1pPr>
              <a:lvl2pPr indent="0">
                <a:lnSpc>
                  <a:spcPct val="90000"/>
                </a:lnSpc>
                <a:spcBef>
                  <a:spcPts val="500"/>
                </a:spcBef>
                <a:buFont typeface="Arial" panose="020B0604020202020204" pitchFamily="34" charset="0"/>
                <a:buNone/>
                <a:defRPr sz="2000" b="1" i="0">
                  <a:solidFill>
                    <a:schemeClr val="tx1">
                      <a:tint val="82000"/>
                    </a:schemeClr>
                  </a:solidFill>
                  <a:latin typeface="Montserrat" pitchFamily="2" charset="77"/>
                </a:defRPr>
              </a:lvl2pPr>
              <a:lvl3pPr indent="0">
                <a:lnSpc>
                  <a:spcPct val="90000"/>
                </a:lnSpc>
                <a:spcBef>
                  <a:spcPts val="500"/>
                </a:spcBef>
                <a:buFont typeface="Arial" panose="020B0604020202020204" pitchFamily="34" charset="0"/>
                <a:buNone/>
                <a:defRPr b="1" i="0">
                  <a:solidFill>
                    <a:schemeClr val="tx1">
                      <a:tint val="82000"/>
                    </a:schemeClr>
                  </a:solidFill>
                  <a:latin typeface="Montserrat" pitchFamily="2" charset="77"/>
                </a:defRPr>
              </a:lvl3pPr>
              <a:lvl4pPr indent="0">
                <a:lnSpc>
                  <a:spcPct val="90000"/>
                </a:lnSpc>
                <a:spcBef>
                  <a:spcPts val="500"/>
                </a:spcBef>
                <a:buFont typeface="Arial" panose="020B0604020202020204" pitchFamily="34" charset="0"/>
                <a:buNone/>
                <a:defRPr sz="1600" b="1" i="0">
                  <a:solidFill>
                    <a:schemeClr val="tx1">
                      <a:tint val="82000"/>
                    </a:schemeClr>
                  </a:solidFill>
                  <a:latin typeface="Montserrat" pitchFamily="2" charset="77"/>
                </a:defRPr>
              </a:lvl4pPr>
              <a:lvl5pPr indent="0">
                <a:lnSpc>
                  <a:spcPct val="90000"/>
                </a:lnSpc>
                <a:spcBef>
                  <a:spcPts val="500"/>
                </a:spcBef>
                <a:buFont typeface="Arial" panose="020B0604020202020204" pitchFamily="34" charset="0"/>
                <a:buNone/>
                <a:defRPr sz="1600" b="1" i="0">
                  <a:solidFill>
                    <a:schemeClr val="tx1">
                      <a:tint val="82000"/>
                    </a:schemeClr>
                  </a:solidFill>
                  <a:latin typeface="Montserrat" pitchFamily="2" charset="77"/>
                </a:defRPr>
              </a:lvl5pPr>
              <a:lvl6pPr indent="0">
                <a:lnSpc>
                  <a:spcPct val="90000"/>
                </a:lnSpc>
                <a:spcBef>
                  <a:spcPts val="500"/>
                </a:spcBef>
                <a:buFont typeface="Arial" panose="020B0604020202020204" pitchFamily="34" charset="0"/>
                <a:buNone/>
                <a:defRPr sz="1600">
                  <a:solidFill>
                    <a:schemeClr val="tx1">
                      <a:tint val="82000"/>
                    </a:schemeClr>
                  </a:solidFill>
                </a:defRPr>
              </a:lvl6pPr>
              <a:lvl7pPr indent="0">
                <a:lnSpc>
                  <a:spcPct val="90000"/>
                </a:lnSpc>
                <a:spcBef>
                  <a:spcPts val="500"/>
                </a:spcBef>
                <a:buFont typeface="Arial" panose="020B0604020202020204" pitchFamily="34" charset="0"/>
                <a:buNone/>
                <a:defRPr sz="1600">
                  <a:solidFill>
                    <a:schemeClr val="tx1">
                      <a:tint val="82000"/>
                    </a:schemeClr>
                  </a:solidFill>
                </a:defRPr>
              </a:lvl7pPr>
              <a:lvl8pPr indent="0">
                <a:lnSpc>
                  <a:spcPct val="90000"/>
                </a:lnSpc>
                <a:spcBef>
                  <a:spcPts val="500"/>
                </a:spcBef>
                <a:buFont typeface="Arial" panose="020B0604020202020204" pitchFamily="34" charset="0"/>
                <a:buNone/>
                <a:defRPr sz="1600">
                  <a:solidFill>
                    <a:schemeClr val="tx1">
                      <a:tint val="82000"/>
                    </a:schemeClr>
                  </a:solidFill>
                </a:defRPr>
              </a:lvl8pPr>
              <a:lvl9pPr indent="0">
                <a:lnSpc>
                  <a:spcPct val="90000"/>
                </a:lnSpc>
                <a:spcBef>
                  <a:spcPts val="500"/>
                </a:spcBef>
                <a:buFont typeface="Arial" panose="020B0604020202020204" pitchFamily="34" charset="0"/>
                <a:buNone/>
                <a:defRPr sz="1600">
                  <a:solidFill>
                    <a:schemeClr val="tx1">
                      <a:tint val="82000"/>
                    </a:schemeClr>
                  </a:solidFill>
                </a:defRPr>
              </a:lvl9pPr>
            </a:lstStyle>
            <a:p>
              <a:pPr marL="0" marR="0" lvl="0" indent="0" algn="ctr" defTabSz="914400" rtl="0" eaLnBrk="1" fontAlgn="auto" latinLnBrk="0" hangingPunct="1">
                <a:lnSpc>
                  <a:spcPct val="150000"/>
                </a:lnSpc>
                <a:spcBef>
                  <a:spcPts val="1000"/>
                </a:spcBef>
                <a:spcAft>
                  <a:spcPts val="0"/>
                </a:spcAft>
                <a:buClrTx/>
                <a:buSzTx/>
                <a:buFont typeface="Arial" panose="020B0604020202020204" pitchFamily="34" charset="0"/>
                <a:buNone/>
                <a:tabLst/>
                <a:defRPr/>
              </a:pPr>
              <a:r>
                <a:rPr kumimoji="0" lang="en-GB" sz="1000" b="0" i="0" u="none" strike="noStrike" kern="1200" cap="none" spc="0" normalizeH="0" baseline="0" noProof="0" dirty="0">
                  <a:ln>
                    <a:noFill/>
                  </a:ln>
                  <a:solidFill>
                    <a:srgbClr val="302E2E"/>
                  </a:solidFill>
                  <a:effectLst/>
                  <a:uLnTx/>
                  <a:uFillTx/>
                  <a:latin typeface="Montserrat Medium" pitchFamily="2" charset="77"/>
                  <a:ea typeface="+mn-ea"/>
                  <a:cs typeface="+mn-cs"/>
                </a:rPr>
                <a:t>Mizuho Securities accidentally </a:t>
              </a:r>
              <a:r>
                <a:rPr kumimoji="0" lang="en-GB" sz="1000" b="1" i="0" u="none" strike="noStrike" kern="1200" cap="none" spc="0" normalizeH="0" baseline="0" noProof="0" dirty="0">
                  <a:ln>
                    <a:noFill/>
                  </a:ln>
                  <a:solidFill>
                    <a:srgbClr val="302E2E"/>
                  </a:solidFill>
                  <a:effectLst/>
                  <a:uLnTx/>
                  <a:uFillTx/>
                  <a:latin typeface="Montserrat Medium" pitchFamily="2" charset="77"/>
                  <a:ea typeface="+mn-ea"/>
                  <a:cs typeface="+mn-cs"/>
                </a:rPr>
                <a:t>sold 610,000 shares at 1 yen instead of 1 share at 610,000 yen</a:t>
              </a:r>
              <a:r>
                <a:rPr kumimoji="0" lang="en-GB" sz="1000" b="0" i="0" u="none" strike="noStrike" kern="1200" cap="none" spc="0" normalizeH="0" baseline="0" noProof="0" dirty="0">
                  <a:ln>
                    <a:noFill/>
                  </a:ln>
                  <a:solidFill>
                    <a:srgbClr val="302E2E"/>
                  </a:solidFill>
                  <a:effectLst/>
                  <a:uLnTx/>
                  <a:uFillTx/>
                  <a:latin typeface="Montserrat Medium" pitchFamily="2" charset="77"/>
                  <a:ea typeface="+mn-ea"/>
                  <a:cs typeface="+mn-cs"/>
                </a:rPr>
                <a:t> </a:t>
              </a:r>
              <a:r>
                <a:rPr kumimoji="0" lang="en-GB" sz="1000" b="1" i="0" u="none" strike="noStrike" kern="1200" cap="none" spc="0" normalizeH="0" baseline="0" noProof="0" dirty="0">
                  <a:ln>
                    <a:noFill/>
                  </a:ln>
                  <a:solidFill>
                    <a:srgbClr val="302E2E"/>
                  </a:solidFill>
                  <a:effectLst/>
                  <a:uLnTx/>
                  <a:uFillTx/>
                  <a:latin typeface="Montserrat Medium" pitchFamily="2" charset="77"/>
                  <a:ea typeface="+mn-ea"/>
                  <a:cs typeface="+mn-cs"/>
                </a:rPr>
                <a:t>due to a spreadsheet error </a:t>
              </a:r>
              <a:r>
                <a:rPr kumimoji="0" lang="en-GB" sz="1000" b="0" i="0" u="none" strike="noStrike" kern="1200" cap="none" spc="0" normalizeH="0" baseline="0" noProof="0" dirty="0">
                  <a:ln>
                    <a:noFill/>
                  </a:ln>
                  <a:solidFill>
                    <a:srgbClr val="302E2E"/>
                  </a:solidFill>
                  <a:effectLst/>
                  <a:uLnTx/>
                  <a:uFillTx/>
                  <a:latin typeface="Montserrat Medium" pitchFamily="2" charset="77"/>
                  <a:ea typeface="+mn-ea"/>
                  <a:cs typeface="+mn-cs"/>
                </a:rPr>
                <a:t>during a trade on the Tokyo Stock Exchange</a:t>
              </a:r>
              <a:endParaRPr kumimoji="0" lang="en-US" sz="1000" b="0" i="0" u="none" strike="noStrike" kern="1200" cap="none" spc="0" normalizeH="0" baseline="0" noProof="0" dirty="0">
                <a:ln>
                  <a:noFill/>
                </a:ln>
                <a:solidFill>
                  <a:srgbClr val="302E2E"/>
                </a:solidFill>
                <a:effectLst/>
                <a:uLnTx/>
                <a:uFillTx/>
                <a:latin typeface="Montserrat Medium" pitchFamily="2" charset="77"/>
                <a:ea typeface="+mn-ea"/>
                <a:cs typeface="+mn-cs"/>
              </a:endParaRPr>
            </a:p>
          </p:txBody>
        </p:sp>
      </p:grpSp>
      <p:grpSp>
        <p:nvGrpSpPr>
          <p:cNvPr id="28" name="Group 27">
            <a:extLst>
              <a:ext uri="{FF2B5EF4-FFF2-40B4-BE49-F238E27FC236}">
                <a16:creationId xmlns:a16="http://schemas.microsoft.com/office/drawing/2014/main" id="{6CDC8767-2D05-7CAD-EAA3-1AA8EB83FBC8}"/>
              </a:ext>
            </a:extLst>
          </p:cNvPr>
          <p:cNvGrpSpPr/>
          <p:nvPr/>
        </p:nvGrpSpPr>
        <p:grpSpPr>
          <a:xfrm>
            <a:off x="750013" y="3529614"/>
            <a:ext cx="3208895" cy="2168224"/>
            <a:chOff x="750013" y="1266477"/>
            <a:chExt cx="3208895" cy="2168224"/>
          </a:xfrm>
        </p:grpSpPr>
        <p:sp>
          <p:nvSpPr>
            <p:cNvPr id="29" name="Text Placeholder 6">
              <a:extLst>
                <a:ext uri="{FF2B5EF4-FFF2-40B4-BE49-F238E27FC236}">
                  <a16:creationId xmlns:a16="http://schemas.microsoft.com/office/drawing/2014/main" id="{D69BAA01-909D-299C-0CA4-D29CBC5DED73}"/>
                </a:ext>
              </a:extLst>
            </p:cNvPr>
            <p:cNvSpPr txBox="1">
              <a:spLocks/>
            </p:cNvSpPr>
            <p:nvPr/>
          </p:nvSpPr>
          <p:spPr>
            <a:xfrm>
              <a:off x="973648" y="1266477"/>
              <a:ext cx="2880000" cy="653335"/>
            </a:xfrm>
            <a:prstGeom prst="rect">
              <a:avLst/>
            </a:prstGeom>
          </p:spPr>
          <p:txBody>
            <a:bodyPr anchor="ctr"/>
            <a:lstStyle>
              <a:lvl1pPr marL="0" indent="0" algn="l" defTabSz="914400" rtl="0" eaLnBrk="1" latinLnBrk="0" hangingPunct="1">
                <a:lnSpc>
                  <a:spcPct val="90000"/>
                </a:lnSpc>
                <a:spcBef>
                  <a:spcPts val="1000"/>
                </a:spcBef>
                <a:buFont typeface="Arial" panose="020B0604020202020204" pitchFamily="34" charset="0"/>
                <a:buNone/>
                <a:defRPr sz="1200" b="1" i="0" kern="1200">
                  <a:solidFill>
                    <a:schemeClr val="accent6"/>
                  </a:solidFill>
                  <a:latin typeface="Montserrat SemiBold" pitchFamily="2" charset="77"/>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i="0" kern="1200">
                  <a:solidFill>
                    <a:schemeClr val="tx1">
                      <a:tint val="82000"/>
                    </a:schemeClr>
                  </a:solidFill>
                  <a:latin typeface="Montserrat" pitchFamily="2" charset="77"/>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i="0" kern="1200">
                  <a:solidFill>
                    <a:schemeClr val="tx1">
                      <a:tint val="82000"/>
                    </a:schemeClr>
                  </a:solidFill>
                  <a:latin typeface="Montserrat" pitchFamily="2" charset="77"/>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i="0" kern="1200">
                  <a:solidFill>
                    <a:schemeClr val="tx1">
                      <a:tint val="82000"/>
                    </a:schemeClr>
                  </a:solidFill>
                  <a:latin typeface="Montserrat" pitchFamily="2" charset="77"/>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i="0" kern="1200">
                  <a:solidFill>
                    <a:schemeClr val="tx1">
                      <a:tint val="82000"/>
                    </a:schemeClr>
                  </a:solidFill>
                  <a:latin typeface="Montserrat" pitchFamily="2" charset="77"/>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82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82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82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82000"/>
                    </a:schemeClr>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GB" sz="1600" b="1" i="0" u="none" strike="noStrike" kern="1200" cap="none" spc="0" normalizeH="0" baseline="0" noProof="0" dirty="0">
                  <a:ln>
                    <a:noFill/>
                  </a:ln>
                  <a:solidFill>
                    <a:srgbClr val="302E2E"/>
                  </a:solidFill>
                  <a:effectLst/>
                  <a:uLnTx/>
                  <a:uFillTx/>
                  <a:latin typeface="Montserrat SemiBold" pitchFamily="2" charset="77"/>
                  <a:ea typeface="+mn-ea"/>
                  <a:cs typeface="+mn-cs"/>
                </a:rPr>
                <a:t>JPMorgan Chase "London Whale" Trading Loss</a:t>
              </a:r>
            </a:p>
          </p:txBody>
        </p:sp>
        <p:cxnSp>
          <p:nvCxnSpPr>
            <p:cNvPr id="30" name="Straight Connector 29">
              <a:extLst>
                <a:ext uri="{FF2B5EF4-FFF2-40B4-BE49-F238E27FC236}">
                  <a16:creationId xmlns:a16="http://schemas.microsoft.com/office/drawing/2014/main" id="{972A7137-CC6E-D851-4AF8-546926383DE1}"/>
                </a:ext>
              </a:extLst>
            </p:cNvPr>
            <p:cNvCxnSpPr>
              <a:cxnSpLocks/>
            </p:cNvCxnSpPr>
            <p:nvPr/>
          </p:nvCxnSpPr>
          <p:spPr>
            <a:xfrm>
              <a:off x="798765" y="1934247"/>
              <a:ext cx="3153291" cy="0"/>
            </a:xfrm>
            <a:prstGeom prst="line">
              <a:avLst/>
            </a:prstGeom>
            <a:ln w="3175">
              <a:solidFill>
                <a:schemeClr val="accent6"/>
              </a:solidFill>
            </a:ln>
          </p:spPr>
          <p:style>
            <a:lnRef idx="2">
              <a:schemeClr val="accent1"/>
            </a:lnRef>
            <a:fillRef idx="0">
              <a:schemeClr val="accent1"/>
            </a:fillRef>
            <a:effectRef idx="1">
              <a:schemeClr val="accent1"/>
            </a:effectRef>
            <a:fontRef idx="minor">
              <a:schemeClr val="tx1"/>
            </a:fontRef>
          </p:style>
        </p:cxnSp>
        <p:sp>
          <p:nvSpPr>
            <p:cNvPr id="31" name="Text Placeholder 3">
              <a:extLst>
                <a:ext uri="{FF2B5EF4-FFF2-40B4-BE49-F238E27FC236}">
                  <a16:creationId xmlns:a16="http://schemas.microsoft.com/office/drawing/2014/main" id="{1F44E120-FDF8-B20C-9D4E-D6ECC4144ACA}"/>
                </a:ext>
              </a:extLst>
            </p:cNvPr>
            <p:cNvSpPr txBox="1">
              <a:spLocks/>
            </p:cNvSpPr>
            <p:nvPr/>
          </p:nvSpPr>
          <p:spPr>
            <a:xfrm>
              <a:off x="750013" y="1983406"/>
              <a:ext cx="3208895" cy="1451295"/>
            </a:xfrm>
            <a:prstGeom prst="rect">
              <a:avLst/>
            </a:prstGeom>
          </p:spPr>
          <p:txBody>
            <a:bodyPr>
              <a:spAutoFit/>
            </a:bodyPr>
            <a:lstStyle>
              <a:lvl1pPr marL="0" indent="0" algn="l" defTabSz="914400" rtl="0" eaLnBrk="1" latinLnBrk="0" hangingPunct="1">
                <a:lnSpc>
                  <a:spcPct val="90000"/>
                </a:lnSpc>
                <a:spcBef>
                  <a:spcPts val="1000"/>
                </a:spcBef>
                <a:buFont typeface="Arial" panose="020B0604020202020204" pitchFamily="34" charset="0"/>
                <a:buNone/>
                <a:defRPr sz="1200" b="1" i="0" kern="1200">
                  <a:solidFill>
                    <a:schemeClr val="accent6"/>
                  </a:solidFill>
                  <a:latin typeface="Montserrat SemiBold" pitchFamily="2" charset="77"/>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i="0" kern="1200">
                  <a:solidFill>
                    <a:schemeClr val="tx1">
                      <a:tint val="82000"/>
                    </a:schemeClr>
                  </a:solidFill>
                  <a:latin typeface="Montserrat" pitchFamily="2" charset="77"/>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i="0" kern="1200">
                  <a:solidFill>
                    <a:schemeClr val="tx1">
                      <a:tint val="82000"/>
                    </a:schemeClr>
                  </a:solidFill>
                  <a:latin typeface="Montserrat" pitchFamily="2" charset="77"/>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i="0" kern="1200">
                  <a:solidFill>
                    <a:schemeClr val="tx1">
                      <a:tint val="82000"/>
                    </a:schemeClr>
                  </a:solidFill>
                  <a:latin typeface="Montserrat" pitchFamily="2" charset="77"/>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i="0" kern="1200">
                  <a:solidFill>
                    <a:schemeClr val="tx1">
                      <a:tint val="82000"/>
                    </a:schemeClr>
                  </a:solidFill>
                  <a:latin typeface="Montserrat" pitchFamily="2" charset="77"/>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82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82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82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82000"/>
                    </a:schemeClr>
                  </a:solidFill>
                  <a:latin typeface="+mn-lt"/>
                  <a:ea typeface="+mn-ea"/>
                  <a:cs typeface="+mn-cs"/>
                </a:defRPr>
              </a:lvl9pPr>
            </a:lstStyle>
            <a:p>
              <a:pPr marL="0" marR="0" lvl="0" indent="0" algn="ctr" defTabSz="914400" rtl="0" eaLnBrk="1" fontAlgn="auto" latinLnBrk="0" hangingPunct="1">
                <a:lnSpc>
                  <a:spcPct val="150000"/>
                </a:lnSpc>
                <a:spcBef>
                  <a:spcPts val="1000"/>
                </a:spcBef>
                <a:spcAft>
                  <a:spcPts val="0"/>
                </a:spcAft>
                <a:buClrTx/>
                <a:buSzTx/>
                <a:buFont typeface="Arial" panose="020B0604020202020204" pitchFamily="34" charset="0"/>
                <a:buNone/>
                <a:tabLst/>
                <a:defRPr/>
              </a:pPr>
              <a:r>
                <a:rPr kumimoji="0" lang="en-GB" sz="1000" b="0" i="0" u="none" strike="noStrike" kern="1200" cap="none" spc="0" normalizeH="0" baseline="0" noProof="0" dirty="0">
                  <a:ln>
                    <a:noFill/>
                  </a:ln>
                  <a:solidFill>
                    <a:srgbClr val="302E2E"/>
                  </a:solidFill>
                  <a:effectLst/>
                  <a:uLnTx/>
                  <a:uFillTx/>
                  <a:latin typeface="Montserrat Medium" pitchFamily="2" charset="77"/>
                  <a:ea typeface="+mn-ea"/>
                  <a:cs typeface="+mn-cs"/>
                </a:rPr>
                <a:t>Copy-pasting and formula errors in the spreadsheet led to incorrect risk calculations, contributing to </a:t>
              </a:r>
              <a:r>
                <a:rPr kumimoji="0" lang="en-GB" sz="1000" b="1" i="0" u="none" strike="noStrike" kern="1200" cap="none" spc="0" normalizeH="0" baseline="0" noProof="0" dirty="0">
                  <a:ln>
                    <a:noFill/>
                  </a:ln>
                  <a:solidFill>
                    <a:srgbClr val="302E2E"/>
                  </a:solidFill>
                  <a:effectLst/>
                  <a:uLnTx/>
                  <a:uFillTx/>
                  <a:latin typeface="Montserrat Medium" pitchFamily="2" charset="77"/>
                  <a:ea typeface="+mn-ea"/>
                  <a:cs typeface="+mn-cs"/>
                </a:rPr>
                <a:t>a $6 billion loss</a:t>
              </a:r>
              <a:r>
                <a:rPr kumimoji="0" lang="en-GB" sz="1000" b="0" i="0" u="none" strike="noStrike" kern="1200" cap="none" spc="0" normalizeH="0" baseline="0" noProof="0" dirty="0">
                  <a:ln>
                    <a:noFill/>
                  </a:ln>
                  <a:solidFill>
                    <a:srgbClr val="302E2E"/>
                  </a:solidFill>
                  <a:effectLst/>
                  <a:uLnTx/>
                  <a:uFillTx/>
                  <a:latin typeface="Montserrat Medium" pitchFamily="2" charset="77"/>
                  <a:ea typeface="+mn-ea"/>
                  <a:cs typeface="+mn-cs"/>
                </a:rPr>
                <a:t>. The spreadsheet accidentally averaged values instead of summing them, which drastically understated risk.</a:t>
              </a:r>
              <a:endParaRPr kumimoji="0" lang="en-US" sz="1000" b="0" i="0" u="none" strike="noStrike" kern="1200" cap="none" spc="0" normalizeH="0" baseline="0" noProof="0" dirty="0">
                <a:ln>
                  <a:noFill/>
                </a:ln>
                <a:solidFill>
                  <a:srgbClr val="302E2E"/>
                </a:solidFill>
                <a:effectLst/>
                <a:uLnTx/>
                <a:uFillTx/>
                <a:latin typeface="Montserrat Medium" pitchFamily="2" charset="77"/>
                <a:ea typeface="+mn-ea"/>
                <a:cs typeface="+mn-cs"/>
              </a:endParaRPr>
            </a:p>
          </p:txBody>
        </p:sp>
      </p:grpSp>
      <p:grpSp>
        <p:nvGrpSpPr>
          <p:cNvPr id="32" name="Group 31">
            <a:extLst>
              <a:ext uri="{FF2B5EF4-FFF2-40B4-BE49-F238E27FC236}">
                <a16:creationId xmlns:a16="http://schemas.microsoft.com/office/drawing/2014/main" id="{2AEA73ED-016D-B39E-66DD-D5C150B9DFC6}"/>
              </a:ext>
            </a:extLst>
          </p:cNvPr>
          <p:cNvGrpSpPr/>
          <p:nvPr/>
        </p:nvGrpSpPr>
        <p:grpSpPr>
          <a:xfrm>
            <a:off x="4407189" y="3529614"/>
            <a:ext cx="3208895" cy="1829847"/>
            <a:chOff x="4407189" y="1266477"/>
            <a:chExt cx="3208895" cy="1829847"/>
          </a:xfrm>
        </p:grpSpPr>
        <p:sp>
          <p:nvSpPr>
            <p:cNvPr id="33" name="Text Placeholder 6">
              <a:extLst>
                <a:ext uri="{FF2B5EF4-FFF2-40B4-BE49-F238E27FC236}">
                  <a16:creationId xmlns:a16="http://schemas.microsoft.com/office/drawing/2014/main" id="{CB48E19A-6790-A2EB-8D2D-C0C6DEC2F216}"/>
                </a:ext>
              </a:extLst>
            </p:cNvPr>
            <p:cNvSpPr txBox="1">
              <a:spLocks/>
            </p:cNvSpPr>
            <p:nvPr/>
          </p:nvSpPr>
          <p:spPr>
            <a:xfrm>
              <a:off x="4624079" y="1266477"/>
              <a:ext cx="2880000" cy="653335"/>
            </a:xfrm>
            <a:prstGeom prst="rect">
              <a:avLst/>
            </a:prstGeom>
          </p:spPr>
          <p:txBody>
            <a:bodyPr anchor="ctr"/>
            <a:lstStyle>
              <a:defPPr>
                <a:defRPr lang="en-US"/>
              </a:defPPr>
              <a:lvl1pPr indent="0">
                <a:lnSpc>
                  <a:spcPct val="90000"/>
                </a:lnSpc>
                <a:spcBef>
                  <a:spcPts val="1000"/>
                </a:spcBef>
                <a:buFont typeface="Arial" panose="020B0604020202020204" pitchFamily="34" charset="0"/>
                <a:buNone/>
                <a:defRPr sz="1600" b="1" i="0">
                  <a:solidFill>
                    <a:schemeClr val="accent6"/>
                  </a:solidFill>
                  <a:latin typeface="Montserrat SemiBold" pitchFamily="2" charset="77"/>
                </a:defRPr>
              </a:lvl1pPr>
              <a:lvl2pPr indent="0">
                <a:lnSpc>
                  <a:spcPct val="90000"/>
                </a:lnSpc>
                <a:spcBef>
                  <a:spcPts val="500"/>
                </a:spcBef>
                <a:buFont typeface="Arial" panose="020B0604020202020204" pitchFamily="34" charset="0"/>
                <a:buNone/>
                <a:defRPr sz="2000" b="1" i="0">
                  <a:solidFill>
                    <a:schemeClr val="tx1">
                      <a:tint val="82000"/>
                    </a:schemeClr>
                  </a:solidFill>
                  <a:latin typeface="Montserrat" pitchFamily="2" charset="77"/>
                </a:defRPr>
              </a:lvl2pPr>
              <a:lvl3pPr indent="0">
                <a:lnSpc>
                  <a:spcPct val="90000"/>
                </a:lnSpc>
                <a:spcBef>
                  <a:spcPts val="500"/>
                </a:spcBef>
                <a:buFont typeface="Arial" panose="020B0604020202020204" pitchFamily="34" charset="0"/>
                <a:buNone/>
                <a:defRPr b="1" i="0">
                  <a:solidFill>
                    <a:schemeClr val="tx1">
                      <a:tint val="82000"/>
                    </a:schemeClr>
                  </a:solidFill>
                  <a:latin typeface="Montserrat" pitchFamily="2" charset="77"/>
                </a:defRPr>
              </a:lvl3pPr>
              <a:lvl4pPr indent="0">
                <a:lnSpc>
                  <a:spcPct val="90000"/>
                </a:lnSpc>
                <a:spcBef>
                  <a:spcPts val="500"/>
                </a:spcBef>
                <a:buFont typeface="Arial" panose="020B0604020202020204" pitchFamily="34" charset="0"/>
                <a:buNone/>
                <a:defRPr sz="1600" b="1" i="0">
                  <a:solidFill>
                    <a:schemeClr val="tx1">
                      <a:tint val="82000"/>
                    </a:schemeClr>
                  </a:solidFill>
                  <a:latin typeface="Montserrat" pitchFamily="2" charset="77"/>
                </a:defRPr>
              </a:lvl4pPr>
              <a:lvl5pPr indent="0">
                <a:lnSpc>
                  <a:spcPct val="90000"/>
                </a:lnSpc>
                <a:spcBef>
                  <a:spcPts val="500"/>
                </a:spcBef>
                <a:buFont typeface="Arial" panose="020B0604020202020204" pitchFamily="34" charset="0"/>
                <a:buNone/>
                <a:defRPr sz="1600" b="1" i="0">
                  <a:solidFill>
                    <a:schemeClr val="tx1">
                      <a:tint val="82000"/>
                    </a:schemeClr>
                  </a:solidFill>
                  <a:latin typeface="Montserrat" pitchFamily="2" charset="77"/>
                </a:defRPr>
              </a:lvl5pPr>
              <a:lvl6pPr indent="0">
                <a:lnSpc>
                  <a:spcPct val="90000"/>
                </a:lnSpc>
                <a:spcBef>
                  <a:spcPts val="500"/>
                </a:spcBef>
                <a:buFont typeface="Arial" panose="020B0604020202020204" pitchFamily="34" charset="0"/>
                <a:buNone/>
                <a:defRPr sz="1600">
                  <a:solidFill>
                    <a:schemeClr val="tx1">
                      <a:tint val="82000"/>
                    </a:schemeClr>
                  </a:solidFill>
                </a:defRPr>
              </a:lvl6pPr>
              <a:lvl7pPr indent="0">
                <a:lnSpc>
                  <a:spcPct val="90000"/>
                </a:lnSpc>
                <a:spcBef>
                  <a:spcPts val="500"/>
                </a:spcBef>
                <a:buFont typeface="Arial" panose="020B0604020202020204" pitchFamily="34" charset="0"/>
                <a:buNone/>
                <a:defRPr sz="1600">
                  <a:solidFill>
                    <a:schemeClr val="tx1">
                      <a:tint val="82000"/>
                    </a:schemeClr>
                  </a:solidFill>
                </a:defRPr>
              </a:lvl7pPr>
              <a:lvl8pPr indent="0">
                <a:lnSpc>
                  <a:spcPct val="90000"/>
                </a:lnSpc>
                <a:spcBef>
                  <a:spcPts val="500"/>
                </a:spcBef>
                <a:buFont typeface="Arial" panose="020B0604020202020204" pitchFamily="34" charset="0"/>
                <a:buNone/>
                <a:defRPr sz="1600">
                  <a:solidFill>
                    <a:schemeClr val="tx1">
                      <a:tint val="82000"/>
                    </a:schemeClr>
                  </a:solidFill>
                </a:defRPr>
              </a:lvl8pPr>
              <a:lvl9pPr indent="0">
                <a:lnSpc>
                  <a:spcPct val="90000"/>
                </a:lnSpc>
                <a:spcBef>
                  <a:spcPts val="500"/>
                </a:spcBef>
                <a:buFont typeface="Arial" panose="020B0604020202020204" pitchFamily="34" charset="0"/>
                <a:buNone/>
                <a:defRPr sz="1600">
                  <a:solidFill>
                    <a:schemeClr val="tx1">
                      <a:tint val="82000"/>
                    </a:schemeClr>
                  </a:solidFill>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GB" sz="1600" b="1" i="0" u="none" strike="noStrike" kern="1200" cap="none" spc="0" normalizeH="0" baseline="0" noProof="0" dirty="0">
                  <a:ln>
                    <a:noFill/>
                  </a:ln>
                  <a:solidFill>
                    <a:srgbClr val="302E2E"/>
                  </a:solidFill>
                  <a:effectLst/>
                  <a:uLnTx/>
                  <a:uFillTx/>
                  <a:latin typeface="Montserrat SemiBold" pitchFamily="2" charset="77"/>
                  <a:ea typeface="+mn-ea"/>
                  <a:cs typeface="+mn-cs"/>
                </a:rPr>
                <a:t>Reinhart and Rogoff Study on Debt and Growth</a:t>
              </a:r>
            </a:p>
          </p:txBody>
        </p:sp>
        <p:cxnSp>
          <p:nvCxnSpPr>
            <p:cNvPr id="34" name="Straight Connector 33">
              <a:extLst>
                <a:ext uri="{FF2B5EF4-FFF2-40B4-BE49-F238E27FC236}">
                  <a16:creationId xmlns:a16="http://schemas.microsoft.com/office/drawing/2014/main" id="{7C3549BD-814A-831D-4919-7EE2FF547D66}"/>
                </a:ext>
              </a:extLst>
            </p:cNvPr>
            <p:cNvCxnSpPr>
              <a:cxnSpLocks/>
            </p:cNvCxnSpPr>
            <p:nvPr/>
          </p:nvCxnSpPr>
          <p:spPr>
            <a:xfrm>
              <a:off x="4449198" y="1934247"/>
              <a:ext cx="3153291" cy="0"/>
            </a:xfrm>
            <a:prstGeom prst="line">
              <a:avLst/>
            </a:prstGeom>
            <a:ln w="3175">
              <a:solidFill>
                <a:schemeClr val="accent6"/>
              </a:solidFill>
            </a:ln>
          </p:spPr>
          <p:style>
            <a:lnRef idx="2">
              <a:schemeClr val="accent1"/>
            </a:lnRef>
            <a:fillRef idx="0">
              <a:schemeClr val="accent1"/>
            </a:fillRef>
            <a:effectRef idx="1">
              <a:schemeClr val="accent1"/>
            </a:effectRef>
            <a:fontRef idx="minor">
              <a:schemeClr val="tx1"/>
            </a:fontRef>
          </p:style>
        </p:cxnSp>
        <p:sp>
          <p:nvSpPr>
            <p:cNvPr id="35" name="Text Placeholder 3">
              <a:extLst>
                <a:ext uri="{FF2B5EF4-FFF2-40B4-BE49-F238E27FC236}">
                  <a16:creationId xmlns:a16="http://schemas.microsoft.com/office/drawing/2014/main" id="{91A948E4-6289-1B1F-9361-960F33E114A9}"/>
                </a:ext>
              </a:extLst>
            </p:cNvPr>
            <p:cNvSpPr txBox="1">
              <a:spLocks/>
            </p:cNvSpPr>
            <p:nvPr/>
          </p:nvSpPr>
          <p:spPr>
            <a:xfrm>
              <a:off x="4407189" y="2106694"/>
              <a:ext cx="3208895" cy="989630"/>
            </a:xfrm>
            <a:prstGeom prst="rect">
              <a:avLst/>
            </a:prstGeom>
          </p:spPr>
          <p:txBody>
            <a:bodyPr>
              <a:spAutoFit/>
            </a:bodyPr>
            <a:lstStyle>
              <a:defPPr>
                <a:defRPr lang="en-US"/>
              </a:defPPr>
              <a:lvl1pPr indent="0" algn="ctr">
                <a:lnSpc>
                  <a:spcPct val="150000"/>
                </a:lnSpc>
                <a:spcBef>
                  <a:spcPts val="1000"/>
                </a:spcBef>
                <a:buFont typeface="Arial" panose="020B0604020202020204" pitchFamily="34" charset="0"/>
                <a:buNone/>
                <a:defRPr sz="1000" b="0" i="0">
                  <a:solidFill>
                    <a:schemeClr val="tx2"/>
                  </a:solidFill>
                  <a:latin typeface="Montserrat Medium" pitchFamily="2" charset="77"/>
                </a:defRPr>
              </a:lvl1pPr>
              <a:lvl2pPr indent="0">
                <a:lnSpc>
                  <a:spcPct val="90000"/>
                </a:lnSpc>
                <a:spcBef>
                  <a:spcPts val="500"/>
                </a:spcBef>
                <a:buFont typeface="Arial" panose="020B0604020202020204" pitchFamily="34" charset="0"/>
                <a:buNone/>
                <a:defRPr sz="2000" b="1" i="0">
                  <a:solidFill>
                    <a:schemeClr val="tx1">
                      <a:tint val="82000"/>
                    </a:schemeClr>
                  </a:solidFill>
                  <a:latin typeface="Montserrat" pitchFamily="2" charset="77"/>
                </a:defRPr>
              </a:lvl2pPr>
              <a:lvl3pPr indent="0">
                <a:lnSpc>
                  <a:spcPct val="90000"/>
                </a:lnSpc>
                <a:spcBef>
                  <a:spcPts val="500"/>
                </a:spcBef>
                <a:buFont typeface="Arial" panose="020B0604020202020204" pitchFamily="34" charset="0"/>
                <a:buNone/>
                <a:defRPr b="1" i="0">
                  <a:solidFill>
                    <a:schemeClr val="tx1">
                      <a:tint val="82000"/>
                    </a:schemeClr>
                  </a:solidFill>
                  <a:latin typeface="Montserrat" pitchFamily="2" charset="77"/>
                </a:defRPr>
              </a:lvl3pPr>
              <a:lvl4pPr indent="0">
                <a:lnSpc>
                  <a:spcPct val="90000"/>
                </a:lnSpc>
                <a:spcBef>
                  <a:spcPts val="500"/>
                </a:spcBef>
                <a:buFont typeface="Arial" panose="020B0604020202020204" pitchFamily="34" charset="0"/>
                <a:buNone/>
                <a:defRPr sz="1600" b="1" i="0">
                  <a:solidFill>
                    <a:schemeClr val="tx1">
                      <a:tint val="82000"/>
                    </a:schemeClr>
                  </a:solidFill>
                  <a:latin typeface="Montserrat" pitchFamily="2" charset="77"/>
                </a:defRPr>
              </a:lvl4pPr>
              <a:lvl5pPr indent="0">
                <a:lnSpc>
                  <a:spcPct val="90000"/>
                </a:lnSpc>
                <a:spcBef>
                  <a:spcPts val="500"/>
                </a:spcBef>
                <a:buFont typeface="Arial" panose="020B0604020202020204" pitchFamily="34" charset="0"/>
                <a:buNone/>
                <a:defRPr sz="1600" b="1" i="0">
                  <a:solidFill>
                    <a:schemeClr val="tx1">
                      <a:tint val="82000"/>
                    </a:schemeClr>
                  </a:solidFill>
                  <a:latin typeface="Montserrat" pitchFamily="2" charset="77"/>
                </a:defRPr>
              </a:lvl5pPr>
              <a:lvl6pPr indent="0">
                <a:lnSpc>
                  <a:spcPct val="90000"/>
                </a:lnSpc>
                <a:spcBef>
                  <a:spcPts val="500"/>
                </a:spcBef>
                <a:buFont typeface="Arial" panose="020B0604020202020204" pitchFamily="34" charset="0"/>
                <a:buNone/>
                <a:defRPr sz="1600">
                  <a:solidFill>
                    <a:schemeClr val="tx1">
                      <a:tint val="82000"/>
                    </a:schemeClr>
                  </a:solidFill>
                </a:defRPr>
              </a:lvl6pPr>
              <a:lvl7pPr indent="0">
                <a:lnSpc>
                  <a:spcPct val="90000"/>
                </a:lnSpc>
                <a:spcBef>
                  <a:spcPts val="500"/>
                </a:spcBef>
                <a:buFont typeface="Arial" panose="020B0604020202020204" pitchFamily="34" charset="0"/>
                <a:buNone/>
                <a:defRPr sz="1600">
                  <a:solidFill>
                    <a:schemeClr val="tx1">
                      <a:tint val="82000"/>
                    </a:schemeClr>
                  </a:solidFill>
                </a:defRPr>
              </a:lvl7pPr>
              <a:lvl8pPr indent="0">
                <a:lnSpc>
                  <a:spcPct val="90000"/>
                </a:lnSpc>
                <a:spcBef>
                  <a:spcPts val="500"/>
                </a:spcBef>
                <a:buFont typeface="Arial" panose="020B0604020202020204" pitchFamily="34" charset="0"/>
                <a:buNone/>
                <a:defRPr sz="1600">
                  <a:solidFill>
                    <a:schemeClr val="tx1">
                      <a:tint val="82000"/>
                    </a:schemeClr>
                  </a:solidFill>
                </a:defRPr>
              </a:lvl8pPr>
              <a:lvl9pPr indent="0">
                <a:lnSpc>
                  <a:spcPct val="90000"/>
                </a:lnSpc>
                <a:spcBef>
                  <a:spcPts val="500"/>
                </a:spcBef>
                <a:buFont typeface="Arial" panose="020B0604020202020204" pitchFamily="34" charset="0"/>
                <a:buNone/>
                <a:defRPr sz="1600">
                  <a:solidFill>
                    <a:schemeClr val="tx1">
                      <a:tint val="82000"/>
                    </a:schemeClr>
                  </a:solidFill>
                </a:defRPr>
              </a:lvl9pPr>
            </a:lstStyle>
            <a:p>
              <a:pPr marL="0" marR="0" lvl="0" indent="0" algn="ctr" defTabSz="914400" rtl="0" eaLnBrk="1" fontAlgn="auto" latinLnBrk="0" hangingPunct="1">
                <a:lnSpc>
                  <a:spcPct val="150000"/>
                </a:lnSpc>
                <a:spcBef>
                  <a:spcPts val="1000"/>
                </a:spcBef>
                <a:spcAft>
                  <a:spcPts val="0"/>
                </a:spcAft>
                <a:buClrTx/>
                <a:buSzTx/>
                <a:buFont typeface="Arial" panose="020B0604020202020204" pitchFamily="34" charset="0"/>
                <a:buNone/>
                <a:tabLst/>
                <a:defRPr/>
              </a:pPr>
              <a:r>
                <a:rPr kumimoji="0" lang="en-GB" sz="1000" b="0" i="0" u="none" strike="noStrike" kern="1200" cap="none" spc="0" normalizeH="0" baseline="0" noProof="0" dirty="0">
                  <a:ln>
                    <a:noFill/>
                  </a:ln>
                  <a:solidFill>
                    <a:srgbClr val="302E2E"/>
                  </a:solidFill>
                  <a:effectLst/>
                  <a:uLnTx/>
                  <a:uFillTx/>
                  <a:latin typeface="Montserrat Medium" pitchFamily="2" charset="77"/>
                  <a:ea typeface="+mn-ea"/>
                  <a:cs typeface="+mn-cs"/>
                </a:rPr>
                <a:t>A formula error in their Excel sheet excluded data for some countries, leading </a:t>
              </a:r>
              <a:r>
                <a:rPr kumimoji="0" lang="en-GB" sz="1000" b="1" i="0" u="none" strike="noStrike" kern="1200" cap="none" spc="0" normalizeH="0" baseline="0" noProof="0" dirty="0">
                  <a:ln>
                    <a:noFill/>
                  </a:ln>
                  <a:solidFill>
                    <a:srgbClr val="302E2E"/>
                  </a:solidFill>
                  <a:effectLst/>
                  <a:uLnTx/>
                  <a:uFillTx/>
                  <a:latin typeface="Montserrat Medium" pitchFamily="2" charset="77"/>
                  <a:ea typeface="+mn-ea"/>
                  <a:cs typeface="+mn-cs"/>
                </a:rPr>
                <a:t>to incorrect conclusions </a:t>
              </a:r>
              <a:r>
                <a:rPr kumimoji="0" lang="en-GB" sz="1000" b="0" i="0" u="none" strike="noStrike" kern="1200" cap="none" spc="0" normalizeH="0" baseline="0" noProof="0" dirty="0">
                  <a:ln>
                    <a:noFill/>
                  </a:ln>
                  <a:solidFill>
                    <a:srgbClr val="302E2E"/>
                  </a:solidFill>
                  <a:effectLst/>
                  <a:uLnTx/>
                  <a:uFillTx/>
                  <a:latin typeface="Montserrat Medium" pitchFamily="2" charset="77"/>
                  <a:ea typeface="+mn-ea"/>
                  <a:cs typeface="+mn-cs"/>
                </a:rPr>
                <a:t>about the relationship between debt levels and economic growth</a:t>
              </a:r>
              <a:endParaRPr kumimoji="0" lang="en-US" sz="1000" b="0" i="0" u="none" strike="noStrike" kern="1200" cap="none" spc="0" normalizeH="0" baseline="0" noProof="0" dirty="0">
                <a:ln>
                  <a:noFill/>
                </a:ln>
                <a:solidFill>
                  <a:srgbClr val="302E2E"/>
                </a:solidFill>
                <a:effectLst/>
                <a:uLnTx/>
                <a:uFillTx/>
                <a:latin typeface="Montserrat Medium" pitchFamily="2" charset="77"/>
                <a:ea typeface="+mn-ea"/>
                <a:cs typeface="+mn-cs"/>
              </a:endParaRPr>
            </a:p>
          </p:txBody>
        </p:sp>
      </p:grpSp>
    </p:spTree>
    <p:extLst>
      <p:ext uri="{BB962C8B-B14F-4D97-AF65-F5344CB8AC3E}">
        <p14:creationId xmlns:p14="http://schemas.microsoft.com/office/powerpoint/2010/main" val="8835621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133AACC8-898B-4731-2C0B-D4840C671B66}"/>
              </a:ext>
            </a:extLst>
          </p:cNvPr>
          <p:cNvGraphicFramePr>
            <a:graphicFrameLocks noChangeAspect="1"/>
          </p:cNvGraphicFramePr>
          <p:nvPr>
            <p:custDataLst>
              <p:tags r:id="rId1"/>
            </p:custDataLst>
            <p:extLst>
              <p:ext uri="{D42A27DB-BD31-4B8C-83A1-F6EECF244321}">
                <p14:modId xmlns:p14="http://schemas.microsoft.com/office/powerpoint/2010/main" val="110947065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04" imgH="405" progId="TCLayout.ActiveDocument.1">
                  <p:embed/>
                </p:oleObj>
              </mc:Choice>
              <mc:Fallback>
                <p:oleObj name="think-cell Slide" r:id="rId4" imgW="404" imgH="405" progId="TCLayout.ActiveDocument.1">
                  <p:embed/>
                  <p:pic>
                    <p:nvPicPr>
                      <p:cNvPr id="9" name="think-cell data - do not delete" hidden="1">
                        <a:extLst>
                          <a:ext uri="{FF2B5EF4-FFF2-40B4-BE49-F238E27FC236}">
                            <a16:creationId xmlns:a16="http://schemas.microsoft.com/office/drawing/2014/main" id="{133AACC8-898B-4731-2C0B-D4840C671B66}"/>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5" name="Title 4">
            <a:extLst>
              <a:ext uri="{FF2B5EF4-FFF2-40B4-BE49-F238E27FC236}">
                <a16:creationId xmlns:a16="http://schemas.microsoft.com/office/drawing/2014/main" id="{7035D801-23DB-5D19-48AE-84409EACD33B}"/>
              </a:ext>
            </a:extLst>
          </p:cNvPr>
          <p:cNvSpPr>
            <a:spLocks noGrp="1"/>
          </p:cNvSpPr>
          <p:nvPr>
            <p:ph type="title"/>
          </p:nvPr>
        </p:nvSpPr>
        <p:spPr>
          <a:xfrm>
            <a:off x="623888" y="257007"/>
            <a:ext cx="10944225" cy="757130"/>
          </a:xfrm>
        </p:spPr>
        <p:txBody>
          <a:bodyPr vert="horz"/>
          <a:lstStyle/>
          <a:p>
            <a:r>
              <a:rPr lang="en-GB" dirty="0" err="1"/>
              <a:t>Aqmen’s</a:t>
            </a:r>
            <a:r>
              <a:rPr lang="en-GB" dirty="0"/>
              <a:t> first module targets professionals running  Due Diligence process and aims to support them through its AI agent, Lio</a:t>
            </a:r>
          </a:p>
        </p:txBody>
      </p:sp>
      <p:pic>
        <p:nvPicPr>
          <p:cNvPr id="26" name="Picture 25" descr="A white square with a black outline&#10;&#10;Description automatically generated">
            <a:extLst>
              <a:ext uri="{FF2B5EF4-FFF2-40B4-BE49-F238E27FC236}">
                <a16:creationId xmlns:a16="http://schemas.microsoft.com/office/drawing/2014/main" id="{80F9D44C-A1DE-BF7D-EF07-89C8A7EA8421}"/>
              </a:ext>
            </a:extLst>
          </p:cNvPr>
          <p:cNvPicPr>
            <a:picLocks noChangeAspect="1"/>
          </p:cNvPicPr>
          <p:nvPr/>
        </p:nvPicPr>
        <p:blipFill>
          <a:blip r:embed="rId6"/>
          <a:stretch>
            <a:fillRect/>
          </a:stretch>
        </p:blipFill>
        <p:spPr>
          <a:xfrm>
            <a:off x="1313717" y="2368465"/>
            <a:ext cx="2186922" cy="2124319"/>
          </a:xfrm>
          <a:prstGeom prst="rect">
            <a:avLst/>
          </a:prstGeom>
        </p:spPr>
      </p:pic>
      <p:sp>
        <p:nvSpPr>
          <p:cNvPr id="27" name="Title 4">
            <a:extLst>
              <a:ext uri="{FF2B5EF4-FFF2-40B4-BE49-F238E27FC236}">
                <a16:creationId xmlns:a16="http://schemas.microsoft.com/office/drawing/2014/main" id="{FE151204-674B-835F-B7AC-0E8E98130557}"/>
              </a:ext>
            </a:extLst>
          </p:cNvPr>
          <p:cNvSpPr txBox="1">
            <a:spLocks/>
          </p:cNvSpPr>
          <p:nvPr/>
        </p:nvSpPr>
        <p:spPr>
          <a:xfrm>
            <a:off x="784348" y="1707159"/>
            <a:ext cx="3099002" cy="369332"/>
          </a:xfrm>
          <a:prstGeom prst="rect">
            <a:avLst/>
          </a:prstGeom>
        </p:spPr>
        <p:txBody>
          <a:bodyPr vert="horz" wrap="square" anchor="b">
            <a:spAutoFit/>
          </a:bodyPr>
          <a:lstStyle>
            <a:lvl1pPr algn="l" defTabSz="914400" rtl="0" eaLnBrk="1" latinLnBrk="0" hangingPunct="1">
              <a:lnSpc>
                <a:spcPct val="90000"/>
              </a:lnSpc>
              <a:spcBef>
                <a:spcPct val="0"/>
              </a:spcBef>
              <a:buNone/>
              <a:defRPr sz="2400" b="1" i="0" kern="1200">
                <a:solidFill>
                  <a:schemeClr val="accent1"/>
                </a:solidFill>
                <a:latin typeface="Montserrat" pitchFamily="2" charset="77"/>
                <a:ea typeface="+mj-ea"/>
                <a:cs typeface="+mj-cs"/>
              </a:defRPr>
            </a:lvl1pPr>
          </a:lstStyle>
          <a:p>
            <a:pPr algn="ctr"/>
            <a:r>
              <a:rPr lang="en-GB" sz="2000" dirty="0">
                <a:solidFill>
                  <a:schemeClr val="accent6"/>
                </a:solidFill>
              </a:rPr>
              <a:t>MEET Lio</a:t>
            </a:r>
          </a:p>
        </p:txBody>
      </p:sp>
      <p:sp>
        <p:nvSpPr>
          <p:cNvPr id="28" name="Text Placeholder 3">
            <a:extLst>
              <a:ext uri="{FF2B5EF4-FFF2-40B4-BE49-F238E27FC236}">
                <a16:creationId xmlns:a16="http://schemas.microsoft.com/office/drawing/2014/main" id="{8FCB1D2F-AF4B-6BD7-1961-38ACED668361}"/>
              </a:ext>
            </a:extLst>
          </p:cNvPr>
          <p:cNvSpPr txBox="1">
            <a:spLocks/>
          </p:cNvSpPr>
          <p:nvPr/>
        </p:nvSpPr>
        <p:spPr>
          <a:xfrm>
            <a:off x="922033" y="4945891"/>
            <a:ext cx="2823632" cy="317587"/>
          </a:xfrm>
          <a:prstGeom prst="rect">
            <a:avLst/>
          </a:prstGeom>
        </p:spPr>
        <p:txBody>
          <a:bodyPr wrap="square">
            <a:spAutoFit/>
          </a:bodyPr>
          <a:lstStyle>
            <a:lvl1pPr marL="0" indent="0" algn="l" defTabSz="914400" rtl="0" eaLnBrk="1" latinLnBrk="0" hangingPunct="1">
              <a:lnSpc>
                <a:spcPct val="90000"/>
              </a:lnSpc>
              <a:spcBef>
                <a:spcPts val="1000"/>
              </a:spcBef>
              <a:buFont typeface="Arial" panose="020B0604020202020204" pitchFamily="34" charset="0"/>
              <a:buNone/>
              <a:defRPr sz="1200" b="1" i="0" kern="1200">
                <a:solidFill>
                  <a:schemeClr val="accent6"/>
                </a:solidFill>
                <a:latin typeface="Montserrat SemiBold" pitchFamily="2" charset="77"/>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i="0" kern="1200">
                <a:solidFill>
                  <a:schemeClr val="tx1">
                    <a:tint val="82000"/>
                  </a:schemeClr>
                </a:solidFill>
                <a:latin typeface="Montserrat" pitchFamily="2" charset="77"/>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i="0" kern="1200">
                <a:solidFill>
                  <a:schemeClr val="tx1">
                    <a:tint val="82000"/>
                  </a:schemeClr>
                </a:solidFill>
                <a:latin typeface="Montserrat" pitchFamily="2" charset="77"/>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i="0" kern="1200">
                <a:solidFill>
                  <a:schemeClr val="tx1">
                    <a:tint val="82000"/>
                  </a:schemeClr>
                </a:solidFill>
                <a:latin typeface="Montserrat" pitchFamily="2" charset="77"/>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i="0" kern="1200">
                <a:solidFill>
                  <a:schemeClr val="tx1">
                    <a:tint val="82000"/>
                  </a:schemeClr>
                </a:solidFill>
                <a:latin typeface="Montserrat" pitchFamily="2" charset="77"/>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82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82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82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82000"/>
                  </a:schemeClr>
                </a:solidFill>
                <a:latin typeface="+mn-lt"/>
                <a:ea typeface="+mn-ea"/>
                <a:cs typeface="+mn-cs"/>
              </a:defRPr>
            </a:lvl9pPr>
          </a:lstStyle>
          <a:p>
            <a:pPr algn="ctr">
              <a:lnSpc>
                <a:spcPct val="150000"/>
              </a:lnSpc>
            </a:pPr>
            <a:r>
              <a:rPr lang="en-US" sz="1100" b="0" dirty="0">
                <a:solidFill>
                  <a:schemeClr val="tx2"/>
                </a:solidFill>
                <a:latin typeface="Montserrat Medium" pitchFamily="2" charset="77"/>
              </a:rPr>
              <a:t>Lio is </a:t>
            </a:r>
            <a:r>
              <a:rPr lang="en-US" sz="1100" b="0" dirty="0" err="1">
                <a:solidFill>
                  <a:schemeClr val="tx2"/>
                </a:solidFill>
                <a:latin typeface="Montserrat Medium" pitchFamily="2" charset="77"/>
              </a:rPr>
              <a:t>Aqmen's</a:t>
            </a:r>
            <a:r>
              <a:rPr lang="en-US" sz="1100" dirty="0">
                <a:solidFill>
                  <a:schemeClr val="tx2"/>
                </a:solidFill>
                <a:latin typeface="Montserrat Medium" pitchFamily="2" charset="77"/>
              </a:rPr>
              <a:t> AI</a:t>
            </a:r>
            <a:r>
              <a:rPr lang="en-GB" sz="1100" dirty="0">
                <a:solidFill>
                  <a:schemeClr val="tx2"/>
                </a:solidFill>
                <a:latin typeface="Montserrat Medium" pitchFamily="2" charset="77"/>
              </a:rPr>
              <a:t>-powered assistant</a:t>
            </a:r>
            <a:endParaRPr lang="en-US" sz="1100" dirty="0">
              <a:solidFill>
                <a:schemeClr val="tx2"/>
              </a:solidFill>
              <a:latin typeface="Montserrat Medium" pitchFamily="2" charset="77"/>
            </a:endParaRPr>
          </a:p>
        </p:txBody>
      </p:sp>
      <p:sp>
        <p:nvSpPr>
          <p:cNvPr id="36" name="TextBox 35">
            <a:extLst>
              <a:ext uri="{FF2B5EF4-FFF2-40B4-BE49-F238E27FC236}">
                <a16:creationId xmlns:a16="http://schemas.microsoft.com/office/drawing/2014/main" id="{4E732FF9-A94F-80FB-99B7-C66C3AC4343D}"/>
              </a:ext>
            </a:extLst>
          </p:cNvPr>
          <p:cNvSpPr txBox="1"/>
          <p:nvPr/>
        </p:nvSpPr>
        <p:spPr>
          <a:xfrm>
            <a:off x="4673212" y="1707159"/>
            <a:ext cx="6606128" cy="1323439"/>
          </a:xfrm>
          <a:prstGeom prst="rect">
            <a:avLst/>
          </a:prstGeom>
          <a:noFill/>
        </p:spPr>
        <p:txBody>
          <a:bodyPr wrap="square">
            <a:spAutoFit/>
          </a:bodyPr>
          <a:lstStyle/>
          <a:p>
            <a:r>
              <a:rPr lang="en-GB" sz="1600" i="0" dirty="0">
                <a:solidFill>
                  <a:schemeClr val="accent6"/>
                </a:solidFill>
                <a:effectLst/>
                <a:latin typeface="Montserrat" panose="00000500000000000000" pitchFamily="2" charset="0"/>
              </a:rPr>
              <a:t>Lio is a productivity solution that can help user work through a problem and provide a structured solution. Lio has been trained to solve problems like a DD expert.</a:t>
            </a:r>
          </a:p>
          <a:p>
            <a:pPr algn="l"/>
            <a:endParaRPr lang="en-GB" sz="1600" i="0" dirty="0">
              <a:solidFill>
                <a:schemeClr val="accent6"/>
              </a:solidFill>
              <a:effectLst/>
              <a:latin typeface="Montserrat" panose="00000500000000000000" pitchFamily="2" charset="0"/>
            </a:endParaRPr>
          </a:p>
          <a:p>
            <a:pPr algn="l"/>
            <a:r>
              <a:rPr lang="en-GB" sz="1600" i="0" dirty="0">
                <a:solidFill>
                  <a:schemeClr val="accent6"/>
                </a:solidFill>
                <a:effectLst/>
                <a:latin typeface="Montserrat" panose="00000500000000000000" pitchFamily="2" charset="0"/>
              </a:rPr>
              <a:t>Lio will guide user through the three main stages of any task:</a:t>
            </a:r>
          </a:p>
        </p:txBody>
      </p:sp>
      <p:sp>
        <p:nvSpPr>
          <p:cNvPr id="37" name="Text Placeholder 7">
            <a:extLst>
              <a:ext uri="{FF2B5EF4-FFF2-40B4-BE49-F238E27FC236}">
                <a16:creationId xmlns:a16="http://schemas.microsoft.com/office/drawing/2014/main" id="{0967176C-60B5-AC9C-C2E9-26FEBC9FDF17}"/>
              </a:ext>
            </a:extLst>
          </p:cNvPr>
          <p:cNvSpPr txBox="1">
            <a:spLocks/>
          </p:cNvSpPr>
          <p:nvPr/>
        </p:nvSpPr>
        <p:spPr>
          <a:xfrm>
            <a:off x="11634788" y="6402739"/>
            <a:ext cx="501380" cy="256674"/>
          </a:xfrm>
          <a:prstGeom prst="rect">
            <a:avLst/>
          </a:prstGeom>
        </p:spPr>
        <p:txBody>
          <a:bodyPr anchor="ctr"/>
          <a:lstStyle>
            <a:lvl1pPr marL="0" indent="0" algn="ctr" defTabSz="914400" rtl="0" eaLnBrk="1" latinLnBrk="0" hangingPunct="1">
              <a:lnSpc>
                <a:spcPct val="90000"/>
              </a:lnSpc>
              <a:spcBef>
                <a:spcPts val="1000"/>
              </a:spcBef>
              <a:buFont typeface="Arial" panose="020B0604020202020204" pitchFamily="34" charset="0"/>
              <a:buNone/>
              <a:defRPr sz="800" b="1" i="0" kern="1200">
                <a:solidFill>
                  <a:schemeClr val="accent6"/>
                </a:solidFill>
                <a:latin typeface="Montserrat SemiBold" pitchFamily="2" charset="77"/>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i="0" kern="1200">
                <a:solidFill>
                  <a:schemeClr val="tx1">
                    <a:tint val="82000"/>
                  </a:schemeClr>
                </a:solidFill>
                <a:latin typeface="Montserrat" pitchFamily="2" charset="77"/>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i="0" kern="1200">
                <a:solidFill>
                  <a:schemeClr val="tx1">
                    <a:tint val="82000"/>
                  </a:schemeClr>
                </a:solidFill>
                <a:latin typeface="Montserrat" pitchFamily="2" charset="77"/>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i="0" kern="1200">
                <a:solidFill>
                  <a:schemeClr val="tx1">
                    <a:tint val="82000"/>
                  </a:schemeClr>
                </a:solidFill>
                <a:latin typeface="Montserrat" pitchFamily="2" charset="77"/>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i="0" kern="1200">
                <a:solidFill>
                  <a:schemeClr val="tx1">
                    <a:tint val="82000"/>
                  </a:schemeClr>
                </a:solidFill>
                <a:latin typeface="Montserrat" pitchFamily="2" charset="77"/>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82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82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82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82000"/>
                  </a:schemeClr>
                </a:solidFill>
                <a:latin typeface="+mn-lt"/>
                <a:ea typeface="+mn-ea"/>
                <a:cs typeface="+mn-cs"/>
              </a:defRPr>
            </a:lvl9pPr>
          </a:lstStyle>
          <a:p>
            <a:fld id="{C6F252A1-AB7E-44FD-86CD-D62F5F5F8F0A}" type="slidenum">
              <a:rPr lang="en-GB" smtClean="0"/>
              <a:pPr/>
              <a:t>23</a:t>
            </a:fld>
            <a:endParaRPr lang="en-GB" dirty="0"/>
          </a:p>
        </p:txBody>
      </p:sp>
      <p:grpSp>
        <p:nvGrpSpPr>
          <p:cNvPr id="17" name="Group 16">
            <a:extLst>
              <a:ext uri="{FF2B5EF4-FFF2-40B4-BE49-F238E27FC236}">
                <a16:creationId xmlns:a16="http://schemas.microsoft.com/office/drawing/2014/main" id="{94FA81A1-D50B-ADB1-AA06-6E94E8D70A4D}"/>
              </a:ext>
            </a:extLst>
          </p:cNvPr>
          <p:cNvGrpSpPr/>
          <p:nvPr/>
        </p:nvGrpSpPr>
        <p:grpSpPr>
          <a:xfrm>
            <a:off x="4675839" y="3382927"/>
            <a:ext cx="6496657" cy="584775"/>
            <a:chOff x="4675839" y="3522627"/>
            <a:chExt cx="6496657" cy="584775"/>
          </a:xfrm>
        </p:grpSpPr>
        <p:sp>
          <p:nvSpPr>
            <p:cNvPr id="3" name="Title 4">
              <a:extLst>
                <a:ext uri="{FF2B5EF4-FFF2-40B4-BE49-F238E27FC236}">
                  <a16:creationId xmlns:a16="http://schemas.microsoft.com/office/drawing/2014/main" id="{C6737469-5CBA-4809-A8F4-517EA8504545}"/>
                </a:ext>
              </a:extLst>
            </p:cNvPr>
            <p:cNvSpPr txBox="1">
              <a:spLocks/>
            </p:cNvSpPr>
            <p:nvPr/>
          </p:nvSpPr>
          <p:spPr>
            <a:xfrm>
              <a:off x="4675839" y="3658048"/>
              <a:ext cx="2328326" cy="313932"/>
            </a:xfrm>
            <a:prstGeom prst="rect">
              <a:avLst/>
            </a:prstGeom>
          </p:spPr>
          <p:txBody>
            <a:bodyPr vert="horz" wrap="square" anchor="b">
              <a:spAutoFit/>
            </a:bodyPr>
            <a:lstStyle>
              <a:lvl1pPr algn="l" defTabSz="914400" rtl="0" eaLnBrk="1" latinLnBrk="0" hangingPunct="1">
                <a:lnSpc>
                  <a:spcPct val="90000"/>
                </a:lnSpc>
                <a:spcBef>
                  <a:spcPct val="0"/>
                </a:spcBef>
                <a:buNone/>
                <a:defRPr sz="2400" b="1" i="0" kern="1200">
                  <a:solidFill>
                    <a:schemeClr val="accent1"/>
                  </a:solidFill>
                  <a:latin typeface="Montserrat" pitchFamily="2" charset="77"/>
                  <a:ea typeface="+mj-ea"/>
                  <a:cs typeface="+mj-cs"/>
                </a:defRPr>
              </a:lvl1pPr>
            </a:lstStyle>
            <a:p>
              <a:r>
                <a:rPr lang="en-GB" sz="1600" dirty="0">
                  <a:solidFill>
                    <a:schemeClr val="accent6"/>
                  </a:solidFill>
                </a:rPr>
                <a:t>1. Problem-solving</a:t>
              </a:r>
            </a:p>
          </p:txBody>
        </p:sp>
        <p:sp>
          <p:nvSpPr>
            <p:cNvPr id="4" name="TextBox 3">
              <a:extLst>
                <a:ext uri="{FF2B5EF4-FFF2-40B4-BE49-F238E27FC236}">
                  <a16:creationId xmlns:a16="http://schemas.microsoft.com/office/drawing/2014/main" id="{58689FDF-5EE3-85EE-49EF-F20112BC950C}"/>
                </a:ext>
              </a:extLst>
            </p:cNvPr>
            <p:cNvSpPr txBox="1"/>
            <p:nvPr/>
          </p:nvSpPr>
          <p:spPr>
            <a:xfrm>
              <a:off x="7004165" y="3522627"/>
              <a:ext cx="4168331" cy="584775"/>
            </a:xfrm>
            <a:prstGeom prst="rect">
              <a:avLst/>
            </a:prstGeom>
            <a:noFill/>
          </p:spPr>
          <p:txBody>
            <a:bodyPr wrap="square">
              <a:spAutoFit/>
            </a:bodyPr>
            <a:lstStyle/>
            <a:p>
              <a:pPr algn="l"/>
              <a:r>
                <a:rPr lang="en-GB" sz="1600" i="0" dirty="0">
                  <a:solidFill>
                    <a:schemeClr val="accent6"/>
                  </a:solidFill>
                  <a:effectLst/>
                  <a:latin typeface="Montserrat" panose="00000500000000000000" pitchFamily="2" charset="0"/>
                </a:rPr>
                <a:t>Defining the scope, reach, and initial hypothesis.</a:t>
              </a:r>
            </a:p>
          </p:txBody>
        </p:sp>
      </p:grpSp>
      <p:grpSp>
        <p:nvGrpSpPr>
          <p:cNvPr id="18" name="Group 17">
            <a:extLst>
              <a:ext uri="{FF2B5EF4-FFF2-40B4-BE49-F238E27FC236}">
                <a16:creationId xmlns:a16="http://schemas.microsoft.com/office/drawing/2014/main" id="{5BE5D941-37CF-3646-7EBC-C8AA6BC31AE7}"/>
              </a:ext>
            </a:extLst>
          </p:cNvPr>
          <p:cNvGrpSpPr/>
          <p:nvPr/>
        </p:nvGrpSpPr>
        <p:grpSpPr>
          <a:xfrm>
            <a:off x="4675839" y="4324055"/>
            <a:ext cx="6496657" cy="584775"/>
            <a:chOff x="4675839" y="4292164"/>
            <a:chExt cx="6496657" cy="584775"/>
          </a:xfrm>
        </p:grpSpPr>
        <p:sp>
          <p:nvSpPr>
            <p:cNvPr id="11" name="Title 4">
              <a:extLst>
                <a:ext uri="{FF2B5EF4-FFF2-40B4-BE49-F238E27FC236}">
                  <a16:creationId xmlns:a16="http://schemas.microsoft.com/office/drawing/2014/main" id="{DCA18614-CDC6-AA96-58D6-AD37C54B326B}"/>
                </a:ext>
              </a:extLst>
            </p:cNvPr>
            <p:cNvSpPr txBox="1">
              <a:spLocks/>
            </p:cNvSpPr>
            <p:nvPr/>
          </p:nvSpPr>
          <p:spPr>
            <a:xfrm>
              <a:off x="4675839" y="4427585"/>
              <a:ext cx="2328326" cy="313932"/>
            </a:xfrm>
            <a:prstGeom prst="rect">
              <a:avLst/>
            </a:prstGeom>
          </p:spPr>
          <p:txBody>
            <a:bodyPr vert="horz" wrap="square" anchor="b">
              <a:spAutoFit/>
            </a:bodyPr>
            <a:lstStyle>
              <a:lvl1pPr algn="l" defTabSz="914400" rtl="0" eaLnBrk="1" latinLnBrk="0" hangingPunct="1">
                <a:lnSpc>
                  <a:spcPct val="90000"/>
                </a:lnSpc>
                <a:spcBef>
                  <a:spcPct val="0"/>
                </a:spcBef>
                <a:buNone/>
                <a:defRPr sz="2400" b="1" i="0" kern="1200">
                  <a:solidFill>
                    <a:schemeClr val="accent1"/>
                  </a:solidFill>
                  <a:latin typeface="Montserrat" pitchFamily="2" charset="77"/>
                  <a:ea typeface="+mj-ea"/>
                  <a:cs typeface="+mj-cs"/>
                </a:defRPr>
              </a:lvl1pPr>
            </a:lstStyle>
            <a:p>
              <a:r>
                <a:rPr lang="en-GB" sz="1600" dirty="0">
                  <a:solidFill>
                    <a:schemeClr val="accent6"/>
                  </a:solidFill>
                </a:rPr>
                <a:t>2. Analytics</a:t>
              </a:r>
            </a:p>
          </p:txBody>
        </p:sp>
        <p:sp>
          <p:nvSpPr>
            <p:cNvPr id="12" name="TextBox 11">
              <a:extLst>
                <a:ext uri="{FF2B5EF4-FFF2-40B4-BE49-F238E27FC236}">
                  <a16:creationId xmlns:a16="http://schemas.microsoft.com/office/drawing/2014/main" id="{20CDE0CD-0717-16F8-0215-B7C638F0A986}"/>
                </a:ext>
              </a:extLst>
            </p:cNvPr>
            <p:cNvSpPr txBox="1"/>
            <p:nvPr/>
          </p:nvSpPr>
          <p:spPr>
            <a:xfrm>
              <a:off x="7004165" y="4292164"/>
              <a:ext cx="4168331" cy="584775"/>
            </a:xfrm>
            <a:prstGeom prst="rect">
              <a:avLst/>
            </a:prstGeom>
            <a:noFill/>
          </p:spPr>
          <p:txBody>
            <a:bodyPr wrap="square">
              <a:spAutoFit/>
            </a:bodyPr>
            <a:lstStyle/>
            <a:p>
              <a:pPr algn="l"/>
              <a:r>
                <a:rPr lang="en-GB" sz="1600" i="0" dirty="0">
                  <a:solidFill>
                    <a:schemeClr val="accent6"/>
                  </a:solidFill>
                  <a:effectLst/>
                  <a:latin typeface="Montserrat" panose="00000500000000000000" pitchFamily="2" charset="0"/>
                </a:rPr>
                <a:t>Structuring and running numbers to validate or refute the initial hypothesis.</a:t>
              </a:r>
            </a:p>
          </p:txBody>
        </p:sp>
      </p:grpSp>
      <p:grpSp>
        <p:nvGrpSpPr>
          <p:cNvPr id="19" name="Group 18">
            <a:extLst>
              <a:ext uri="{FF2B5EF4-FFF2-40B4-BE49-F238E27FC236}">
                <a16:creationId xmlns:a16="http://schemas.microsoft.com/office/drawing/2014/main" id="{DEBB078E-B835-BB93-0AC4-47BCBA687B9F}"/>
              </a:ext>
            </a:extLst>
          </p:cNvPr>
          <p:cNvGrpSpPr/>
          <p:nvPr/>
        </p:nvGrpSpPr>
        <p:grpSpPr>
          <a:xfrm>
            <a:off x="4675839" y="5265182"/>
            <a:ext cx="6496657" cy="584775"/>
            <a:chOff x="4675839" y="5265182"/>
            <a:chExt cx="6496657" cy="584775"/>
          </a:xfrm>
        </p:grpSpPr>
        <p:sp>
          <p:nvSpPr>
            <p:cNvPr id="13" name="Title 4">
              <a:extLst>
                <a:ext uri="{FF2B5EF4-FFF2-40B4-BE49-F238E27FC236}">
                  <a16:creationId xmlns:a16="http://schemas.microsoft.com/office/drawing/2014/main" id="{E7561113-142B-7A3B-BAFE-D884C7108A7C}"/>
                </a:ext>
              </a:extLst>
            </p:cNvPr>
            <p:cNvSpPr txBox="1">
              <a:spLocks/>
            </p:cNvSpPr>
            <p:nvPr/>
          </p:nvSpPr>
          <p:spPr>
            <a:xfrm>
              <a:off x="4675839" y="5400603"/>
              <a:ext cx="2328326" cy="313932"/>
            </a:xfrm>
            <a:prstGeom prst="rect">
              <a:avLst/>
            </a:prstGeom>
          </p:spPr>
          <p:txBody>
            <a:bodyPr vert="horz" wrap="square" anchor="b">
              <a:spAutoFit/>
            </a:bodyPr>
            <a:lstStyle>
              <a:lvl1pPr algn="l" defTabSz="914400" rtl="0" eaLnBrk="1" latinLnBrk="0" hangingPunct="1">
                <a:lnSpc>
                  <a:spcPct val="90000"/>
                </a:lnSpc>
                <a:spcBef>
                  <a:spcPct val="0"/>
                </a:spcBef>
                <a:buNone/>
                <a:defRPr sz="2400" b="1" i="0" kern="1200">
                  <a:solidFill>
                    <a:schemeClr val="accent1"/>
                  </a:solidFill>
                  <a:latin typeface="Montserrat" pitchFamily="2" charset="77"/>
                  <a:ea typeface="+mj-ea"/>
                  <a:cs typeface="+mj-cs"/>
                </a:defRPr>
              </a:lvl1pPr>
            </a:lstStyle>
            <a:p>
              <a:r>
                <a:rPr lang="en-GB" sz="1600" dirty="0">
                  <a:solidFill>
                    <a:schemeClr val="accent6"/>
                  </a:solidFill>
                </a:rPr>
                <a:t>3. Communication</a:t>
              </a:r>
            </a:p>
          </p:txBody>
        </p:sp>
        <p:sp>
          <p:nvSpPr>
            <p:cNvPr id="14" name="TextBox 13">
              <a:extLst>
                <a:ext uri="{FF2B5EF4-FFF2-40B4-BE49-F238E27FC236}">
                  <a16:creationId xmlns:a16="http://schemas.microsoft.com/office/drawing/2014/main" id="{445DE4FB-9C68-EFA5-BEA2-FCB5AD6CDCC6}"/>
                </a:ext>
              </a:extLst>
            </p:cNvPr>
            <p:cNvSpPr txBox="1"/>
            <p:nvPr/>
          </p:nvSpPr>
          <p:spPr>
            <a:xfrm>
              <a:off x="7004165" y="5265182"/>
              <a:ext cx="4168331" cy="584775"/>
            </a:xfrm>
            <a:prstGeom prst="rect">
              <a:avLst/>
            </a:prstGeom>
            <a:noFill/>
          </p:spPr>
          <p:txBody>
            <a:bodyPr wrap="square">
              <a:spAutoFit/>
            </a:bodyPr>
            <a:lstStyle/>
            <a:p>
              <a:pPr algn="l"/>
              <a:r>
                <a:rPr lang="en-GB" sz="1600" dirty="0">
                  <a:solidFill>
                    <a:schemeClr val="accent6"/>
                  </a:solidFill>
                  <a:latin typeface="Montserrat" panose="00000500000000000000" pitchFamily="2" charset="0"/>
                </a:rPr>
                <a:t>C</a:t>
              </a:r>
              <a:r>
                <a:rPr lang="en-GB" sz="1600" i="0" dirty="0">
                  <a:solidFill>
                    <a:schemeClr val="accent6"/>
                  </a:solidFill>
                  <a:effectLst/>
                  <a:latin typeface="Montserrat" panose="00000500000000000000" pitchFamily="2" charset="0"/>
                </a:rPr>
                <a:t>onveying your findings in a crystal-clear way.</a:t>
              </a:r>
            </a:p>
          </p:txBody>
        </p:sp>
      </p:grpSp>
      <p:cxnSp>
        <p:nvCxnSpPr>
          <p:cNvPr id="20" name="Straight Connector 19">
            <a:extLst>
              <a:ext uri="{FF2B5EF4-FFF2-40B4-BE49-F238E27FC236}">
                <a16:creationId xmlns:a16="http://schemas.microsoft.com/office/drawing/2014/main" id="{DB1DDD1C-3DED-DE9D-D5C8-52A34768ABC2}"/>
              </a:ext>
            </a:extLst>
          </p:cNvPr>
          <p:cNvCxnSpPr>
            <a:cxnSpLocks/>
          </p:cNvCxnSpPr>
          <p:nvPr/>
        </p:nvCxnSpPr>
        <p:spPr>
          <a:xfrm>
            <a:off x="6903356" y="3429000"/>
            <a:ext cx="0" cy="551374"/>
          </a:xfrm>
          <a:prstGeom prst="line">
            <a:avLst/>
          </a:prstGeom>
          <a:ln w="3175">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6BA957E9-759F-CE7E-4ECF-E5F6D10A4F27}"/>
              </a:ext>
            </a:extLst>
          </p:cNvPr>
          <p:cNvCxnSpPr>
            <a:cxnSpLocks/>
          </p:cNvCxnSpPr>
          <p:nvPr/>
        </p:nvCxnSpPr>
        <p:spPr>
          <a:xfrm>
            <a:off x="6903356" y="4357456"/>
            <a:ext cx="0" cy="551374"/>
          </a:xfrm>
          <a:prstGeom prst="line">
            <a:avLst/>
          </a:prstGeom>
          <a:ln w="3175">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9B41C3BC-8449-4378-CA36-735115BBAAD9}"/>
              </a:ext>
            </a:extLst>
          </p:cNvPr>
          <p:cNvCxnSpPr>
            <a:cxnSpLocks/>
          </p:cNvCxnSpPr>
          <p:nvPr/>
        </p:nvCxnSpPr>
        <p:spPr>
          <a:xfrm>
            <a:off x="6903356" y="5298583"/>
            <a:ext cx="0" cy="551374"/>
          </a:xfrm>
          <a:prstGeom prst="line">
            <a:avLst/>
          </a:prstGeom>
          <a:ln w="3175">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23B22F5A-5C14-A8CA-91FE-2FB2D5103BA8}"/>
              </a:ext>
            </a:extLst>
          </p:cNvPr>
          <p:cNvCxnSpPr>
            <a:cxnSpLocks/>
          </p:cNvCxnSpPr>
          <p:nvPr/>
        </p:nvCxnSpPr>
        <p:spPr>
          <a:xfrm>
            <a:off x="4279594" y="1692001"/>
            <a:ext cx="0" cy="4203939"/>
          </a:xfrm>
          <a:prstGeom prst="line">
            <a:avLst/>
          </a:prstGeom>
          <a:ln w="3175">
            <a:solidFill>
              <a:schemeClr val="accent6"/>
            </a:solidFill>
          </a:ln>
        </p:spPr>
        <p:style>
          <a:lnRef idx="2">
            <a:schemeClr val="accent1"/>
          </a:lnRef>
          <a:fillRef idx="0">
            <a:schemeClr val="accent1"/>
          </a:fillRef>
          <a:effectRef idx="1">
            <a:schemeClr val="accent1"/>
          </a:effectRef>
          <a:fontRef idx="minor">
            <a:schemeClr val="tx1"/>
          </a:fontRef>
        </p:style>
      </p:cxnSp>
      <p:sp>
        <p:nvSpPr>
          <p:cNvPr id="10" name="Text Placeholder 9">
            <a:extLst>
              <a:ext uri="{FF2B5EF4-FFF2-40B4-BE49-F238E27FC236}">
                <a16:creationId xmlns:a16="http://schemas.microsoft.com/office/drawing/2014/main" id="{EF1F03C5-69BE-1E7D-A860-DFC1536E82AC}"/>
              </a:ext>
            </a:extLst>
          </p:cNvPr>
          <p:cNvSpPr>
            <a:spLocks noGrp="1"/>
          </p:cNvSpPr>
          <p:nvPr>
            <p:ph type="body" idx="1"/>
          </p:nvPr>
        </p:nvSpPr>
        <p:spPr/>
        <p:txBody>
          <a:bodyPr/>
          <a:lstStyle/>
          <a:p>
            <a:endParaRPr lang="en-GB"/>
          </a:p>
        </p:txBody>
      </p:sp>
    </p:spTree>
    <p:extLst>
      <p:ext uri="{BB962C8B-B14F-4D97-AF65-F5344CB8AC3E}">
        <p14:creationId xmlns:p14="http://schemas.microsoft.com/office/powerpoint/2010/main" val="36258185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133AACC8-898B-4731-2C0B-D4840C671B66}"/>
              </a:ext>
            </a:extLst>
          </p:cNvPr>
          <p:cNvGraphicFramePr>
            <a:graphicFrameLocks noChangeAspect="1"/>
          </p:cNvGraphicFramePr>
          <p:nvPr>
            <p:custDataLst>
              <p:tags r:id="rId1"/>
            </p:custDataLst>
            <p:extLst>
              <p:ext uri="{D42A27DB-BD31-4B8C-83A1-F6EECF244321}">
                <p14:modId xmlns:p14="http://schemas.microsoft.com/office/powerpoint/2010/main" val="125327166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04" imgH="405" progId="TCLayout.ActiveDocument.1">
                  <p:embed/>
                </p:oleObj>
              </mc:Choice>
              <mc:Fallback>
                <p:oleObj name="think-cell Slide" r:id="rId4" imgW="404" imgH="405" progId="TCLayout.ActiveDocument.1">
                  <p:embed/>
                  <p:pic>
                    <p:nvPicPr>
                      <p:cNvPr id="9" name="think-cell data - do not delete" hidden="1">
                        <a:extLst>
                          <a:ext uri="{FF2B5EF4-FFF2-40B4-BE49-F238E27FC236}">
                            <a16:creationId xmlns:a16="http://schemas.microsoft.com/office/drawing/2014/main" id="{133AACC8-898B-4731-2C0B-D4840C671B66}"/>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Rectangle 1">
            <a:extLst>
              <a:ext uri="{FF2B5EF4-FFF2-40B4-BE49-F238E27FC236}">
                <a16:creationId xmlns:a16="http://schemas.microsoft.com/office/drawing/2014/main" id="{A49117B9-4C5E-D92A-7144-DB504D4C10CB}"/>
              </a:ext>
            </a:extLst>
          </p:cNvPr>
          <p:cNvSpPr/>
          <p:nvPr/>
        </p:nvSpPr>
        <p:spPr>
          <a:xfrm>
            <a:off x="7077209" y="1942169"/>
            <a:ext cx="4557579" cy="1310404"/>
          </a:xfrm>
          <a:prstGeom prst="rect">
            <a:avLst/>
          </a:prstGeom>
          <a:solidFill>
            <a:srgbClr val="D7D8FE">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itle 4">
            <a:extLst>
              <a:ext uri="{FF2B5EF4-FFF2-40B4-BE49-F238E27FC236}">
                <a16:creationId xmlns:a16="http://schemas.microsoft.com/office/drawing/2014/main" id="{7035D801-23DB-5D19-48AE-84409EACD33B}"/>
              </a:ext>
            </a:extLst>
          </p:cNvPr>
          <p:cNvSpPr>
            <a:spLocks noGrp="1"/>
          </p:cNvSpPr>
          <p:nvPr>
            <p:ph type="title"/>
          </p:nvPr>
        </p:nvSpPr>
        <p:spPr>
          <a:xfrm>
            <a:off x="623888" y="257007"/>
            <a:ext cx="10944225" cy="757130"/>
          </a:xfrm>
        </p:spPr>
        <p:txBody>
          <a:bodyPr vert="horz"/>
          <a:lstStyle/>
          <a:p>
            <a:r>
              <a:rPr lang="en-GB" dirty="0"/>
              <a:t>DDs are time-sensitive, high-stakes tasks requiring rapid, precise analysis</a:t>
            </a:r>
          </a:p>
        </p:txBody>
      </p:sp>
      <p:sp>
        <p:nvSpPr>
          <p:cNvPr id="6" name="Text Placeholder 5">
            <a:extLst>
              <a:ext uri="{FF2B5EF4-FFF2-40B4-BE49-F238E27FC236}">
                <a16:creationId xmlns:a16="http://schemas.microsoft.com/office/drawing/2014/main" id="{02211A34-CDC0-7D4B-E7D4-30DA7947EAD4}"/>
              </a:ext>
            </a:extLst>
          </p:cNvPr>
          <p:cNvSpPr>
            <a:spLocks noGrp="1"/>
          </p:cNvSpPr>
          <p:nvPr>
            <p:ph type="body" idx="1"/>
          </p:nvPr>
        </p:nvSpPr>
        <p:spPr>
          <a:xfrm>
            <a:off x="623889" y="1073553"/>
            <a:ext cx="10944224" cy="341632"/>
          </a:xfrm>
        </p:spPr>
        <p:txBody>
          <a:bodyPr/>
          <a:lstStyle/>
          <a:p>
            <a:endParaRPr lang="en-GB" b="0" i="1" dirty="0"/>
          </a:p>
        </p:txBody>
      </p:sp>
      <p:sp>
        <p:nvSpPr>
          <p:cNvPr id="37" name="Text Placeholder 7">
            <a:extLst>
              <a:ext uri="{FF2B5EF4-FFF2-40B4-BE49-F238E27FC236}">
                <a16:creationId xmlns:a16="http://schemas.microsoft.com/office/drawing/2014/main" id="{0967176C-60B5-AC9C-C2E9-26FEBC9FDF17}"/>
              </a:ext>
            </a:extLst>
          </p:cNvPr>
          <p:cNvSpPr txBox="1">
            <a:spLocks/>
          </p:cNvSpPr>
          <p:nvPr/>
        </p:nvSpPr>
        <p:spPr>
          <a:xfrm>
            <a:off x="11634788" y="6402739"/>
            <a:ext cx="501380" cy="256674"/>
          </a:xfrm>
          <a:prstGeom prst="rect">
            <a:avLst/>
          </a:prstGeom>
        </p:spPr>
        <p:txBody>
          <a:bodyPr anchor="ctr"/>
          <a:lstStyle>
            <a:lvl1pPr marL="0" indent="0" algn="ctr" defTabSz="914400" rtl="0" eaLnBrk="1" latinLnBrk="0" hangingPunct="1">
              <a:lnSpc>
                <a:spcPct val="90000"/>
              </a:lnSpc>
              <a:spcBef>
                <a:spcPts val="1000"/>
              </a:spcBef>
              <a:buFont typeface="Arial" panose="020B0604020202020204" pitchFamily="34" charset="0"/>
              <a:buNone/>
              <a:defRPr sz="800" b="1" i="0" kern="1200">
                <a:solidFill>
                  <a:schemeClr val="accent6"/>
                </a:solidFill>
                <a:latin typeface="Montserrat SemiBold" pitchFamily="2" charset="77"/>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i="0" kern="1200">
                <a:solidFill>
                  <a:schemeClr val="tx1">
                    <a:tint val="82000"/>
                  </a:schemeClr>
                </a:solidFill>
                <a:latin typeface="Montserrat" pitchFamily="2" charset="77"/>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i="0" kern="1200">
                <a:solidFill>
                  <a:schemeClr val="tx1">
                    <a:tint val="82000"/>
                  </a:schemeClr>
                </a:solidFill>
                <a:latin typeface="Montserrat" pitchFamily="2" charset="77"/>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i="0" kern="1200">
                <a:solidFill>
                  <a:schemeClr val="tx1">
                    <a:tint val="82000"/>
                  </a:schemeClr>
                </a:solidFill>
                <a:latin typeface="Montserrat" pitchFamily="2" charset="77"/>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i="0" kern="1200">
                <a:solidFill>
                  <a:schemeClr val="tx1">
                    <a:tint val="82000"/>
                  </a:schemeClr>
                </a:solidFill>
                <a:latin typeface="Montserrat" pitchFamily="2" charset="77"/>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82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82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82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82000"/>
                  </a:schemeClr>
                </a:solidFill>
                <a:latin typeface="+mn-lt"/>
                <a:ea typeface="+mn-ea"/>
                <a:cs typeface="+mn-cs"/>
              </a:defRPr>
            </a:lvl9pPr>
          </a:lstStyle>
          <a:p>
            <a:fld id="{C6F252A1-AB7E-44FD-86CD-D62F5F5F8F0A}" type="slidenum">
              <a:rPr lang="en-GB" smtClean="0"/>
              <a:pPr/>
              <a:t>24</a:t>
            </a:fld>
            <a:endParaRPr lang="en-GB" dirty="0"/>
          </a:p>
        </p:txBody>
      </p:sp>
      <p:sp>
        <p:nvSpPr>
          <p:cNvPr id="51" name="Title 4">
            <a:extLst>
              <a:ext uri="{FF2B5EF4-FFF2-40B4-BE49-F238E27FC236}">
                <a16:creationId xmlns:a16="http://schemas.microsoft.com/office/drawing/2014/main" id="{98623E42-41A0-16A5-16EB-38BB9248364F}"/>
              </a:ext>
            </a:extLst>
          </p:cNvPr>
          <p:cNvSpPr txBox="1">
            <a:spLocks/>
          </p:cNvSpPr>
          <p:nvPr/>
        </p:nvSpPr>
        <p:spPr>
          <a:xfrm>
            <a:off x="7171390" y="2012037"/>
            <a:ext cx="1391584" cy="480131"/>
          </a:xfrm>
          <a:prstGeom prst="rect">
            <a:avLst/>
          </a:prstGeom>
        </p:spPr>
        <p:txBody>
          <a:bodyPr vert="horz" wrap="square" anchor="t">
            <a:spAutoFit/>
          </a:bodyPr>
          <a:lstStyle>
            <a:lvl1pPr algn="l" defTabSz="914400" rtl="0" eaLnBrk="1" latinLnBrk="0" hangingPunct="1">
              <a:lnSpc>
                <a:spcPct val="90000"/>
              </a:lnSpc>
              <a:spcBef>
                <a:spcPct val="0"/>
              </a:spcBef>
              <a:buNone/>
              <a:defRPr sz="2400" b="1" i="0" kern="1200">
                <a:solidFill>
                  <a:schemeClr val="accent1"/>
                </a:solidFill>
                <a:latin typeface="Montserrat" pitchFamily="2" charset="77"/>
                <a:ea typeface="+mj-ea"/>
                <a:cs typeface="+mj-cs"/>
              </a:defRPr>
            </a:lvl1pPr>
          </a:lstStyle>
          <a:p>
            <a:r>
              <a:rPr lang="en-GB" sz="1400" dirty="0">
                <a:solidFill>
                  <a:schemeClr val="accent6"/>
                </a:solidFill>
              </a:rPr>
              <a:t>Market Sizing</a:t>
            </a:r>
          </a:p>
        </p:txBody>
      </p:sp>
      <p:sp>
        <p:nvSpPr>
          <p:cNvPr id="52" name="TextBox 51">
            <a:extLst>
              <a:ext uri="{FF2B5EF4-FFF2-40B4-BE49-F238E27FC236}">
                <a16:creationId xmlns:a16="http://schemas.microsoft.com/office/drawing/2014/main" id="{74B0E642-2FC1-2E28-D21E-3BE8A657A2BC}"/>
              </a:ext>
            </a:extLst>
          </p:cNvPr>
          <p:cNvSpPr txBox="1"/>
          <p:nvPr/>
        </p:nvSpPr>
        <p:spPr>
          <a:xfrm>
            <a:off x="8670110" y="1956246"/>
            <a:ext cx="2907526" cy="523220"/>
          </a:xfrm>
          <a:prstGeom prst="rect">
            <a:avLst/>
          </a:prstGeom>
          <a:noFill/>
        </p:spPr>
        <p:txBody>
          <a:bodyPr wrap="square">
            <a:spAutoFit/>
          </a:bodyPr>
          <a:lstStyle/>
          <a:p>
            <a:pPr algn="l"/>
            <a:r>
              <a:rPr lang="en-GB" sz="1400" i="0" dirty="0">
                <a:solidFill>
                  <a:schemeClr val="accent6"/>
                </a:solidFill>
                <a:effectLst/>
                <a:latin typeface="Montserrat" panose="00000500000000000000" pitchFamily="2" charset="0"/>
              </a:rPr>
              <a:t>Market definition and sizing via a driver-tree approach</a:t>
            </a:r>
          </a:p>
        </p:txBody>
      </p:sp>
      <p:cxnSp>
        <p:nvCxnSpPr>
          <p:cNvPr id="59" name="Straight Connector 58">
            <a:extLst>
              <a:ext uri="{FF2B5EF4-FFF2-40B4-BE49-F238E27FC236}">
                <a16:creationId xmlns:a16="http://schemas.microsoft.com/office/drawing/2014/main" id="{61B1B85C-1FF1-0D2B-F53F-D84FEB88A0A7}"/>
              </a:ext>
            </a:extLst>
          </p:cNvPr>
          <p:cNvCxnSpPr>
            <a:cxnSpLocks/>
          </p:cNvCxnSpPr>
          <p:nvPr/>
        </p:nvCxnSpPr>
        <p:spPr>
          <a:xfrm>
            <a:off x="8551182" y="1942169"/>
            <a:ext cx="0" cy="551374"/>
          </a:xfrm>
          <a:prstGeom prst="line">
            <a:avLst/>
          </a:prstGeom>
          <a:ln w="3175">
            <a:solidFill>
              <a:schemeClr val="accent6"/>
            </a:solidFill>
          </a:ln>
        </p:spPr>
        <p:style>
          <a:lnRef idx="2">
            <a:schemeClr val="accent1"/>
          </a:lnRef>
          <a:fillRef idx="0">
            <a:schemeClr val="accent1"/>
          </a:fillRef>
          <a:effectRef idx="1">
            <a:schemeClr val="accent1"/>
          </a:effectRef>
          <a:fontRef idx="minor">
            <a:schemeClr val="tx1"/>
          </a:fontRef>
        </p:style>
      </p:cxnSp>
      <p:sp>
        <p:nvSpPr>
          <p:cNvPr id="62" name="Text Placeholder 3">
            <a:extLst>
              <a:ext uri="{FF2B5EF4-FFF2-40B4-BE49-F238E27FC236}">
                <a16:creationId xmlns:a16="http://schemas.microsoft.com/office/drawing/2014/main" id="{A52FED70-316C-D34A-2AD8-C09F901CC644}"/>
              </a:ext>
            </a:extLst>
          </p:cNvPr>
          <p:cNvSpPr txBox="1">
            <a:spLocks/>
          </p:cNvSpPr>
          <p:nvPr/>
        </p:nvSpPr>
        <p:spPr>
          <a:xfrm>
            <a:off x="7316294" y="2621535"/>
            <a:ext cx="4130357" cy="527965"/>
          </a:xfrm>
          <a:prstGeom prst="rect">
            <a:avLst/>
          </a:prstGeom>
        </p:spPr>
        <p:txBody>
          <a:bodyPr wrap="square">
            <a:spAutoFit/>
          </a:bodyPr>
          <a:lstStyle>
            <a:lvl1pPr marL="0" indent="0" algn="l" defTabSz="914400" rtl="0" eaLnBrk="1" latinLnBrk="0" hangingPunct="1">
              <a:lnSpc>
                <a:spcPct val="90000"/>
              </a:lnSpc>
              <a:spcBef>
                <a:spcPts val="1000"/>
              </a:spcBef>
              <a:buFont typeface="Arial" panose="020B0604020202020204" pitchFamily="34" charset="0"/>
              <a:buNone/>
              <a:defRPr sz="1200" b="1" i="0" kern="1200">
                <a:solidFill>
                  <a:schemeClr val="accent6"/>
                </a:solidFill>
                <a:latin typeface="Montserrat SemiBold" pitchFamily="2" charset="77"/>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i="0" kern="1200">
                <a:solidFill>
                  <a:schemeClr val="tx1">
                    <a:tint val="82000"/>
                  </a:schemeClr>
                </a:solidFill>
                <a:latin typeface="Montserrat" pitchFamily="2" charset="77"/>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i="0" kern="1200">
                <a:solidFill>
                  <a:schemeClr val="tx1">
                    <a:tint val="82000"/>
                  </a:schemeClr>
                </a:solidFill>
                <a:latin typeface="Montserrat" pitchFamily="2" charset="77"/>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i="0" kern="1200">
                <a:solidFill>
                  <a:schemeClr val="tx1">
                    <a:tint val="82000"/>
                  </a:schemeClr>
                </a:solidFill>
                <a:latin typeface="Montserrat" pitchFamily="2" charset="77"/>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i="0" kern="1200">
                <a:solidFill>
                  <a:schemeClr val="tx1">
                    <a:tint val="82000"/>
                  </a:schemeClr>
                </a:solidFill>
                <a:latin typeface="Montserrat" pitchFamily="2" charset="77"/>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82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82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82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82000"/>
                  </a:schemeClr>
                </a:solidFill>
                <a:latin typeface="+mn-lt"/>
                <a:ea typeface="+mn-ea"/>
                <a:cs typeface="+mn-cs"/>
              </a:defRPr>
            </a:lvl9pPr>
          </a:lstStyle>
          <a:p>
            <a:pPr algn="ctr">
              <a:lnSpc>
                <a:spcPct val="150000"/>
              </a:lnSpc>
            </a:pPr>
            <a:r>
              <a:rPr lang="en-GB" sz="1000" b="0" i="1" dirty="0">
                <a:solidFill>
                  <a:schemeClr val="tx2"/>
                </a:solidFill>
                <a:latin typeface="Montserrat Medium" pitchFamily="2" charset="77"/>
              </a:rPr>
              <a:t>How big is the market, what are the different segments and how are they expected to grow and why</a:t>
            </a:r>
            <a:endParaRPr lang="en-US" sz="1000" b="0" i="1" dirty="0">
              <a:solidFill>
                <a:schemeClr val="tx2"/>
              </a:solidFill>
              <a:latin typeface="Montserrat Medium" pitchFamily="2" charset="77"/>
            </a:endParaRPr>
          </a:p>
        </p:txBody>
      </p:sp>
      <p:sp>
        <p:nvSpPr>
          <p:cNvPr id="63" name="Title 4">
            <a:extLst>
              <a:ext uri="{FF2B5EF4-FFF2-40B4-BE49-F238E27FC236}">
                <a16:creationId xmlns:a16="http://schemas.microsoft.com/office/drawing/2014/main" id="{2ABD607A-5245-A56E-ECC8-696AFEA108AD}"/>
              </a:ext>
            </a:extLst>
          </p:cNvPr>
          <p:cNvSpPr txBox="1">
            <a:spLocks/>
          </p:cNvSpPr>
          <p:nvPr/>
        </p:nvSpPr>
        <p:spPr>
          <a:xfrm>
            <a:off x="7171390" y="3532881"/>
            <a:ext cx="1391586" cy="480131"/>
          </a:xfrm>
          <a:prstGeom prst="rect">
            <a:avLst/>
          </a:prstGeom>
        </p:spPr>
        <p:txBody>
          <a:bodyPr vert="horz" wrap="square" anchor="t">
            <a:spAutoFit/>
          </a:bodyPr>
          <a:lstStyle>
            <a:lvl1pPr algn="l" defTabSz="914400" rtl="0" eaLnBrk="1" latinLnBrk="0" hangingPunct="1">
              <a:lnSpc>
                <a:spcPct val="90000"/>
              </a:lnSpc>
              <a:spcBef>
                <a:spcPct val="0"/>
              </a:spcBef>
              <a:buNone/>
              <a:defRPr sz="2400" b="1" i="0" kern="1200">
                <a:solidFill>
                  <a:schemeClr val="accent1"/>
                </a:solidFill>
                <a:latin typeface="Montserrat" pitchFamily="2" charset="77"/>
                <a:ea typeface="+mj-ea"/>
                <a:cs typeface="+mj-cs"/>
              </a:defRPr>
            </a:lvl1pPr>
          </a:lstStyle>
          <a:p>
            <a:r>
              <a:rPr lang="en-GB" sz="1400" dirty="0">
                <a:solidFill>
                  <a:schemeClr val="accent6"/>
                </a:solidFill>
              </a:rPr>
              <a:t>Competitive Landscape</a:t>
            </a:r>
          </a:p>
        </p:txBody>
      </p:sp>
      <p:sp>
        <p:nvSpPr>
          <p:cNvPr id="64" name="TextBox 63">
            <a:extLst>
              <a:ext uri="{FF2B5EF4-FFF2-40B4-BE49-F238E27FC236}">
                <a16:creationId xmlns:a16="http://schemas.microsoft.com/office/drawing/2014/main" id="{605D407C-D6B0-4425-F918-5EC6E336FF06}"/>
              </a:ext>
            </a:extLst>
          </p:cNvPr>
          <p:cNvSpPr txBox="1"/>
          <p:nvPr/>
        </p:nvSpPr>
        <p:spPr>
          <a:xfrm>
            <a:off x="8670110" y="3474963"/>
            <a:ext cx="2907526" cy="523220"/>
          </a:xfrm>
          <a:prstGeom prst="rect">
            <a:avLst/>
          </a:prstGeom>
          <a:noFill/>
        </p:spPr>
        <p:txBody>
          <a:bodyPr wrap="square">
            <a:spAutoFit/>
          </a:bodyPr>
          <a:lstStyle/>
          <a:p>
            <a:pPr algn="l"/>
            <a:r>
              <a:rPr lang="en-GB" sz="1400" i="0" dirty="0">
                <a:solidFill>
                  <a:schemeClr val="accent6"/>
                </a:solidFill>
                <a:effectLst/>
                <a:latin typeface="Montserrat" panose="00000500000000000000" pitchFamily="2" charset="0"/>
              </a:rPr>
              <a:t>Player mapping via a customer archetype approach</a:t>
            </a:r>
          </a:p>
        </p:txBody>
      </p:sp>
      <p:cxnSp>
        <p:nvCxnSpPr>
          <p:cNvPr id="65" name="Straight Connector 64">
            <a:extLst>
              <a:ext uri="{FF2B5EF4-FFF2-40B4-BE49-F238E27FC236}">
                <a16:creationId xmlns:a16="http://schemas.microsoft.com/office/drawing/2014/main" id="{F6234CEA-DB6A-29E3-11A8-A4EC9D03F9A4}"/>
              </a:ext>
            </a:extLst>
          </p:cNvPr>
          <p:cNvCxnSpPr>
            <a:cxnSpLocks/>
          </p:cNvCxnSpPr>
          <p:nvPr/>
        </p:nvCxnSpPr>
        <p:spPr>
          <a:xfrm>
            <a:off x="8551182" y="3460886"/>
            <a:ext cx="0" cy="551374"/>
          </a:xfrm>
          <a:prstGeom prst="line">
            <a:avLst/>
          </a:prstGeom>
          <a:ln w="3175">
            <a:solidFill>
              <a:schemeClr val="accent6"/>
            </a:solidFill>
          </a:ln>
        </p:spPr>
        <p:style>
          <a:lnRef idx="2">
            <a:schemeClr val="accent1"/>
          </a:lnRef>
          <a:fillRef idx="0">
            <a:schemeClr val="accent1"/>
          </a:fillRef>
          <a:effectRef idx="1">
            <a:schemeClr val="accent1"/>
          </a:effectRef>
          <a:fontRef idx="minor">
            <a:schemeClr val="tx1"/>
          </a:fontRef>
        </p:style>
      </p:cxnSp>
      <p:sp>
        <p:nvSpPr>
          <p:cNvPr id="66" name="Text Placeholder 3">
            <a:extLst>
              <a:ext uri="{FF2B5EF4-FFF2-40B4-BE49-F238E27FC236}">
                <a16:creationId xmlns:a16="http://schemas.microsoft.com/office/drawing/2014/main" id="{A91F8C0C-93EF-2A43-5A13-597BE4F0A495}"/>
              </a:ext>
            </a:extLst>
          </p:cNvPr>
          <p:cNvSpPr txBox="1">
            <a:spLocks/>
          </p:cNvSpPr>
          <p:nvPr/>
        </p:nvSpPr>
        <p:spPr>
          <a:xfrm>
            <a:off x="7316294" y="4140252"/>
            <a:ext cx="4130357" cy="527965"/>
          </a:xfrm>
          <a:prstGeom prst="rect">
            <a:avLst/>
          </a:prstGeom>
        </p:spPr>
        <p:txBody>
          <a:bodyPr wrap="square">
            <a:spAutoFit/>
          </a:bodyPr>
          <a:lstStyle>
            <a:lvl1pPr marL="0" indent="0" algn="l" defTabSz="914400" rtl="0" eaLnBrk="1" latinLnBrk="0" hangingPunct="1">
              <a:lnSpc>
                <a:spcPct val="90000"/>
              </a:lnSpc>
              <a:spcBef>
                <a:spcPts val="1000"/>
              </a:spcBef>
              <a:buFont typeface="Arial" panose="020B0604020202020204" pitchFamily="34" charset="0"/>
              <a:buNone/>
              <a:defRPr sz="1200" b="1" i="0" kern="1200">
                <a:solidFill>
                  <a:schemeClr val="accent6"/>
                </a:solidFill>
                <a:latin typeface="Montserrat SemiBold" pitchFamily="2" charset="77"/>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i="0" kern="1200">
                <a:solidFill>
                  <a:schemeClr val="tx1">
                    <a:tint val="82000"/>
                  </a:schemeClr>
                </a:solidFill>
                <a:latin typeface="Montserrat" pitchFamily="2" charset="77"/>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i="0" kern="1200">
                <a:solidFill>
                  <a:schemeClr val="tx1">
                    <a:tint val="82000"/>
                  </a:schemeClr>
                </a:solidFill>
                <a:latin typeface="Montserrat" pitchFamily="2" charset="77"/>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i="0" kern="1200">
                <a:solidFill>
                  <a:schemeClr val="tx1">
                    <a:tint val="82000"/>
                  </a:schemeClr>
                </a:solidFill>
                <a:latin typeface="Montserrat" pitchFamily="2" charset="77"/>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i="0" kern="1200">
                <a:solidFill>
                  <a:schemeClr val="tx1">
                    <a:tint val="82000"/>
                  </a:schemeClr>
                </a:solidFill>
                <a:latin typeface="Montserrat" pitchFamily="2" charset="77"/>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82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82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82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82000"/>
                  </a:schemeClr>
                </a:solidFill>
                <a:latin typeface="+mn-lt"/>
                <a:ea typeface="+mn-ea"/>
                <a:cs typeface="+mn-cs"/>
              </a:defRPr>
            </a:lvl9pPr>
          </a:lstStyle>
          <a:p>
            <a:pPr algn="ctr">
              <a:lnSpc>
                <a:spcPct val="150000"/>
              </a:lnSpc>
            </a:pPr>
            <a:r>
              <a:rPr lang="en-GB" sz="1000" b="0" i="1" dirty="0">
                <a:solidFill>
                  <a:schemeClr val="tx2"/>
                </a:solidFill>
                <a:latin typeface="Montserrat Medium" pitchFamily="2" charset="77"/>
              </a:rPr>
              <a:t>What are the different archetypes, what segment do they focus on and what is the estimate market share and trend</a:t>
            </a:r>
            <a:endParaRPr lang="en-US" sz="1000" b="0" i="1" dirty="0">
              <a:solidFill>
                <a:schemeClr val="tx2"/>
              </a:solidFill>
              <a:latin typeface="Montserrat Medium" pitchFamily="2" charset="77"/>
            </a:endParaRPr>
          </a:p>
        </p:txBody>
      </p:sp>
      <p:sp>
        <p:nvSpPr>
          <p:cNvPr id="67" name="Title 4">
            <a:extLst>
              <a:ext uri="{FF2B5EF4-FFF2-40B4-BE49-F238E27FC236}">
                <a16:creationId xmlns:a16="http://schemas.microsoft.com/office/drawing/2014/main" id="{59B1B077-E4C8-8649-6991-DA00EBE8CFC9}"/>
              </a:ext>
            </a:extLst>
          </p:cNvPr>
          <p:cNvSpPr txBox="1">
            <a:spLocks/>
          </p:cNvSpPr>
          <p:nvPr/>
        </p:nvSpPr>
        <p:spPr>
          <a:xfrm>
            <a:off x="7171390" y="5100174"/>
            <a:ext cx="1391586" cy="480131"/>
          </a:xfrm>
          <a:prstGeom prst="rect">
            <a:avLst/>
          </a:prstGeom>
        </p:spPr>
        <p:txBody>
          <a:bodyPr vert="horz" wrap="square" anchor="t">
            <a:spAutoFit/>
          </a:bodyPr>
          <a:lstStyle>
            <a:lvl1pPr algn="l" defTabSz="914400" rtl="0" eaLnBrk="1" latinLnBrk="0" hangingPunct="1">
              <a:lnSpc>
                <a:spcPct val="90000"/>
              </a:lnSpc>
              <a:spcBef>
                <a:spcPct val="0"/>
              </a:spcBef>
              <a:buNone/>
              <a:defRPr sz="2400" b="1" i="0" kern="1200">
                <a:solidFill>
                  <a:schemeClr val="accent1"/>
                </a:solidFill>
                <a:latin typeface="Montserrat" pitchFamily="2" charset="77"/>
                <a:ea typeface="+mj-ea"/>
                <a:cs typeface="+mj-cs"/>
              </a:defRPr>
            </a:lvl1pPr>
          </a:lstStyle>
          <a:p>
            <a:r>
              <a:rPr lang="en-GB" sz="1400" dirty="0">
                <a:solidFill>
                  <a:schemeClr val="accent6"/>
                </a:solidFill>
              </a:rPr>
              <a:t>Company Analysis</a:t>
            </a:r>
          </a:p>
        </p:txBody>
      </p:sp>
      <p:sp>
        <p:nvSpPr>
          <p:cNvPr id="68" name="TextBox 67">
            <a:extLst>
              <a:ext uri="{FF2B5EF4-FFF2-40B4-BE49-F238E27FC236}">
                <a16:creationId xmlns:a16="http://schemas.microsoft.com/office/drawing/2014/main" id="{757535A5-319A-00B5-0F02-9B699E903830}"/>
              </a:ext>
            </a:extLst>
          </p:cNvPr>
          <p:cNvSpPr txBox="1"/>
          <p:nvPr/>
        </p:nvSpPr>
        <p:spPr>
          <a:xfrm>
            <a:off x="8670110" y="5057085"/>
            <a:ext cx="2907526" cy="523220"/>
          </a:xfrm>
          <a:prstGeom prst="rect">
            <a:avLst/>
          </a:prstGeom>
          <a:noFill/>
        </p:spPr>
        <p:txBody>
          <a:bodyPr wrap="square">
            <a:spAutoFit/>
          </a:bodyPr>
          <a:lstStyle/>
          <a:p>
            <a:pPr algn="l"/>
            <a:r>
              <a:rPr lang="en-GB" sz="1400" i="0" dirty="0">
                <a:solidFill>
                  <a:schemeClr val="accent6"/>
                </a:solidFill>
                <a:effectLst/>
                <a:latin typeface="Montserrat" panose="00000500000000000000" pitchFamily="2" charset="0"/>
              </a:rPr>
              <a:t>Company assessment via a DCF / Business Plan approach</a:t>
            </a:r>
          </a:p>
        </p:txBody>
      </p:sp>
      <p:cxnSp>
        <p:nvCxnSpPr>
          <p:cNvPr id="69" name="Straight Connector 68">
            <a:extLst>
              <a:ext uri="{FF2B5EF4-FFF2-40B4-BE49-F238E27FC236}">
                <a16:creationId xmlns:a16="http://schemas.microsoft.com/office/drawing/2014/main" id="{3301FBF1-E9A3-4B89-1234-6A7C22F5EFDB}"/>
              </a:ext>
            </a:extLst>
          </p:cNvPr>
          <p:cNvCxnSpPr>
            <a:cxnSpLocks/>
          </p:cNvCxnSpPr>
          <p:nvPr/>
        </p:nvCxnSpPr>
        <p:spPr>
          <a:xfrm>
            <a:off x="8551182" y="5043008"/>
            <a:ext cx="0" cy="551374"/>
          </a:xfrm>
          <a:prstGeom prst="line">
            <a:avLst/>
          </a:prstGeom>
          <a:ln w="3175">
            <a:solidFill>
              <a:schemeClr val="accent6"/>
            </a:solidFill>
          </a:ln>
        </p:spPr>
        <p:style>
          <a:lnRef idx="2">
            <a:schemeClr val="accent1"/>
          </a:lnRef>
          <a:fillRef idx="0">
            <a:schemeClr val="accent1"/>
          </a:fillRef>
          <a:effectRef idx="1">
            <a:schemeClr val="accent1"/>
          </a:effectRef>
          <a:fontRef idx="minor">
            <a:schemeClr val="tx1"/>
          </a:fontRef>
        </p:style>
      </p:cxnSp>
      <p:sp>
        <p:nvSpPr>
          <p:cNvPr id="70" name="Text Placeholder 3">
            <a:extLst>
              <a:ext uri="{FF2B5EF4-FFF2-40B4-BE49-F238E27FC236}">
                <a16:creationId xmlns:a16="http://schemas.microsoft.com/office/drawing/2014/main" id="{4C8CB92B-B6DB-B734-E379-3DEFF23B516C}"/>
              </a:ext>
            </a:extLst>
          </p:cNvPr>
          <p:cNvSpPr txBox="1">
            <a:spLocks/>
          </p:cNvSpPr>
          <p:nvPr/>
        </p:nvSpPr>
        <p:spPr>
          <a:xfrm>
            <a:off x="7253716" y="5722374"/>
            <a:ext cx="4255512" cy="527965"/>
          </a:xfrm>
          <a:prstGeom prst="rect">
            <a:avLst/>
          </a:prstGeom>
        </p:spPr>
        <p:txBody>
          <a:bodyPr wrap="square">
            <a:spAutoFit/>
          </a:bodyPr>
          <a:lstStyle>
            <a:lvl1pPr marL="0" indent="0" algn="l" defTabSz="914400" rtl="0" eaLnBrk="1" latinLnBrk="0" hangingPunct="1">
              <a:lnSpc>
                <a:spcPct val="90000"/>
              </a:lnSpc>
              <a:spcBef>
                <a:spcPts val="1000"/>
              </a:spcBef>
              <a:buFont typeface="Arial" panose="020B0604020202020204" pitchFamily="34" charset="0"/>
              <a:buNone/>
              <a:defRPr sz="1200" b="1" i="0" kern="1200">
                <a:solidFill>
                  <a:schemeClr val="accent6"/>
                </a:solidFill>
                <a:latin typeface="Montserrat SemiBold" pitchFamily="2" charset="77"/>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i="0" kern="1200">
                <a:solidFill>
                  <a:schemeClr val="tx1">
                    <a:tint val="82000"/>
                  </a:schemeClr>
                </a:solidFill>
                <a:latin typeface="Montserrat" pitchFamily="2" charset="77"/>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i="0" kern="1200">
                <a:solidFill>
                  <a:schemeClr val="tx1">
                    <a:tint val="82000"/>
                  </a:schemeClr>
                </a:solidFill>
                <a:latin typeface="Montserrat" pitchFamily="2" charset="77"/>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i="0" kern="1200">
                <a:solidFill>
                  <a:schemeClr val="tx1">
                    <a:tint val="82000"/>
                  </a:schemeClr>
                </a:solidFill>
                <a:latin typeface="Montserrat" pitchFamily="2" charset="77"/>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i="0" kern="1200">
                <a:solidFill>
                  <a:schemeClr val="tx1">
                    <a:tint val="82000"/>
                  </a:schemeClr>
                </a:solidFill>
                <a:latin typeface="Montserrat" pitchFamily="2" charset="77"/>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82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82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82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82000"/>
                  </a:schemeClr>
                </a:solidFill>
                <a:latin typeface="+mn-lt"/>
                <a:ea typeface="+mn-ea"/>
                <a:cs typeface="+mn-cs"/>
              </a:defRPr>
            </a:lvl9pPr>
          </a:lstStyle>
          <a:p>
            <a:pPr algn="ctr">
              <a:lnSpc>
                <a:spcPct val="150000"/>
              </a:lnSpc>
            </a:pPr>
            <a:r>
              <a:rPr lang="en-GB" sz="1000" b="0" i="1" dirty="0">
                <a:solidFill>
                  <a:schemeClr val="tx2"/>
                </a:solidFill>
                <a:latin typeface="Montserrat Medium" pitchFamily="2" charset="77"/>
              </a:rPr>
              <a:t>What case can we underwrite based on the company’s past performance, market and competitive landscape assessment</a:t>
            </a:r>
            <a:endParaRPr lang="en-US" sz="1000" b="0" i="1" dirty="0">
              <a:solidFill>
                <a:schemeClr val="tx2"/>
              </a:solidFill>
              <a:latin typeface="Montserrat Medium" pitchFamily="2" charset="77"/>
            </a:endParaRPr>
          </a:p>
        </p:txBody>
      </p:sp>
      <p:cxnSp>
        <p:nvCxnSpPr>
          <p:cNvPr id="71" name="Straight Connector 70">
            <a:extLst>
              <a:ext uri="{FF2B5EF4-FFF2-40B4-BE49-F238E27FC236}">
                <a16:creationId xmlns:a16="http://schemas.microsoft.com/office/drawing/2014/main" id="{F2A36648-C80C-A58D-299E-D85E4F7935EB}"/>
              </a:ext>
            </a:extLst>
          </p:cNvPr>
          <p:cNvCxnSpPr>
            <a:cxnSpLocks/>
          </p:cNvCxnSpPr>
          <p:nvPr/>
        </p:nvCxnSpPr>
        <p:spPr>
          <a:xfrm>
            <a:off x="7171389" y="3276340"/>
            <a:ext cx="4396724" cy="0"/>
          </a:xfrm>
          <a:prstGeom prst="line">
            <a:avLst/>
          </a:prstGeom>
          <a:ln w="3175">
            <a:solidFill>
              <a:schemeClr val="tx2">
                <a:lumMod val="75000"/>
                <a:lumOff val="25000"/>
              </a:schemeClr>
            </a:solidFill>
            <a:prstDash val="lgDash"/>
          </a:ln>
        </p:spPr>
        <p:style>
          <a:lnRef idx="2">
            <a:schemeClr val="accent1"/>
          </a:lnRef>
          <a:fillRef idx="0">
            <a:schemeClr val="accent1"/>
          </a:fillRef>
          <a:effectRef idx="1">
            <a:schemeClr val="accent1"/>
          </a:effectRef>
          <a:fontRef idx="minor">
            <a:schemeClr val="tx1"/>
          </a:fontRef>
        </p:style>
      </p:cxnSp>
      <p:cxnSp>
        <p:nvCxnSpPr>
          <p:cNvPr id="75" name="Straight Connector 74">
            <a:extLst>
              <a:ext uri="{FF2B5EF4-FFF2-40B4-BE49-F238E27FC236}">
                <a16:creationId xmlns:a16="http://schemas.microsoft.com/office/drawing/2014/main" id="{327A502C-72D5-4978-54C2-61FF159797B0}"/>
              </a:ext>
            </a:extLst>
          </p:cNvPr>
          <p:cNvCxnSpPr>
            <a:cxnSpLocks/>
          </p:cNvCxnSpPr>
          <p:nvPr/>
        </p:nvCxnSpPr>
        <p:spPr>
          <a:xfrm>
            <a:off x="7171389" y="4820617"/>
            <a:ext cx="4396724" cy="0"/>
          </a:xfrm>
          <a:prstGeom prst="line">
            <a:avLst/>
          </a:prstGeom>
          <a:ln w="3175">
            <a:solidFill>
              <a:schemeClr val="tx2">
                <a:lumMod val="75000"/>
                <a:lumOff val="25000"/>
              </a:schemeClr>
            </a:solidFill>
            <a:prstDash val="lgDash"/>
          </a:ln>
        </p:spPr>
        <p:style>
          <a:lnRef idx="2">
            <a:schemeClr val="accent1"/>
          </a:lnRef>
          <a:fillRef idx="0">
            <a:schemeClr val="accent1"/>
          </a:fillRef>
          <a:effectRef idx="1">
            <a:schemeClr val="accent1"/>
          </a:effectRef>
          <a:fontRef idx="minor">
            <a:schemeClr val="tx1"/>
          </a:fontRef>
        </p:style>
      </p:cxnSp>
      <p:pic>
        <p:nvPicPr>
          <p:cNvPr id="92" name="Picture 91">
            <a:extLst>
              <a:ext uri="{FF2B5EF4-FFF2-40B4-BE49-F238E27FC236}">
                <a16:creationId xmlns:a16="http://schemas.microsoft.com/office/drawing/2014/main" id="{E8A694D1-CD63-0D2E-E43A-53337908CF13}"/>
              </a:ext>
            </a:extLst>
          </p:cNvPr>
          <p:cNvPicPr>
            <a:picLocks noChangeAspect="1"/>
          </p:cNvPicPr>
          <p:nvPr/>
        </p:nvPicPr>
        <p:blipFill>
          <a:blip r:embed="rId6"/>
          <a:stretch>
            <a:fillRect/>
          </a:stretch>
        </p:blipFill>
        <p:spPr>
          <a:xfrm>
            <a:off x="846795" y="1509144"/>
            <a:ext cx="5774827" cy="4778255"/>
          </a:xfrm>
          <a:prstGeom prst="rect">
            <a:avLst/>
          </a:prstGeom>
        </p:spPr>
      </p:pic>
      <p:sp>
        <p:nvSpPr>
          <p:cNvPr id="4" name="Title 4">
            <a:extLst>
              <a:ext uri="{FF2B5EF4-FFF2-40B4-BE49-F238E27FC236}">
                <a16:creationId xmlns:a16="http://schemas.microsoft.com/office/drawing/2014/main" id="{54E2D344-FCDC-320C-436C-FF7EA13AE647}"/>
              </a:ext>
            </a:extLst>
          </p:cNvPr>
          <p:cNvSpPr txBox="1">
            <a:spLocks/>
          </p:cNvSpPr>
          <p:nvPr/>
        </p:nvSpPr>
        <p:spPr>
          <a:xfrm>
            <a:off x="7077209" y="1446051"/>
            <a:ext cx="4641420" cy="286232"/>
          </a:xfrm>
          <a:prstGeom prst="rect">
            <a:avLst/>
          </a:prstGeom>
        </p:spPr>
        <p:txBody>
          <a:bodyPr vert="horz" anchor="b">
            <a:spAutoFit/>
          </a:bodyPr>
          <a:lstStyle>
            <a:lvl1pPr algn="l" defTabSz="914400" rtl="0" eaLnBrk="1" latinLnBrk="0" hangingPunct="1">
              <a:lnSpc>
                <a:spcPct val="90000"/>
              </a:lnSpc>
              <a:spcBef>
                <a:spcPct val="0"/>
              </a:spcBef>
              <a:buNone/>
              <a:defRPr sz="2400" b="1" i="0" kern="1200">
                <a:solidFill>
                  <a:schemeClr val="accent1"/>
                </a:solidFill>
                <a:latin typeface="Montserrat" pitchFamily="2" charset="77"/>
                <a:ea typeface="+mj-ea"/>
                <a:cs typeface="+mj-cs"/>
              </a:defRPr>
            </a:lvl1pPr>
          </a:lstStyle>
          <a:p>
            <a:r>
              <a:rPr lang="en-GB" sz="1400" dirty="0"/>
              <a:t>Overview of </a:t>
            </a:r>
            <a:r>
              <a:rPr lang="en-GB" sz="1400" dirty="0" err="1"/>
              <a:t>Aqmen's</a:t>
            </a:r>
            <a:r>
              <a:rPr lang="en-GB" sz="1400" dirty="0"/>
              <a:t> Due-Diligence module</a:t>
            </a:r>
          </a:p>
        </p:txBody>
      </p:sp>
      <p:sp>
        <p:nvSpPr>
          <p:cNvPr id="8" name="Rectangle 7">
            <a:extLst>
              <a:ext uri="{FF2B5EF4-FFF2-40B4-BE49-F238E27FC236}">
                <a16:creationId xmlns:a16="http://schemas.microsoft.com/office/drawing/2014/main" id="{47DBDD90-AEF0-45DA-330F-CAC003E9C4D8}"/>
              </a:ext>
            </a:extLst>
          </p:cNvPr>
          <p:cNvSpPr/>
          <p:nvPr/>
        </p:nvSpPr>
        <p:spPr>
          <a:xfrm>
            <a:off x="9172456" y="1111330"/>
            <a:ext cx="196235" cy="133039"/>
          </a:xfrm>
          <a:prstGeom prst="rect">
            <a:avLst/>
          </a:prstGeom>
          <a:solidFill>
            <a:srgbClr val="D7D8FE">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 Placeholder 3">
            <a:extLst>
              <a:ext uri="{FF2B5EF4-FFF2-40B4-BE49-F238E27FC236}">
                <a16:creationId xmlns:a16="http://schemas.microsoft.com/office/drawing/2014/main" id="{F87C0DEB-EE0A-75DE-56DB-F9260079E580}"/>
              </a:ext>
            </a:extLst>
          </p:cNvPr>
          <p:cNvSpPr txBox="1">
            <a:spLocks/>
          </p:cNvSpPr>
          <p:nvPr/>
        </p:nvSpPr>
        <p:spPr>
          <a:xfrm>
            <a:off x="9397919" y="987250"/>
            <a:ext cx="1804752" cy="297133"/>
          </a:xfrm>
          <a:prstGeom prst="rect">
            <a:avLst/>
          </a:prstGeom>
        </p:spPr>
        <p:txBody>
          <a:bodyPr wrap="square">
            <a:spAutoFit/>
          </a:bodyPr>
          <a:lstStyle>
            <a:lvl1pPr marL="0" indent="0" algn="l" defTabSz="914400" rtl="0" eaLnBrk="1" latinLnBrk="0" hangingPunct="1">
              <a:lnSpc>
                <a:spcPct val="90000"/>
              </a:lnSpc>
              <a:spcBef>
                <a:spcPts val="1000"/>
              </a:spcBef>
              <a:buFont typeface="Arial" panose="020B0604020202020204" pitchFamily="34" charset="0"/>
              <a:buNone/>
              <a:defRPr sz="1200" b="1" i="0" kern="1200">
                <a:solidFill>
                  <a:schemeClr val="accent6"/>
                </a:solidFill>
                <a:latin typeface="Montserrat SemiBold" pitchFamily="2" charset="77"/>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i="0" kern="1200">
                <a:solidFill>
                  <a:schemeClr val="tx1">
                    <a:tint val="82000"/>
                  </a:schemeClr>
                </a:solidFill>
                <a:latin typeface="Montserrat" pitchFamily="2" charset="77"/>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i="0" kern="1200">
                <a:solidFill>
                  <a:schemeClr val="tx1">
                    <a:tint val="82000"/>
                  </a:schemeClr>
                </a:solidFill>
                <a:latin typeface="Montserrat" pitchFamily="2" charset="77"/>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i="0" kern="1200">
                <a:solidFill>
                  <a:schemeClr val="tx1">
                    <a:tint val="82000"/>
                  </a:schemeClr>
                </a:solidFill>
                <a:latin typeface="Montserrat" pitchFamily="2" charset="77"/>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i="0" kern="1200">
                <a:solidFill>
                  <a:schemeClr val="tx1">
                    <a:tint val="82000"/>
                  </a:schemeClr>
                </a:solidFill>
                <a:latin typeface="Montserrat" pitchFamily="2" charset="77"/>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82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82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82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82000"/>
                  </a:schemeClr>
                </a:solidFill>
                <a:latin typeface="+mn-lt"/>
                <a:ea typeface="+mn-ea"/>
                <a:cs typeface="+mn-cs"/>
              </a:defRPr>
            </a:lvl9pPr>
          </a:lstStyle>
          <a:p>
            <a:pPr>
              <a:lnSpc>
                <a:spcPct val="150000"/>
              </a:lnSpc>
            </a:pPr>
            <a:r>
              <a:rPr lang="en-GB" sz="1000" b="0" i="1" dirty="0">
                <a:solidFill>
                  <a:schemeClr val="tx2"/>
                </a:solidFill>
                <a:latin typeface="Montserrat Medium" pitchFamily="2" charset="77"/>
              </a:rPr>
              <a:t>Deep-dive to follow</a:t>
            </a:r>
            <a:endParaRPr lang="en-US" sz="1000" b="0" i="1" dirty="0">
              <a:solidFill>
                <a:schemeClr val="tx2"/>
              </a:solidFill>
              <a:latin typeface="Montserrat Medium" pitchFamily="2" charset="77"/>
            </a:endParaRPr>
          </a:p>
        </p:txBody>
      </p:sp>
    </p:spTree>
    <p:extLst>
      <p:ext uri="{BB962C8B-B14F-4D97-AF65-F5344CB8AC3E}">
        <p14:creationId xmlns:p14="http://schemas.microsoft.com/office/powerpoint/2010/main" val="38944270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133AACC8-898B-4731-2C0B-D4840C671B66}"/>
              </a:ext>
            </a:extLst>
          </p:cNvPr>
          <p:cNvGraphicFramePr>
            <a:graphicFrameLocks noChangeAspect="1"/>
          </p:cNvGraphicFramePr>
          <p:nvPr>
            <p:custDataLst>
              <p:tags r:id="rId1"/>
            </p:custDataLst>
            <p:extLst>
              <p:ext uri="{D42A27DB-BD31-4B8C-83A1-F6EECF244321}">
                <p14:modId xmlns:p14="http://schemas.microsoft.com/office/powerpoint/2010/main" val="273711542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04" imgH="405" progId="TCLayout.ActiveDocument.1">
                  <p:embed/>
                </p:oleObj>
              </mc:Choice>
              <mc:Fallback>
                <p:oleObj name="think-cell Slide" r:id="rId4" imgW="404" imgH="405" progId="TCLayout.ActiveDocument.1">
                  <p:embed/>
                  <p:pic>
                    <p:nvPicPr>
                      <p:cNvPr id="9" name="think-cell data - do not delete" hidden="1">
                        <a:extLst>
                          <a:ext uri="{FF2B5EF4-FFF2-40B4-BE49-F238E27FC236}">
                            <a16:creationId xmlns:a16="http://schemas.microsoft.com/office/drawing/2014/main" id="{133AACC8-898B-4731-2C0B-D4840C671B66}"/>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5" name="Title 4">
            <a:extLst>
              <a:ext uri="{FF2B5EF4-FFF2-40B4-BE49-F238E27FC236}">
                <a16:creationId xmlns:a16="http://schemas.microsoft.com/office/drawing/2014/main" id="{7035D801-23DB-5D19-48AE-84409EACD33B}"/>
              </a:ext>
            </a:extLst>
          </p:cNvPr>
          <p:cNvSpPr>
            <a:spLocks noGrp="1"/>
          </p:cNvSpPr>
          <p:nvPr>
            <p:ph type="title"/>
          </p:nvPr>
        </p:nvSpPr>
        <p:spPr>
          <a:xfrm>
            <a:off x="623888" y="257007"/>
            <a:ext cx="10944225" cy="757130"/>
          </a:xfrm>
        </p:spPr>
        <p:txBody>
          <a:bodyPr vert="horz"/>
          <a:lstStyle/>
          <a:p>
            <a:r>
              <a:rPr lang="en-GB" dirty="0"/>
              <a:t>Lio allows users to size a market in under 5 min and cuts down DD setup times by a third</a:t>
            </a:r>
          </a:p>
        </p:txBody>
      </p:sp>
      <p:sp>
        <p:nvSpPr>
          <p:cNvPr id="6" name="Text Placeholder 5">
            <a:extLst>
              <a:ext uri="{FF2B5EF4-FFF2-40B4-BE49-F238E27FC236}">
                <a16:creationId xmlns:a16="http://schemas.microsoft.com/office/drawing/2014/main" id="{02211A34-CDC0-7D4B-E7D4-30DA7947EAD4}"/>
              </a:ext>
            </a:extLst>
          </p:cNvPr>
          <p:cNvSpPr>
            <a:spLocks noGrp="1"/>
          </p:cNvSpPr>
          <p:nvPr>
            <p:ph type="body" idx="1"/>
          </p:nvPr>
        </p:nvSpPr>
        <p:spPr>
          <a:xfrm>
            <a:off x="623888" y="1073553"/>
            <a:ext cx="11010895" cy="341632"/>
          </a:xfrm>
        </p:spPr>
        <p:txBody>
          <a:bodyPr anchor="t"/>
          <a:lstStyle/>
          <a:p>
            <a:endParaRPr lang="en-GB" b="0" i="1" dirty="0"/>
          </a:p>
        </p:txBody>
      </p:sp>
      <p:sp>
        <p:nvSpPr>
          <p:cNvPr id="37" name="Text Placeholder 7">
            <a:extLst>
              <a:ext uri="{FF2B5EF4-FFF2-40B4-BE49-F238E27FC236}">
                <a16:creationId xmlns:a16="http://schemas.microsoft.com/office/drawing/2014/main" id="{0967176C-60B5-AC9C-C2E9-26FEBC9FDF17}"/>
              </a:ext>
            </a:extLst>
          </p:cNvPr>
          <p:cNvSpPr txBox="1">
            <a:spLocks/>
          </p:cNvSpPr>
          <p:nvPr/>
        </p:nvSpPr>
        <p:spPr>
          <a:xfrm>
            <a:off x="11634788" y="6402739"/>
            <a:ext cx="501380" cy="256674"/>
          </a:xfrm>
          <a:prstGeom prst="rect">
            <a:avLst/>
          </a:prstGeom>
        </p:spPr>
        <p:txBody>
          <a:bodyPr anchor="ctr"/>
          <a:lstStyle>
            <a:lvl1pPr marL="0" indent="0" algn="ctr" defTabSz="914400" rtl="0" eaLnBrk="1" latinLnBrk="0" hangingPunct="1">
              <a:lnSpc>
                <a:spcPct val="90000"/>
              </a:lnSpc>
              <a:spcBef>
                <a:spcPts val="1000"/>
              </a:spcBef>
              <a:buFont typeface="Arial" panose="020B0604020202020204" pitchFamily="34" charset="0"/>
              <a:buNone/>
              <a:defRPr sz="800" b="1" i="0" kern="1200">
                <a:solidFill>
                  <a:schemeClr val="accent6"/>
                </a:solidFill>
                <a:latin typeface="Montserrat SemiBold" pitchFamily="2" charset="77"/>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i="0" kern="1200">
                <a:solidFill>
                  <a:schemeClr val="tx1">
                    <a:tint val="82000"/>
                  </a:schemeClr>
                </a:solidFill>
                <a:latin typeface="Montserrat" pitchFamily="2" charset="77"/>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i="0" kern="1200">
                <a:solidFill>
                  <a:schemeClr val="tx1">
                    <a:tint val="82000"/>
                  </a:schemeClr>
                </a:solidFill>
                <a:latin typeface="Montserrat" pitchFamily="2" charset="77"/>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i="0" kern="1200">
                <a:solidFill>
                  <a:schemeClr val="tx1">
                    <a:tint val="82000"/>
                  </a:schemeClr>
                </a:solidFill>
                <a:latin typeface="Montserrat" pitchFamily="2" charset="77"/>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i="0" kern="1200">
                <a:solidFill>
                  <a:schemeClr val="tx1">
                    <a:tint val="82000"/>
                  </a:schemeClr>
                </a:solidFill>
                <a:latin typeface="Montserrat" pitchFamily="2" charset="77"/>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82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82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82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82000"/>
                  </a:schemeClr>
                </a:solidFill>
                <a:latin typeface="+mn-lt"/>
                <a:ea typeface="+mn-ea"/>
                <a:cs typeface="+mn-cs"/>
              </a:defRPr>
            </a:lvl9pPr>
          </a:lstStyle>
          <a:p>
            <a:fld id="{C6F252A1-AB7E-44FD-86CD-D62F5F5F8F0A}" type="slidenum">
              <a:rPr lang="en-GB" smtClean="0"/>
              <a:pPr/>
              <a:t>25</a:t>
            </a:fld>
            <a:endParaRPr lang="en-GB" dirty="0"/>
          </a:p>
        </p:txBody>
      </p:sp>
      <p:sp>
        <p:nvSpPr>
          <p:cNvPr id="51" name="Title 4">
            <a:extLst>
              <a:ext uri="{FF2B5EF4-FFF2-40B4-BE49-F238E27FC236}">
                <a16:creationId xmlns:a16="http://schemas.microsoft.com/office/drawing/2014/main" id="{98623E42-41A0-16A5-16EB-38BB9248364F}"/>
              </a:ext>
            </a:extLst>
          </p:cNvPr>
          <p:cNvSpPr txBox="1">
            <a:spLocks/>
          </p:cNvSpPr>
          <p:nvPr/>
        </p:nvSpPr>
        <p:spPr>
          <a:xfrm>
            <a:off x="5928191" y="1879937"/>
            <a:ext cx="5706585" cy="300082"/>
          </a:xfrm>
          <a:prstGeom prst="rect">
            <a:avLst/>
          </a:prstGeom>
        </p:spPr>
        <p:txBody>
          <a:bodyPr vert="horz" wrap="square" anchor="t">
            <a:spAutoFit/>
          </a:bodyPr>
          <a:lstStyle>
            <a:lvl1pPr algn="l" defTabSz="914400" rtl="0" eaLnBrk="1" latinLnBrk="0" hangingPunct="1">
              <a:lnSpc>
                <a:spcPct val="90000"/>
              </a:lnSpc>
              <a:spcBef>
                <a:spcPct val="0"/>
              </a:spcBef>
              <a:buNone/>
              <a:defRPr sz="2400" b="1" i="0" kern="1200">
                <a:solidFill>
                  <a:schemeClr val="accent1"/>
                </a:solidFill>
                <a:latin typeface="Montserrat" pitchFamily="2" charset="77"/>
                <a:ea typeface="+mj-ea"/>
                <a:cs typeface="+mj-cs"/>
              </a:defRPr>
            </a:lvl1pPr>
          </a:lstStyle>
          <a:p>
            <a:r>
              <a:rPr lang="en-GB" sz="1500" dirty="0">
                <a:solidFill>
                  <a:schemeClr val="accent6"/>
                </a:solidFill>
              </a:rPr>
              <a:t>VALUE DRIVER TREE APPOACH – LIO’S 5-step process</a:t>
            </a:r>
          </a:p>
        </p:txBody>
      </p:sp>
      <p:pic>
        <p:nvPicPr>
          <p:cNvPr id="18" name="Picture 17">
            <a:extLst>
              <a:ext uri="{FF2B5EF4-FFF2-40B4-BE49-F238E27FC236}">
                <a16:creationId xmlns:a16="http://schemas.microsoft.com/office/drawing/2014/main" id="{FAED3B63-B416-65BE-3DB3-4EF5F4447D07}"/>
              </a:ext>
            </a:extLst>
          </p:cNvPr>
          <p:cNvPicPr>
            <a:picLocks noChangeAspect="1"/>
          </p:cNvPicPr>
          <p:nvPr/>
        </p:nvPicPr>
        <p:blipFill>
          <a:blip r:embed="rId6"/>
          <a:stretch>
            <a:fillRect/>
          </a:stretch>
        </p:blipFill>
        <p:spPr>
          <a:xfrm>
            <a:off x="575263" y="1921034"/>
            <a:ext cx="5106163" cy="2322606"/>
          </a:xfrm>
          <a:prstGeom prst="rect">
            <a:avLst/>
          </a:prstGeom>
        </p:spPr>
      </p:pic>
      <p:sp>
        <p:nvSpPr>
          <p:cNvPr id="19" name="Isosceles Triangle 18">
            <a:extLst>
              <a:ext uri="{FF2B5EF4-FFF2-40B4-BE49-F238E27FC236}">
                <a16:creationId xmlns:a16="http://schemas.microsoft.com/office/drawing/2014/main" id="{75F1A8DA-E1D3-D520-01D9-14CEE643447E}"/>
              </a:ext>
            </a:extLst>
          </p:cNvPr>
          <p:cNvSpPr/>
          <p:nvPr/>
        </p:nvSpPr>
        <p:spPr>
          <a:xfrm rot="10800000">
            <a:off x="2722774" y="4551762"/>
            <a:ext cx="670745" cy="215929"/>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Title 4">
            <a:extLst>
              <a:ext uri="{FF2B5EF4-FFF2-40B4-BE49-F238E27FC236}">
                <a16:creationId xmlns:a16="http://schemas.microsoft.com/office/drawing/2014/main" id="{045D7F92-4216-FD42-FBC4-771F318EDE5F}"/>
              </a:ext>
            </a:extLst>
          </p:cNvPr>
          <p:cNvSpPr txBox="1">
            <a:spLocks/>
          </p:cNvSpPr>
          <p:nvPr/>
        </p:nvSpPr>
        <p:spPr>
          <a:xfrm>
            <a:off x="810782" y="4968449"/>
            <a:ext cx="4515493" cy="674031"/>
          </a:xfrm>
          <a:prstGeom prst="rect">
            <a:avLst/>
          </a:prstGeom>
        </p:spPr>
        <p:txBody>
          <a:bodyPr vert="horz" wrap="square" anchor="t">
            <a:spAutoFit/>
          </a:bodyPr>
          <a:lstStyle>
            <a:lvl1pPr algn="l" defTabSz="914400" rtl="0" eaLnBrk="1" latinLnBrk="0" hangingPunct="1">
              <a:lnSpc>
                <a:spcPct val="90000"/>
              </a:lnSpc>
              <a:spcBef>
                <a:spcPct val="0"/>
              </a:spcBef>
              <a:buNone/>
              <a:defRPr sz="2400" b="1" i="0" kern="1200">
                <a:solidFill>
                  <a:schemeClr val="accent1"/>
                </a:solidFill>
                <a:latin typeface="Montserrat" pitchFamily="2" charset="77"/>
                <a:ea typeface="+mj-ea"/>
                <a:cs typeface="+mj-cs"/>
              </a:defRPr>
            </a:lvl1pPr>
          </a:lstStyle>
          <a:p>
            <a:pPr algn="ctr"/>
            <a:r>
              <a:rPr lang="en-GB" sz="1400" dirty="0">
                <a:solidFill>
                  <a:schemeClr val="accent6"/>
                </a:solidFill>
              </a:rPr>
              <a:t>As easy as consulting a trusted expert who guides you in structuring and sizing a market using industry best practices.</a:t>
            </a:r>
          </a:p>
        </p:txBody>
      </p:sp>
      <p:cxnSp>
        <p:nvCxnSpPr>
          <p:cNvPr id="59" name="Straight Connector 58">
            <a:extLst>
              <a:ext uri="{FF2B5EF4-FFF2-40B4-BE49-F238E27FC236}">
                <a16:creationId xmlns:a16="http://schemas.microsoft.com/office/drawing/2014/main" id="{61B1B85C-1FF1-0D2B-F53F-D84FEB88A0A7}"/>
              </a:ext>
            </a:extLst>
          </p:cNvPr>
          <p:cNvCxnSpPr>
            <a:cxnSpLocks/>
          </p:cNvCxnSpPr>
          <p:nvPr/>
        </p:nvCxnSpPr>
        <p:spPr>
          <a:xfrm>
            <a:off x="7766287" y="2321452"/>
            <a:ext cx="0" cy="551374"/>
          </a:xfrm>
          <a:prstGeom prst="line">
            <a:avLst/>
          </a:prstGeom>
          <a:ln w="3175">
            <a:solidFill>
              <a:schemeClr val="accent6"/>
            </a:solidFill>
          </a:ln>
        </p:spPr>
        <p:style>
          <a:lnRef idx="2">
            <a:schemeClr val="accent1"/>
          </a:lnRef>
          <a:fillRef idx="0">
            <a:schemeClr val="accent1"/>
          </a:fillRef>
          <a:effectRef idx="1">
            <a:schemeClr val="accent1"/>
          </a:effectRef>
          <a:fontRef idx="minor">
            <a:schemeClr val="tx1"/>
          </a:fontRef>
        </p:style>
      </p:cxnSp>
      <p:sp>
        <p:nvSpPr>
          <p:cNvPr id="63" name="Title 4">
            <a:extLst>
              <a:ext uri="{FF2B5EF4-FFF2-40B4-BE49-F238E27FC236}">
                <a16:creationId xmlns:a16="http://schemas.microsoft.com/office/drawing/2014/main" id="{2ABD607A-5245-A56E-ECC8-696AFEA108AD}"/>
              </a:ext>
            </a:extLst>
          </p:cNvPr>
          <p:cNvSpPr txBox="1">
            <a:spLocks/>
          </p:cNvSpPr>
          <p:nvPr/>
        </p:nvSpPr>
        <p:spPr>
          <a:xfrm>
            <a:off x="6078535" y="2454023"/>
            <a:ext cx="1391586" cy="286232"/>
          </a:xfrm>
          <a:prstGeom prst="rect">
            <a:avLst/>
          </a:prstGeom>
        </p:spPr>
        <p:txBody>
          <a:bodyPr vert="horz" wrap="square" anchor="t">
            <a:spAutoFit/>
          </a:bodyPr>
          <a:lstStyle>
            <a:lvl1pPr algn="l" defTabSz="914400" rtl="0" eaLnBrk="1" latinLnBrk="0" hangingPunct="1">
              <a:lnSpc>
                <a:spcPct val="90000"/>
              </a:lnSpc>
              <a:spcBef>
                <a:spcPct val="0"/>
              </a:spcBef>
              <a:buNone/>
              <a:defRPr sz="2400" b="1" i="0" kern="1200">
                <a:solidFill>
                  <a:schemeClr val="accent1"/>
                </a:solidFill>
                <a:latin typeface="Montserrat" pitchFamily="2" charset="77"/>
                <a:ea typeface="+mj-ea"/>
                <a:cs typeface="+mj-cs"/>
              </a:defRPr>
            </a:lvl1pPr>
          </a:lstStyle>
          <a:p>
            <a:r>
              <a:rPr lang="en-GB" sz="1400" dirty="0">
                <a:solidFill>
                  <a:schemeClr val="accent6"/>
                </a:solidFill>
              </a:rPr>
              <a:t>1. Market</a:t>
            </a:r>
          </a:p>
        </p:txBody>
      </p:sp>
      <p:grpSp>
        <p:nvGrpSpPr>
          <p:cNvPr id="48" name="Group 47">
            <a:extLst>
              <a:ext uri="{FF2B5EF4-FFF2-40B4-BE49-F238E27FC236}">
                <a16:creationId xmlns:a16="http://schemas.microsoft.com/office/drawing/2014/main" id="{7E246E6D-9084-089C-613E-4D90D703D7E5}"/>
              </a:ext>
            </a:extLst>
          </p:cNvPr>
          <p:cNvGrpSpPr/>
          <p:nvPr/>
        </p:nvGrpSpPr>
        <p:grpSpPr>
          <a:xfrm>
            <a:off x="7893536" y="2360754"/>
            <a:ext cx="3395440" cy="472770"/>
            <a:chOff x="8119102" y="2603353"/>
            <a:chExt cx="3395440" cy="472770"/>
          </a:xfrm>
        </p:grpSpPr>
        <p:sp>
          <p:nvSpPr>
            <p:cNvPr id="52" name="TextBox 51">
              <a:extLst>
                <a:ext uri="{FF2B5EF4-FFF2-40B4-BE49-F238E27FC236}">
                  <a16:creationId xmlns:a16="http://schemas.microsoft.com/office/drawing/2014/main" id="{74B0E642-2FC1-2E28-D21E-3BE8A657A2BC}"/>
                </a:ext>
              </a:extLst>
            </p:cNvPr>
            <p:cNvSpPr txBox="1"/>
            <p:nvPr/>
          </p:nvSpPr>
          <p:spPr>
            <a:xfrm>
              <a:off x="8119102" y="2603353"/>
              <a:ext cx="3395440" cy="307777"/>
            </a:xfrm>
            <a:prstGeom prst="rect">
              <a:avLst/>
            </a:prstGeom>
            <a:noFill/>
          </p:spPr>
          <p:txBody>
            <a:bodyPr wrap="square">
              <a:spAutoFit/>
            </a:bodyPr>
            <a:lstStyle/>
            <a:p>
              <a:r>
                <a:rPr lang="en-GB" sz="1400" i="0" dirty="0">
                  <a:solidFill>
                    <a:schemeClr val="accent6"/>
                  </a:solidFill>
                  <a:effectLst/>
                  <a:latin typeface="Montserrat" panose="00000500000000000000" pitchFamily="2" charset="0"/>
                </a:rPr>
                <a:t>Define the ‘root’ market to assess</a:t>
              </a:r>
            </a:p>
          </p:txBody>
        </p:sp>
        <p:sp>
          <p:nvSpPr>
            <p:cNvPr id="62" name="Text Placeholder 3">
              <a:extLst>
                <a:ext uri="{FF2B5EF4-FFF2-40B4-BE49-F238E27FC236}">
                  <a16:creationId xmlns:a16="http://schemas.microsoft.com/office/drawing/2014/main" id="{A52FED70-316C-D34A-2AD8-C09F901CC644}"/>
                </a:ext>
              </a:extLst>
            </p:cNvPr>
            <p:cNvSpPr txBox="1">
              <a:spLocks/>
            </p:cNvSpPr>
            <p:nvPr/>
          </p:nvSpPr>
          <p:spPr>
            <a:xfrm>
              <a:off x="8125411" y="2819899"/>
              <a:ext cx="3389126" cy="256224"/>
            </a:xfrm>
            <a:prstGeom prst="rect">
              <a:avLst/>
            </a:prstGeom>
          </p:spPr>
          <p:txBody>
            <a:bodyPr wrap="square">
              <a:spAutoFit/>
            </a:bodyPr>
            <a:lstStyle>
              <a:lvl1pPr marL="0" indent="0" algn="l" defTabSz="914400" rtl="0" eaLnBrk="1" latinLnBrk="0" hangingPunct="1">
                <a:lnSpc>
                  <a:spcPct val="90000"/>
                </a:lnSpc>
                <a:spcBef>
                  <a:spcPts val="1000"/>
                </a:spcBef>
                <a:buFont typeface="Arial" panose="020B0604020202020204" pitchFamily="34" charset="0"/>
                <a:buNone/>
                <a:defRPr sz="1200" b="1" i="0" kern="1200">
                  <a:solidFill>
                    <a:schemeClr val="accent6"/>
                  </a:solidFill>
                  <a:latin typeface="Montserrat SemiBold" pitchFamily="2" charset="77"/>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i="0" kern="1200">
                  <a:solidFill>
                    <a:schemeClr val="tx1">
                      <a:tint val="82000"/>
                    </a:schemeClr>
                  </a:solidFill>
                  <a:latin typeface="Montserrat" pitchFamily="2" charset="77"/>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i="0" kern="1200">
                  <a:solidFill>
                    <a:schemeClr val="tx1">
                      <a:tint val="82000"/>
                    </a:schemeClr>
                  </a:solidFill>
                  <a:latin typeface="Montserrat" pitchFamily="2" charset="77"/>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i="0" kern="1200">
                  <a:solidFill>
                    <a:schemeClr val="tx1">
                      <a:tint val="82000"/>
                    </a:schemeClr>
                  </a:solidFill>
                  <a:latin typeface="Montserrat" pitchFamily="2" charset="77"/>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i="0" kern="1200">
                  <a:solidFill>
                    <a:schemeClr val="tx1">
                      <a:tint val="82000"/>
                    </a:schemeClr>
                  </a:solidFill>
                  <a:latin typeface="Montserrat" pitchFamily="2" charset="77"/>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82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82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82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82000"/>
                    </a:schemeClr>
                  </a:solidFill>
                  <a:latin typeface="+mn-lt"/>
                  <a:ea typeface="+mn-ea"/>
                  <a:cs typeface="+mn-cs"/>
                </a:defRPr>
              </a:lvl9pPr>
            </a:lstStyle>
            <a:p>
              <a:pPr>
                <a:lnSpc>
                  <a:spcPct val="150000"/>
                </a:lnSpc>
              </a:pPr>
              <a:r>
                <a:rPr lang="en-GB" sz="800" b="0" i="1" dirty="0">
                  <a:solidFill>
                    <a:schemeClr val="accent6">
                      <a:lumMod val="50000"/>
                      <a:lumOff val="50000"/>
                    </a:schemeClr>
                  </a:solidFill>
                  <a:latin typeface="Montserrat Medium" pitchFamily="2" charset="77"/>
                </a:rPr>
                <a:t>“I’m interested in Productivity Tools market” </a:t>
              </a:r>
              <a:endParaRPr lang="en-US" sz="800" b="0" i="1" dirty="0">
                <a:solidFill>
                  <a:schemeClr val="accent6">
                    <a:lumMod val="50000"/>
                    <a:lumOff val="50000"/>
                  </a:schemeClr>
                </a:solidFill>
                <a:latin typeface="Montserrat Medium" pitchFamily="2" charset="77"/>
              </a:endParaRPr>
            </a:p>
          </p:txBody>
        </p:sp>
      </p:grpSp>
      <p:cxnSp>
        <p:nvCxnSpPr>
          <p:cNvPr id="22" name="Straight Connector 21">
            <a:extLst>
              <a:ext uri="{FF2B5EF4-FFF2-40B4-BE49-F238E27FC236}">
                <a16:creationId xmlns:a16="http://schemas.microsoft.com/office/drawing/2014/main" id="{AC022C76-054F-832F-53B2-58FE07299DE0}"/>
              </a:ext>
            </a:extLst>
          </p:cNvPr>
          <p:cNvCxnSpPr>
            <a:cxnSpLocks/>
          </p:cNvCxnSpPr>
          <p:nvPr/>
        </p:nvCxnSpPr>
        <p:spPr>
          <a:xfrm>
            <a:off x="7766287" y="3062891"/>
            <a:ext cx="0" cy="551374"/>
          </a:xfrm>
          <a:prstGeom prst="line">
            <a:avLst/>
          </a:prstGeom>
          <a:ln w="3175">
            <a:solidFill>
              <a:schemeClr val="accent6"/>
            </a:solidFill>
          </a:ln>
        </p:spPr>
        <p:style>
          <a:lnRef idx="2">
            <a:schemeClr val="accent1"/>
          </a:lnRef>
          <a:fillRef idx="0">
            <a:schemeClr val="accent1"/>
          </a:fillRef>
          <a:effectRef idx="1">
            <a:schemeClr val="accent1"/>
          </a:effectRef>
          <a:fontRef idx="minor">
            <a:schemeClr val="tx1"/>
          </a:fontRef>
        </p:style>
      </p:cxnSp>
      <p:sp>
        <p:nvSpPr>
          <p:cNvPr id="24" name="Title 4">
            <a:extLst>
              <a:ext uri="{FF2B5EF4-FFF2-40B4-BE49-F238E27FC236}">
                <a16:creationId xmlns:a16="http://schemas.microsoft.com/office/drawing/2014/main" id="{1FC4402A-7CBD-4DEA-93DE-9A4F267FE2AF}"/>
              </a:ext>
            </a:extLst>
          </p:cNvPr>
          <p:cNvSpPr txBox="1">
            <a:spLocks/>
          </p:cNvSpPr>
          <p:nvPr/>
        </p:nvSpPr>
        <p:spPr>
          <a:xfrm>
            <a:off x="6078535" y="3195462"/>
            <a:ext cx="1391586" cy="286232"/>
          </a:xfrm>
          <a:prstGeom prst="rect">
            <a:avLst/>
          </a:prstGeom>
        </p:spPr>
        <p:txBody>
          <a:bodyPr vert="horz" wrap="square" anchor="t">
            <a:spAutoFit/>
          </a:bodyPr>
          <a:lstStyle>
            <a:lvl1pPr algn="l" defTabSz="914400" rtl="0" eaLnBrk="1" latinLnBrk="0" hangingPunct="1">
              <a:lnSpc>
                <a:spcPct val="90000"/>
              </a:lnSpc>
              <a:spcBef>
                <a:spcPct val="0"/>
              </a:spcBef>
              <a:buNone/>
              <a:defRPr sz="2400" b="1" i="0" kern="1200">
                <a:solidFill>
                  <a:schemeClr val="accent1"/>
                </a:solidFill>
                <a:latin typeface="Montserrat" pitchFamily="2" charset="77"/>
                <a:ea typeface="+mj-ea"/>
                <a:cs typeface="+mj-cs"/>
              </a:defRPr>
            </a:lvl1pPr>
          </a:lstStyle>
          <a:p>
            <a:r>
              <a:rPr lang="en-GB" sz="1400" dirty="0">
                <a:solidFill>
                  <a:schemeClr val="accent6"/>
                </a:solidFill>
              </a:rPr>
              <a:t>2. Segments</a:t>
            </a:r>
          </a:p>
        </p:txBody>
      </p:sp>
      <p:grpSp>
        <p:nvGrpSpPr>
          <p:cNvPr id="49" name="Group 48">
            <a:extLst>
              <a:ext uri="{FF2B5EF4-FFF2-40B4-BE49-F238E27FC236}">
                <a16:creationId xmlns:a16="http://schemas.microsoft.com/office/drawing/2014/main" id="{67DA3182-9A96-9A64-DD71-69D287C36766}"/>
              </a:ext>
            </a:extLst>
          </p:cNvPr>
          <p:cNvGrpSpPr/>
          <p:nvPr/>
        </p:nvGrpSpPr>
        <p:grpSpPr>
          <a:xfrm>
            <a:off x="7893536" y="3015986"/>
            <a:ext cx="3395440" cy="645185"/>
            <a:chOff x="8119102" y="3270105"/>
            <a:chExt cx="3395440" cy="645185"/>
          </a:xfrm>
        </p:grpSpPr>
        <p:sp>
          <p:nvSpPr>
            <p:cNvPr id="39" name="TextBox 38">
              <a:extLst>
                <a:ext uri="{FF2B5EF4-FFF2-40B4-BE49-F238E27FC236}">
                  <a16:creationId xmlns:a16="http://schemas.microsoft.com/office/drawing/2014/main" id="{03736C83-01CF-19B2-8BD1-69DF9EE9EB9E}"/>
                </a:ext>
              </a:extLst>
            </p:cNvPr>
            <p:cNvSpPr txBox="1"/>
            <p:nvPr/>
          </p:nvSpPr>
          <p:spPr>
            <a:xfrm>
              <a:off x="8119102" y="3270105"/>
              <a:ext cx="3395440" cy="307777"/>
            </a:xfrm>
            <a:prstGeom prst="rect">
              <a:avLst/>
            </a:prstGeom>
            <a:noFill/>
          </p:spPr>
          <p:txBody>
            <a:bodyPr wrap="square">
              <a:spAutoFit/>
            </a:bodyPr>
            <a:lstStyle/>
            <a:p>
              <a:r>
                <a:rPr lang="en-GB" sz="1400" i="0" dirty="0">
                  <a:solidFill>
                    <a:schemeClr val="accent6"/>
                  </a:solidFill>
                  <a:effectLst/>
                  <a:latin typeface="Montserrat" panose="00000500000000000000" pitchFamily="2" charset="0"/>
                </a:rPr>
                <a:t>Define the ‘branches’ in the market</a:t>
              </a:r>
            </a:p>
          </p:txBody>
        </p:sp>
        <p:sp>
          <p:nvSpPr>
            <p:cNvPr id="40" name="Text Placeholder 3">
              <a:extLst>
                <a:ext uri="{FF2B5EF4-FFF2-40B4-BE49-F238E27FC236}">
                  <a16:creationId xmlns:a16="http://schemas.microsoft.com/office/drawing/2014/main" id="{3B25FF11-1501-C125-647A-A200A44866AD}"/>
                </a:ext>
              </a:extLst>
            </p:cNvPr>
            <p:cNvSpPr txBox="1">
              <a:spLocks/>
            </p:cNvSpPr>
            <p:nvPr/>
          </p:nvSpPr>
          <p:spPr>
            <a:xfrm>
              <a:off x="8125411" y="3474400"/>
              <a:ext cx="3389126" cy="440890"/>
            </a:xfrm>
            <a:prstGeom prst="rect">
              <a:avLst/>
            </a:prstGeom>
          </p:spPr>
          <p:txBody>
            <a:bodyPr wrap="square">
              <a:spAutoFit/>
            </a:bodyPr>
            <a:lstStyle>
              <a:lvl1pPr marL="0" indent="0" algn="l" defTabSz="914400" rtl="0" eaLnBrk="1" latinLnBrk="0" hangingPunct="1">
                <a:lnSpc>
                  <a:spcPct val="90000"/>
                </a:lnSpc>
                <a:spcBef>
                  <a:spcPts val="1000"/>
                </a:spcBef>
                <a:buFont typeface="Arial" panose="020B0604020202020204" pitchFamily="34" charset="0"/>
                <a:buNone/>
                <a:defRPr sz="1200" b="1" i="0" kern="1200">
                  <a:solidFill>
                    <a:schemeClr val="accent6"/>
                  </a:solidFill>
                  <a:latin typeface="Montserrat SemiBold" pitchFamily="2" charset="77"/>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i="0" kern="1200">
                  <a:solidFill>
                    <a:schemeClr val="tx1">
                      <a:tint val="82000"/>
                    </a:schemeClr>
                  </a:solidFill>
                  <a:latin typeface="Montserrat" pitchFamily="2" charset="77"/>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i="0" kern="1200">
                  <a:solidFill>
                    <a:schemeClr val="tx1">
                      <a:tint val="82000"/>
                    </a:schemeClr>
                  </a:solidFill>
                  <a:latin typeface="Montserrat" pitchFamily="2" charset="77"/>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i="0" kern="1200">
                  <a:solidFill>
                    <a:schemeClr val="tx1">
                      <a:tint val="82000"/>
                    </a:schemeClr>
                  </a:solidFill>
                  <a:latin typeface="Montserrat" pitchFamily="2" charset="77"/>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i="0" kern="1200">
                  <a:solidFill>
                    <a:schemeClr val="tx1">
                      <a:tint val="82000"/>
                    </a:schemeClr>
                  </a:solidFill>
                  <a:latin typeface="Montserrat" pitchFamily="2" charset="77"/>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82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82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82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82000"/>
                    </a:schemeClr>
                  </a:solidFill>
                  <a:latin typeface="+mn-lt"/>
                  <a:ea typeface="+mn-ea"/>
                  <a:cs typeface="+mn-cs"/>
                </a:defRPr>
              </a:lvl9pPr>
            </a:lstStyle>
            <a:p>
              <a:pPr>
                <a:lnSpc>
                  <a:spcPct val="150000"/>
                </a:lnSpc>
              </a:pPr>
              <a:r>
                <a:rPr lang="en-GB" sz="800" b="0" i="1" dirty="0">
                  <a:solidFill>
                    <a:schemeClr val="accent6">
                      <a:lumMod val="50000"/>
                      <a:lumOff val="50000"/>
                    </a:schemeClr>
                  </a:solidFill>
                  <a:latin typeface="Montserrat Medium" pitchFamily="2" charset="77"/>
                </a:rPr>
                <a:t>“I’m interested in Analytics &amp; Reporting, Workflow Automation and Task &amp; Project Management”</a:t>
              </a:r>
              <a:endParaRPr lang="en-US" sz="800" b="0" i="1" dirty="0">
                <a:solidFill>
                  <a:schemeClr val="accent6">
                    <a:lumMod val="50000"/>
                    <a:lumOff val="50000"/>
                  </a:schemeClr>
                </a:solidFill>
                <a:latin typeface="Montserrat Medium" pitchFamily="2" charset="77"/>
              </a:endParaRPr>
            </a:p>
          </p:txBody>
        </p:sp>
      </p:grpSp>
      <p:cxnSp>
        <p:nvCxnSpPr>
          <p:cNvPr id="27" name="Straight Connector 26">
            <a:extLst>
              <a:ext uri="{FF2B5EF4-FFF2-40B4-BE49-F238E27FC236}">
                <a16:creationId xmlns:a16="http://schemas.microsoft.com/office/drawing/2014/main" id="{048C6449-4437-14B3-74E2-CA514AB4420B}"/>
              </a:ext>
            </a:extLst>
          </p:cNvPr>
          <p:cNvCxnSpPr>
            <a:cxnSpLocks/>
          </p:cNvCxnSpPr>
          <p:nvPr/>
        </p:nvCxnSpPr>
        <p:spPr>
          <a:xfrm>
            <a:off x="7766287" y="3851236"/>
            <a:ext cx="0" cy="551374"/>
          </a:xfrm>
          <a:prstGeom prst="line">
            <a:avLst/>
          </a:prstGeom>
          <a:ln w="3175">
            <a:solidFill>
              <a:schemeClr val="accent6"/>
            </a:solidFill>
          </a:ln>
        </p:spPr>
        <p:style>
          <a:lnRef idx="2">
            <a:schemeClr val="accent1"/>
          </a:lnRef>
          <a:fillRef idx="0">
            <a:schemeClr val="accent1"/>
          </a:fillRef>
          <a:effectRef idx="1">
            <a:schemeClr val="accent1"/>
          </a:effectRef>
          <a:fontRef idx="minor">
            <a:schemeClr val="tx1"/>
          </a:fontRef>
        </p:style>
      </p:cxnSp>
      <p:sp>
        <p:nvSpPr>
          <p:cNvPr id="29" name="Title 4">
            <a:extLst>
              <a:ext uri="{FF2B5EF4-FFF2-40B4-BE49-F238E27FC236}">
                <a16:creationId xmlns:a16="http://schemas.microsoft.com/office/drawing/2014/main" id="{B90524C4-E6A7-0C30-38E3-65BBB3A74066}"/>
              </a:ext>
            </a:extLst>
          </p:cNvPr>
          <p:cNvSpPr txBox="1">
            <a:spLocks/>
          </p:cNvSpPr>
          <p:nvPr/>
        </p:nvSpPr>
        <p:spPr>
          <a:xfrm>
            <a:off x="6078535" y="3983807"/>
            <a:ext cx="1391586" cy="286232"/>
          </a:xfrm>
          <a:prstGeom prst="rect">
            <a:avLst/>
          </a:prstGeom>
        </p:spPr>
        <p:txBody>
          <a:bodyPr vert="horz" wrap="square" anchor="t">
            <a:spAutoFit/>
          </a:bodyPr>
          <a:lstStyle>
            <a:lvl1pPr algn="l" defTabSz="914400" rtl="0" eaLnBrk="1" latinLnBrk="0" hangingPunct="1">
              <a:lnSpc>
                <a:spcPct val="90000"/>
              </a:lnSpc>
              <a:spcBef>
                <a:spcPct val="0"/>
              </a:spcBef>
              <a:buNone/>
              <a:defRPr sz="2400" b="1" i="0" kern="1200">
                <a:solidFill>
                  <a:schemeClr val="accent1"/>
                </a:solidFill>
                <a:latin typeface="Montserrat" pitchFamily="2" charset="77"/>
                <a:ea typeface="+mj-ea"/>
                <a:cs typeface="+mj-cs"/>
              </a:defRPr>
            </a:lvl1pPr>
          </a:lstStyle>
          <a:p>
            <a:r>
              <a:rPr lang="en-GB" sz="1400" dirty="0">
                <a:solidFill>
                  <a:schemeClr val="accent6"/>
                </a:solidFill>
              </a:rPr>
              <a:t>3. P and Q</a:t>
            </a:r>
          </a:p>
        </p:txBody>
      </p:sp>
      <p:grpSp>
        <p:nvGrpSpPr>
          <p:cNvPr id="50" name="Group 49">
            <a:extLst>
              <a:ext uri="{FF2B5EF4-FFF2-40B4-BE49-F238E27FC236}">
                <a16:creationId xmlns:a16="http://schemas.microsoft.com/office/drawing/2014/main" id="{F9B5A3C0-4732-1080-BDD5-33B7E2D1822D}"/>
              </a:ext>
            </a:extLst>
          </p:cNvPr>
          <p:cNvGrpSpPr/>
          <p:nvPr/>
        </p:nvGrpSpPr>
        <p:grpSpPr>
          <a:xfrm>
            <a:off x="7893536" y="3804331"/>
            <a:ext cx="3395440" cy="645185"/>
            <a:chOff x="8119102" y="4040910"/>
            <a:chExt cx="3395440" cy="645185"/>
          </a:xfrm>
        </p:grpSpPr>
        <p:sp>
          <p:nvSpPr>
            <p:cNvPr id="41" name="TextBox 40">
              <a:extLst>
                <a:ext uri="{FF2B5EF4-FFF2-40B4-BE49-F238E27FC236}">
                  <a16:creationId xmlns:a16="http://schemas.microsoft.com/office/drawing/2014/main" id="{AB9EE1D9-5853-443C-6CF7-0E0CEBE48BC5}"/>
                </a:ext>
              </a:extLst>
            </p:cNvPr>
            <p:cNvSpPr txBox="1"/>
            <p:nvPr/>
          </p:nvSpPr>
          <p:spPr>
            <a:xfrm>
              <a:off x="8119102" y="4040910"/>
              <a:ext cx="3395440" cy="307777"/>
            </a:xfrm>
            <a:prstGeom prst="rect">
              <a:avLst/>
            </a:prstGeom>
            <a:noFill/>
          </p:spPr>
          <p:txBody>
            <a:bodyPr wrap="square">
              <a:spAutoFit/>
            </a:bodyPr>
            <a:lstStyle/>
            <a:p>
              <a:r>
                <a:rPr lang="en-GB" sz="1400" i="0" dirty="0">
                  <a:solidFill>
                    <a:schemeClr val="accent6"/>
                  </a:solidFill>
                  <a:effectLst/>
                  <a:latin typeface="Montserrat" panose="00000500000000000000" pitchFamily="2" charset="0"/>
                </a:rPr>
                <a:t>Define the structure of the ‘leaves’</a:t>
              </a:r>
            </a:p>
          </p:txBody>
        </p:sp>
        <p:sp>
          <p:nvSpPr>
            <p:cNvPr id="42" name="Text Placeholder 3">
              <a:extLst>
                <a:ext uri="{FF2B5EF4-FFF2-40B4-BE49-F238E27FC236}">
                  <a16:creationId xmlns:a16="http://schemas.microsoft.com/office/drawing/2014/main" id="{ABBB17D9-FD3A-3A49-F20F-614424857665}"/>
                </a:ext>
              </a:extLst>
            </p:cNvPr>
            <p:cNvSpPr txBox="1">
              <a:spLocks/>
            </p:cNvSpPr>
            <p:nvPr/>
          </p:nvSpPr>
          <p:spPr>
            <a:xfrm>
              <a:off x="8125411" y="4245205"/>
              <a:ext cx="3389126" cy="440890"/>
            </a:xfrm>
            <a:prstGeom prst="rect">
              <a:avLst/>
            </a:prstGeom>
          </p:spPr>
          <p:txBody>
            <a:bodyPr wrap="square">
              <a:spAutoFit/>
            </a:bodyPr>
            <a:lstStyle>
              <a:lvl1pPr marL="0" indent="0" algn="l" defTabSz="914400" rtl="0" eaLnBrk="1" latinLnBrk="0" hangingPunct="1">
                <a:lnSpc>
                  <a:spcPct val="90000"/>
                </a:lnSpc>
                <a:spcBef>
                  <a:spcPts val="1000"/>
                </a:spcBef>
                <a:buFont typeface="Arial" panose="020B0604020202020204" pitchFamily="34" charset="0"/>
                <a:buNone/>
                <a:defRPr sz="1200" b="1" i="0" kern="1200">
                  <a:solidFill>
                    <a:schemeClr val="accent6"/>
                  </a:solidFill>
                  <a:latin typeface="Montserrat SemiBold" pitchFamily="2" charset="77"/>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i="0" kern="1200">
                  <a:solidFill>
                    <a:schemeClr val="tx1">
                      <a:tint val="82000"/>
                    </a:schemeClr>
                  </a:solidFill>
                  <a:latin typeface="Montserrat" pitchFamily="2" charset="77"/>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i="0" kern="1200">
                  <a:solidFill>
                    <a:schemeClr val="tx1">
                      <a:tint val="82000"/>
                    </a:schemeClr>
                  </a:solidFill>
                  <a:latin typeface="Montserrat" pitchFamily="2" charset="77"/>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i="0" kern="1200">
                  <a:solidFill>
                    <a:schemeClr val="tx1">
                      <a:tint val="82000"/>
                    </a:schemeClr>
                  </a:solidFill>
                  <a:latin typeface="Montserrat" pitchFamily="2" charset="77"/>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i="0" kern="1200">
                  <a:solidFill>
                    <a:schemeClr val="tx1">
                      <a:tint val="82000"/>
                    </a:schemeClr>
                  </a:solidFill>
                  <a:latin typeface="Montserrat" pitchFamily="2" charset="77"/>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82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82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82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82000"/>
                    </a:schemeClr>
                  </a:solidFill>
                  <a:latin typeface="+mn-lt"/>
                  <a:ea typeface="+mn-ea"/>
                  <a:cs typeface="+mn-cs"/>
                </a:defRPr>
              </a:lvl9pPr>
            </a:lstStyle>
            <a:p>
              <a:pPr>
                <a:lnSpc>
                  <a:spcPct val="150000"/>
                </a:lnSpc>
              </a:pPr>
              <a:r>
                <a:rPr lang="en-GB" sz="800" b="0" i="1" dirty="0">
                  <a:solidFill>
                    <a:schemeClr val="accent6">
                      <a:lumMod val="50000"/>
                      <a:lumOff val="50000"/>
                    </a:schemeClr>
                  </a:solidFill>
                  <a:latin typeface="Montserrat Medium" pitchFamily="2" charset="77"/>
                </a:rPr>
                <a:t>“I want to do size the market from a demand side: Number of Subscriptions * Average Subscription Price</a:t>
              </a:r>
              <a:endParaRPr lang="en-US" sz="800" b="0" i="1" dirty="0">
                <a:solidFill>
                  <a:schemeClr val="accent6">
                    <a:lumMod val="50000"/>
                    <a:lumOff val="50000"/>
                  </a:schemeClr>
                </a:solidFill>
                <a:latin typeface="Montserrat Medium" pitchFamily="2" charset="77"/>
              </a:endParaRPr>
            </a:p>
          </p:txBody>
        </p:sp>
      </p:grpSp>
      <p:cxnSp>
        <p:nvCxnSpPr>
          <p:cNvPr id="31" name="Straight Connector 30">
            <a:extLst>
              <a:ext uri="{FF2B5EF4-FFF2-40B4-BE49-F238E27FC236}">
                <a16:creationId xmlns:a16="http://schemas.microsoft.com/office/drawing/2014/main" id="{5A2EC398-294B-2E86-0251-4ED8DBA62DFF}"/>
              </a:ext>
            </a:extLst>
          </p:cNvPr>
          <p:cNvCxnSpPr>
            <a:cxnSpLocks/>
          </p:cNvCxnSpPr>
          <p:nvPr/>
        </p:nvCxnSpPr>
        <p:spPr>
          <a:xfrm>
            <a:off x="7766287" y="4639581"/>
            <a:ext cx="0" cy="551374"/>
          </a:xfrm>
          <a:prstGeom prst="line">
            <a:avLst/>
          </a:prstGeom>
          <a:ln w="3175">
            <a:solidFill>
              <a:schemeClr val="accent6"/>
            </a:solidFill>
          </a:ln>
        </p:spPr>
        <p:style>
          <a:lnRef idx="2">
            <a:schemeClr val="accent1"/>
          </a:lnRef>
          <a:fillRef idx="0">
            <a:schemeClr val="accent1"/>
          </a:fillRef>
          <a:effectRef idx="1">
            <a:schemeClr val="accent1"/>
          </a:effectRef>
          <a:fontRef idx="minor">
            <a:schemeClr val="tx1"/>
          </a:fontRef>
        </p:style>
      </p:cxnSp>
      <p:sp>
        <p:nvSpPr>
          <p:cNvPr id="33" name="Title 4">
            <a:extLst>
              <a:ext uri="{FF2B5EF4-FFF2-40B4-BE49-F238E27FC236}">
                <a16:creationId xmlns:a16="http://schemas.microsoft.com/office/drawing/2014/main" id="{D82338C7-01E9-8E13-3A39-7B44177D47A0}"/>
              </a:ext>
            </a:extLst>
          </p:cNvPr>
          <p:cNvSpPr txBox="1">
            <a:spLocks/>
          </p:cNvSpPr>
          <p:nvPr/>
        </p:nvSpPr>
        <p:spPr>
          <a:xfrm>
            <a:off x="6078535" y="4772152"/>
            <a:ext cx="1629084" cy="286232"/>
          </a:xfrm>
          <a:prstGeom prst="rect">
            <a:avLst/>
          </a:prstGeom>
        </p:spPr>
        <p:txBody>
          <a:bodyPr vert="horz" wrap="square" anchor="t">
            <a:spAutoFit/>
          </a:bodyPr>
          <a:lstStyle>
            <a:lvl1pPr algn="l" defTabSz="914400" rtl="0" eaLnBrk="1" latinLnBrk="0" hangingPunct="1">
              <a:lnSpc>
                <a:spcPct val="90000"/>
              </a:lnSpc>
              <a:spcBef>
                <a:spcPct val="0"/>
              </a:spcBef>
              <a:buNone/>
              <a:defRPr sz="2400" b="1" i="0" kern="1200">
                <a:solidFill>
                  <a:schemeClr val="accent1"/>
                </a:solidFill>
                <a:latin typeface="Montserrat" pitchFamily="2" charset="77"/>
                <a:ea typeface="+mj-ea"/>
                <a:cs typeface="+mj-cs"/>
              </a:defRPr>
            </a:lvl1pPr>
          </a:lstStyle>
          <a:p>
            <a:r>
              <a:rPr lang="en-GB" sz="1400" dirty="0">
                <a:solidFill>
                  <a:schemeClr val="accent6"/>
                </a:solidFill>
              </a:rPr>
              <a:t>4. Assumptions</a:t>
            </a:r>
          </a:p>
        </p:txBody>
      </p:sp>
      <p:grpSp>
        <p:nvGrpSpPr>
          <p:cNvPr id="53" name="Group 52">
            <a:extLst>
              <a:ext uri="{FF2B5EF4-FFF2-40B4-BE49-F238E27FC236}">
                <a16:creationId xmlns:a16="http://schemas.microsoft.com/office/drawing/2014/main" id="{0F912F60-F87E-A1EB-9F5A-6860074B082A}"/>
              </a:ext>
            </a:extLst>
          </p:cNvPr>
          <p:cNvGrpSpPr/>
          <p:nvPr/>
        </p:nvGrpSpPr>
        <p:grpSpPr>
          <a:xfrm>
            <a:off x="7893536" y="4592676"/>
            <a:ext cx="3497287" cy="645185"/>
            <a:chOff x="8119102" y="4747310"/>
            <a:chExt cx="3497287" cy="645185"/>
          </a:xfrm>
        </p:grpSpPr>
        <p:sp>
          <p:nvSpPr>
            <p:cNvPr id="44" name="TextBox 43">
              <a:extLst>
                <a:ext uri="{FF2B5EF4-FFF2-40B4-BE49-F238E27FC236}">
                  <a16:creationId xmlns:a16="http://schemas.microsoft.com/office/drawing/2014/main" id="{4772953C-F811-A326-DB8B-6B13AB0AA969}"/>
                </a:ext>
              </a:extLst>
            </p:cNvPr>
            <p:cNvSpPr txBox="1"/>
            <p:nvPr/>
          </p:nvSpPr>
          <p:spPr>
            <a:xfrm>
              <a:off x="8119102" y="4747310"/>
              <a:ext cx="3395440" cy="307777"/>
            </a:xfrm>
            <a:prstGeom prst="rect">
              <a:avLst/>
            </a:prstGeom>
            <a:noFill/>
          </p:spPr>
          <p:txBody>
            <a:bodyPr wrap="square">
              <a:spAutoFit/>
            </a:bodyPr>
            <a:lstStyle/>
            <a:p>
              <a:r>
                <a:rPr lang="en-GB" sz="1400" i="0" dirty="0">
                  <a:solidFill>
                    <a:schemeClr val="accent6"/>
                  </a:solidFill>
                  <a:effectLst/>
                  <a:latin typeface="Montserrat" panose="00000500000000000000" pitchFamily="2" charset="0"/>
                </a:rPr>
                <a:t>Define the value of the ‘leaves’</a:t>
              </a:r>
            </a:p>
          </p:txBody>
        </p:sp>
        <p:sp>
          <p:nvSpPr>
            <p:cNvPr id="45" name="Text Placeholder 3">
              <a:extLst>
                <a:ext uri="{FF2B5EF4-FFF2-40B4-BE49-F238E27FC236}">
                  <a16:creationId xmlns:a16="http://schemas.microsoft.com/office/drawing/2014/main" id="{36D0BF6D-8BEB-CEF1-9A95-F00167EB8443}"/>
                </a:ext>
              </a:extLst>
            </p:cNvPr>
            <p:cNvSpPr txBox="1">
              <a:spLocks/>
            </p:cNvSpPr>
            <p:nvPr/>
          </p:nvSpPr>
          <p:spPr>
            <a:xfrm>
              <a:off x="8125410" y="4951605"/>
              <a:ext cx="3490979" cy="440890"/>
            </a:xfrm>
            <a:prstGeom prst="rect">
              <a:avLst/>
            </a:prstGeom>
          </p:spPr>
          <p:txBody>
            <a:bodyPr wrap="square">
              <a:spAutoFit/>
            </a:bodyPr>
            <a:lstStyle>
              <a:lvl1pPr marL="0" indent="0" algn="l" defTabSz="914400" rtl="0" eaLnBrk="1" latinLnBrk="0" hangingPunct="1">
                <a:lnSpc>
                  <a:spcPct val="90000"/>
                </a:lnSpc>
                <a:spcBef>
                  <a:spcPts val="1000"/>
                </a:spcBef>
                <a:buFont typeface="Arial" panose="020B0604020202020204" pitchFamily="34" charset="0"/>
                <a:buNone/>
                <a:defRPr sz="1200" b="1" i="0" kern="1200">
                  <a:solidFill>
                    <a:schemeClr val="accent6"/>
                  </a:solidFill>
                  <a:latin typeface="Montserrat SemiBold" pitchFamily="2" charset="77"/>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i="0" kern="1200">
                  <a:solidFill>
                    <a:schemeClr val="tx1">
                      <a:tint val="82000"/>
                    </a:schemeClr>
                  </a:solidFill>
                  <a:latin typeface="Montserrat" pitchFamily="2" charset="77"/>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i="0" kern="1200">
                  <a:solidFill>
                    <a:schemeClr val="tx1">
                      <a:tint val="82000"/>
                    </a:schemeClr>
                  </a:solidFill>
                  <a:latin typeface="Montserrat" pitchFamily="2" charset="77"/>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i="0" kern="1200">
                  <a:solidFill>
                    <a:schemeClr val="tx1">
                      <a:tint val="82000"/>
                    </a:schemeClr>
                  </a:solidFill>
                  <a:latin typeface="Montserrat" pitchFamily="2" charset="77"/>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i="0" kern="1200">
                  <a:solidFill>
                    <a:schemeClr val="tx1">
                      <a:tint val="82000"/>
                    </a:schemeClr>
                  </a:solidFill>
                  <a:latin typeface="Montserrat" pitchFamily="2" charset="77"/>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82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82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82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82000"/>
                    </a:schemeClr>
                  </a:solidFill>
                  <a:latin typeface="+mn-lt"/>
                  <a:ea typeface="+mn-ea"/>
                  <a:cs typeface="+mn-cs"/>
                </a:defRPr>
              </a:lvl9pPr>
            </a:lstStyle>
            <a:p>
              <a:pPr>
                <a:lnSpc>
                  <a:spcPct val="150000"/>
                </a:lnSpc>
              </a:pPr>
              <a:r>
                <a:rPr lang="en-GB" sz="800" b="0" i="1" dirty="0">
                  <a:solidFill>
                    <a:schemeClr val="accent6">
                      <a:lumMod val="50000"/>
                      <a:lumOff val="50000"/>
                    </a:schemeClr>
                  </a:solidFill>
                  <a:latin typeface="Montserrat Medium" pitchFamily="2" charset="77"/>
                </a:rPr>
                <a:t>“For Quantity, I want to look at total companies by size and by region for the TAM and assess penetration to get to the SAM”</a:t>
              </a:r>
              <a:endParaRPr lang="en-US" sz="800" b="0" i="1" dirty="0">
                <a:solidFill>
                  <a:schemeClr val="accent6">
                    <a:lumMod val="50000"/>
                    <a:lumOff val="50000"/>
                  </a:schemeClr>
                </a:solidFill>
                <a:latin typeface="Montserrat Medium" pitchFamily="2" charset="77"/>
              </a:endParaRPr>
            </a:p>
          </p:txBody>
        </p:sp>
      </p:grpSp>
      <p:cxnSp>
        <p:nvCxnSpPr>
          <p:cNvPr id="35" name="Straight Connector 34">
            <a:extLst>
              <a:ext uri="{FF2B5EF4-FFF2-40B4-BE49-F238E27FC236}">
                <a16:creationId xmlns:a16="http://schemas.microsoft.com/office/drawing/2014/main" id="{DD9974B1-E49F-B382-82EF-152391E528F8}"/>
              </a:ext>
            </a:extLst>
          </p:cNvPr>
          <p:cNvCxnSpPr>
            <a:cxnSpLocks/>
          </p:cNvCxnSpPr>
          <p:nvPr/>
        </p:nvCxnSpPr>
        <p:spPr>
          <a:xfrm>
            <a:off x="7766288" y="5427925"/>
            <a:ext cx="0" cy="551374"/>
          </a:xfrm>
          <a:prstGeom prst="line">
            <a:avLst/>
          </a:prstGeom>
          <a:ln w="3175">
            <a:solidFill>
              <a:schemeClr val="accent6"/>
            </a:solidFill>
          </a:ln>
        </p:spPr>
        <p:style>
          <a:lnRef idx="2">
            <a:schemeClr val="accent1"/>
          </a:lnRef>
          <a:fillRef idx="0">
            <a:schemeClr val="accent1"/>
          </a:fillRef>
          <a:effectRef idx="1">
            <a:schemeClr val="accent1"/>
          </a:effectRef>
          <a:fontRef idx="minor">
            <a:schemeClr val="tx1"/>
          </a:fontRef>
        </p:style>
      </p:cxnSp>
      <p:sp>
        <p:nvSpPr>
          <p:cNvPr id="38" name="Title 4">
            <a:extLst>
              <a:ext uri="{FF2B5EF4-FFF2-40B4-BE49-F238E27FC236}">
                <a16:creationId xmlns:a16="http://schemas.microsoft.com/office/drawing/2014/main" id="{08029431-CC53-E402-7E74-B3057B1421BD}"/>
              </a:ext>
            </a:extLst>
          </p:cNvPr>
          <p:cNvSpPr txBox="1">
            <a:spLocks/>
          </p:cNvSpPr>
          <p:nvPr/>
        </p:nvSpPr>
        <p:spPr>
          <a:xfrm>
            <a:off x="6078535" y="5463547"/>
            <a:ext cx="1474001" cy="480131"/>
          </a:xfrm>
          <a:prstGeom prst="rect">
            <a:avLst/>
          </a:prstGeom>
        </p:spPr>
        <p:txBody>
          <a:bodyPr vert="horz" wrap="square" anchor="t">
            <a:spAutoFit/>
          </a:bodyPr>
          <a:lstStyle>
            <a:lvl1pPr algn="l" defTabSz="914400" rtl="0" eaLnBrk="1" latinLnBrk="0" hangingPunct="1">
              <a:lnSpc>
                <a:spcPct val="90000"/>
              </a:lnSpc>
              <a:spcBef>
                <a:spcPct val="0"/>
              </a:spcBef>
              <a:buNone/>
              <a:defRPr sz="2400" b="1" i="0" kern="1200">
                <a:solidFill>
                  <a:schemeClr val="accent1"/>
                </a:solidFill>
                <a:latin typeface="Montserrat" pitchFamily="2" charset="77"/>
                <a:ea typeface="+mj-ea"/>
                <a:cs typeface="+mj-cs"/>
              </a:defRPr>
            </a:lvl1pPr>
          </a:lstStyle>
          <a:p>
            <a:r>
              <a:rPr lang="en-GB" sz="1400" dirty="0">
                <a:solidFill>
                  <a:schemeClr val="accent6"/>
                </a:solidFill>
              </a:rPr>
              <a:t>5. Size and Sanity Check</a:t>
            </a:r>
          </a:p>
        </p:txBody>
      </p:sp>
      <p:grpSp>
        <p:nvGrpSpPr>
          <p:cNvPr id="54" name="Group 53">
            <a:extLst>
              <a:ext uri="{FF2B5EF4-FFF2-40B4-BE49-F238E27FC236}">
                <a16:creationId xmlns:a16="http://schemas.microsoft.com/office/drawing/2014/main" id="{A07DF2BC-8557-3150-9F11-7A3440C0FE5F}"/>
              </a:ext>
            </a:extLst>
          </p:cNvPr>
          <p:cNvGrpSpPr/>
          <p:nvPr/>
        </p:nvGrpSpPr>
        <p:grpSpPr>
          <a:xfrm>
            <a:off x="7893537" y="5381020"/>
            <a:ext cx="3497287" cy="645185"/>
            <a:chOff x="8119102" y="5518641"/>
            <a:chExt cx="3497287" cy="645185"/>
          </a:xfrm>
        </p:grpSpPr>
        <p:sp>
          <p:nvSpPr>
            <p:cNvPr id="46" name="TextBox 45">
              <a:extLst>
                <a:ext uri="{FF2B5EF4-FFF2-40B4-BE49-F238E27FC236}">
                  <a16:creationId xmlns:a16="http://schemas.microsoft.com/office/drawing/2014/main" id="{9AE52CF4-8BD9-5770-2A7F-6FD7E9C8803E}"/>
                </a:ext>
              </a:extLst>
            </p:cNvPr>
            <p:cNvSpPr txBox="1"/>
            <p:nvPr/>
          </p:nvSpPr>
          <p:spPr>
            <a:xfrm>
              <a:off x="8119102" y="5518641"/>
              <a:ext cx="3395440" cy="307777"/>
            </a:xfrm>
            <a:prstGeom prst="rect">
              <a:avLst/>
            </a:prstGeom>
            <a:noFill/>
          </p:spPr>
          <p:txBody>
            <a:bodyPr wrap="square">
              <a:spAutoFit/>
            </a:bodyPr>
            <a:lstStyle/>
            <a:p>
              <a:r>
                <a:rPr lang="en-GB" sz="1400" i="0" dirty="0">
                  <a:solidFill>
                    <a:schemeClr val="accent6"/>
                  </a:solidFill>
                  <a:effectLst/>
                  <a:latin typeface="Montserrat" panose="00000500000000000000" pitchFamily="2" charset="0"/>
                </a:rPr>
                <a:t>Asses the outputs</a:t>
              </a:r>
            </a:p>
          </p:txBody>
        </p:sp>
        <p:sp>
          <p:nvSpPr>
            <p:cNvPr id="47" name="Text Placeholder 3">
              <a:extLst>
                <a:ext uri="{FF2B5EF4-FFF2-40B4-BE49-F238E27FC236}">
                  <a16:creationId xmlns:a16="http://schemas.microsoft.com/office/drawing/2014/main" id="{2C89269A-CD26-12F4-B621-D0EF1E090E55}"/>
                </a:ext>
              </a:extLst>
            </p:cNvPr>
            <p:cNvSpPr txBox="1">
              <a:spLocks/>
            </p:cNvSpPr>
            <p:nvPr/>
          </p:nvSpPr>
          <p:spPr>
            <a:xfrm>
              <a:off x="8125410" y="5722936"/>
              <a:ext cx="3490979" cy="440890"/>
            </a:xfrm>
            <a:prstGeom prst="rect">
              <a:avLst/>
            </a:prstGeom>
          </p:spPr>
          <p:txBody>
            <a:bodyPr wrap="square">
              <a:spAutoFit/>
            </a:bodyPr>
            <a:lstStyle>
              <a:lvl1pPr marL="0" indent="0" algn="l" defTabSz="914400" rtl="0" eaLnBrk="1" latinLnBrk="0" hangingPunct="1">
                <a:lnSpc>
                  <a:spcPct val="90000"/>
                </a:lnSpc>
                <a:spcBef>
                  <a:spcPts val="1000"/>
                </a:spcBef>
                <a:buFont typeface="Arial" panose="020B0604020202020204" pitchFamily="34" charset="0"/>
                <a:buNone/>
                <a:defRPr sz="1200" b="1" i="0" kern="1200">
                  <a:solidFill>
                    <a:schemeClr val="accent6"/>
                  </a:solidFill>
                  <a:latin typeface="Montserrat SemiBold" pitchFamily="2" charset="77"/>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i="0" kern="1200">
                  <a:solidFill>
                    <a:schemeClr val="tx1">
                      <a:tint val="82000"/>
                    </a:schemeClr>
                  </a:solidFill>
                  <a:latin typeface="Montserrat" pitchFamily="2" charset="77"/>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i="0" kern="1200">
                  <a:solidFill>
                    <a:schemeClr val="tx1">
                      <a:tint val="82000"/>
                    </a:schemeClr>
                  </a:solidFill>
                  <a:latin typeface="Montserrat" pitchFamily="2" charset="77"/>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i="0" kern="1200">
                  <a:solidFill>
                    <a:schemeClr val="tx1">
                      <a:tint val="82000"/>
                    </a:schemeClr>
                  </a:solidFill>
                  <a:latin typeface="Montserrat" pitchFamily="2" charset="77"/>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i="0" kern="1200">
                  <a:solidFill>
                    <a:schemeClr val="tx1">
                      <a:tint val="82000"/>
                    </a:schemeClr>
                  </a:solidFill>
                  <a:latin typeface="Montserrat" pitchFamily="2" charset="77"/>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82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82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82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82000"/>
                    </a:schemeClr>
                  </a:solidFill>
                  <a:latin typeface="+mn-lt"/>
                  <a:ea typeface="+mn-ea"/>
                  <a:cs typeface="+mn-cs"/>
                </a:defRPr>
              </a:lvl9pPr>
            </a:lstStyle>
            <a:p>
              <a:pPr>
                <a:lnSpc>
                  <a:spcPct val="150000"/>
                </a:lnSpc>
              </a:pPr>
              <a:r>
                <a:rPr lang="en-GB" sz="800" b="0" i="1" dirty="0">
                  <a:solidFill>
                    <a:schemeClr val="accent6">
                      <a:lumMod val="50000"/>
                      <a:lumOff val="50000"/>
                    </a:schemeClr>
                  </a:solidFill>
                  <a:latin typeface="Montserrat Medium" pitchFamily="2" charset="77"/>
                </a:rPr>
                <a:t>“~$25bn for 2023 seems reasonable, let's do a quick bottom-up assessment as sanity check”</a:t>
              </a:r>
              <a:endParaRPr lang="en-US" sz="800" b="0" i="1" dirty="0">
                <a:solidFill>
                  <a:schemeClr val="accent6">
                    <a:lumMod val="50000"/>
                    <a:lumOff val="50000"/>
                  </a:schemeClr>
                </a:solidFill>
                <a:latin typeface="Montserrat Medium" pitchFamily="2" charset="77"/>
              </a:endParaRPr>
            </a:p>
          </p:txBody>
        </p:sp>
      </p:grpSp>
      <p:cxnSp>
        <p:nvCxnSpPr>
          <p:cNvPr id="61" name="Straight Connector 60">
            <a:extLst>
              <a:ext uri="{FF2B5EF4-FFF2-40B4-BE49-F238E27FC236}">
                <a16:creationId xmlns:a16="http://schemas.microsoft.com/office/drawing/2014/main" id="{0361E4D9-C4D3-CD2B-8EE8-1DB7A67B1E95}"/>
              </a:ext>
            </a:extLst>
          </p:cNvPr>
          <p:cNvCxnSpPr>
            <a:cxnSpLocks/>
          </p:cNvCxnSpPr>
          <p:nvPr/>
        </p:nvCxnSpPr>
        <p:spPr>
          <a:xfrm>
            <a:off x="5784166" y="1832772"/>
            <a:ext cx="0" cy="4228212"/>
          </a:xfrm>
          <a:prstGeom prst="line">
            <a:avLst/>
          </a:prstGeom>
          <a:ln w="3175">
            <a:solidFill>
              <a:schemeClr val="accent6"/>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201594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133AACC8-898B-4731-2C0B-D4840C671B66}"/>
              </a:ext>
            </a:extLst>
          </p:cNvPr>
          <p:cNvGraphicFramePr>
            <a:graphicFrameLocks noChangeAspect="1"/>
          </p:cNvGraphicFramePr>
          <p:nvPr>
            <p:custDataLst>
              <p:tags r:id="rId1"/>
            </p:custDataLst>
            <p:extLst>
              <p:ext uri="{D42A27DB-BD31-4B8C-83A1-F6EECF244321}">
                <p14:modId xmlns:p14="http://schemas.microsoft.com/office/powerpoint/2010/main" val="226065967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04" imgH="405" progId="TCLayout.ActiveDocument.1">
                  <p:embed/>
                </p:oleObj>
              </mc:Choice>
              <mc:Fallback>
                <p:oleObj name="think-cell Slide" r:id="rId4" imgW="404" imgH="405" progId="TCLayout.ActiveDocument.1">
                  <p:embed/>
                  <p:pic>
                    <p:nvPicPr>
                      <p:cNvPr id="9" name="think-cell data - do not delete" hidden="1">
                        <a:extLst>
                          <a:ext uri="{FF2B5EF4-FFF2-40B4-BE49-F238E27FC236}">
                            <a16:creationId xmlns:a16="http://schemas.microsoft.com/office/drawing/2014/main" id="{133AACC8-898B-4731-2C0B-D4840C671B66}"/>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5" name="Title 4">
            <a:extLst>
              <a:ext uri="{FF2B5EF4-FFF2-40B4-BE49-F238E27FC236}">
                <a16:creationId xmlns:a16="http://schemas.microsoft.com/office/drawing/2014/main" id="{7035D801-23DB-5D19-48AE-84409EACD33B}"/>
              </a:ext>
            </a:extLst>
          </p:cNvPr>
          <p:cNvSpPr>
            <a:spLocks noGrp="1"/>
          </p:cNvSpPr>
          <p:nvPr>
            <p:ph type="title"/>
          </p:nvPr>
        </p:nvSpPr>
        <p:spPr>
          <a:xfrm>
            <a:off x="623888" y="257007"/>
            <a:ext cx="10944225" cy="757130"/>
          </a:xfrm>
        </p:spPr>
        <p:txBody>
          <a:bodyPr vert="horz"/>
          <a:lstStyle/>
          <a:p>
            <a:r>
              <a:rPr lang="en-GB" dirty="0"/>
              <a:t>Contrary to other solutions, Aqmen allows users to iterate answers in native apps like Excel</a:t>
            </a:r>
          </a:p>
        </p:txBody>
      </p:sp>
      <p:sp>
        <p:nvSpPr>
          <p:cNvPr id="37" name="Text Placeholder 7">
            <a:extLst>
              <a:ext uri="{FF2B5EF4-FFF2-40B4-BE49-F238E27FC236}">
                <a16:creationId xmlns:a16="http://schemas.microsoft.com/office/drawing/2014/main" id="{0967176C-60B5-AC9C-C2E9-26FEBC9FDF17}"/>
              </a:ext>
            </a:extLst>
          </p:cNvPr>
          <p:cNvSpPr txBox="1">
            <a:spLocks/>
          </p:cNvSpPr>
          <p:nvPr/>
        </p:nvSpPr>
        <p:spPr>
          <a:xfrm>
            <a:off x="11634788" y="6402739"/>
            <a:ext cx="501380" cy="256674"/>
          </a:xfrm>
          <a:prstGeom prst="rect">
            <a:avLst/>
          </a:prstGeom>
        </p:spPr>
        <p:txBody>
          <a:bodyPr anchor="ctr"/>
          <a:lstStyle>
            <a:lvl1pPr marL="0" indent="0" algn="ctr" defTabSz="914400" rtl="0" eaLnBrk="1" latinLnBrk="0" hangingPunct="1">
              <a:lnSpc>
                <a:spcPct val="90000"/>
              </a:lnSpc>
              <a:spcBef>
                <a:spcPts val="1000"/>
              </a:spcBef>
              <a:buFont typeface="Arial" panose="020B0604020202020204" pitchFamily="34" charset="0"/>
              <a:buNone/>
              <a:defRPr sz="800" b="1" i="0" kern="1200">
                <a:solidFill>
                  <a:schemeClr val="accent6"/>
                </a:solidFill>
                <a:latin typeface="Montserrat SemiBold" pitchFamily="2" charset="77"/>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i="0" kern="1200">
                <a:solidFill>
                  <a:schemeClr val="tx1">
                    <a:tint val="82000"/>
                  </a:schemeClr>
                </a:solidFill>
                <a:latin typeface="Montserrat" pitchFamily="2" charset="77"/>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i="0" kern="1200">
                <a:solidFill>
                  <a:schemeClr val="tx1">
                    <a:tint val="82000"/>
                  </a:schemeClr>
                </a:solidFill>
                <a:latin typeface="Montserrat" pitchFamily="2" charset="77"/>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i="0" kern="1200">
                <a:solidFill>
                  <a:schemeClr val="tx1">
                    <a:tint val="82000"/>
                  </a:schemeClr>
                </a:solidFill>
                <a:latin typeface="Montserrat" pitchFamily="2" charset="77"/>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i="0" kern="1200">
                <a:solidFill>
                  <a:schemeClr val="tx1">
                    <a:tint val="82000"/>
                  </a:schemeClr>
                </a:solidFill>
                <a:latin typeface="Montserrat" pitchFamily="2" charset="77"/>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82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82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82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82000"/>
                  </a:schemeClr>
                </a:solidFill>
                <a:latin typeface="+mn-lt"/>
                <a:ea typeface="+mn-ea"/>
                <a:cs typeface="+mn-cs"/>
              </a:defRPr>
            </a:lvl9pPr>
          </a:lstStyle>
          <a:p>
            <a:fld id="{C6F252A1-AB7E-44FD-86CD-D62F5F5F8F0A}" type="slidenum">
              <a:rPr lang="en-GB" smtClean="0"/>
              <a:pPr/>
              <a:t>26</a:t>
            </a:fld>
            <a:endParaRPr lang="en-GB" dirty="0"/>
          </a:p>
        </p:txBody>
      </p:sp>
      <p:pic>
        <p:nvPicPr>
          <p:cNvPr id="12" name="Picture 11">
            <a:extLst>
              <a:ext uri="{FF2B5EF4-FFF2-40B4-BE49-F238E27FC236}">
                <a16:creationId xmlns:a16="http://schemas.microsoft.com/office/drawing/2014/main" id="{17388244-D270-34CA-570B-F6CE7C8CEC54}"/>
              </a:ext>
            </a:extLst>
          </p:cNvPr>
          <p:cNvPicPr>
            <a:picLocks noChangeAspect="1"/>
          </p:cNvPicPr>
          <p:nvPr/>
        </p:nvPicPr>
        <p:blipFill>
          <a:blip r:embed="rId6"/>
          <a:srcRect r="48989"/>
          <a:stretch/>
        </p:blipFill>
        <p:spPr>
          <a:xfrm>
            <a:off x="744139" y="1552908"/>
            <a:ext cx="1294269" cy="4109316"/>
          </a:xfrm>
          <a:prstGeom prst="rect">
            <a:avLst/>
          </a:prstGeom>
        </p:spPr>
      </p:pic>
      <p:pic>
        <p:nvPicPr>
          <p:cNvPr id="14" name="Picture 13">
            <a:extLst>
              <a:ext uri="{FF2B5EF4-FFF2-40B4-BE49-F238E27FC236}">
                <a16:creationId xmlns:a16="http://schemas.microsoft.com/office/drawing/2014/main" id="{D8B6D05A-9076-C2E7-C62C-59A40AEE3B95}"/>
              </a:ext>
            </a:extLst>
          </p:cNvPr>
          <p:cNvPicPr>
            <a:picLocks noChangeAspect="1"/>
          </p:cNvPicPr>
          <p:nvPr/>
        </p:nvPicPr>
        <p:blipFill>
          <a:blip r:embed="rId7"/>
          <a:stretch>
            <a:fillRect/>
          </a:stretch>
        </p:blipFill>
        <p:spPr>
          <a:xfrm>
            <a:off x="2564054" y="3171349"/>
            <a:ext cx="3735146" cy="2821075"/>
          </a:xfrm>
          <a:prstGeom prst="rect">
            <a:avLst/>
          </a:prstGeom>
          <a:ln>
            <a:solidFill>
              <a:schemeClr val="accent6">
                <a:lumMod val="75000"/>
                <a:lumOff val="25000"/>
              </a:schemeClr>
            </a:solidFill>
          </a:ln>
        </p:spPr>
      </p:pic>
      <p:sp>
        <p:nvSpPr>
          <p:cNvPr id="15" name="Title 4">
            <a:extLst>
              <a:ext uri="{FF2B5EF4-FFF2-40B4-BE49-F238E27FC236}">
                <a16:creationId xmlns:a16="http://schemas.microsoft.com/office/drawing/2014/main" id="{77674E3F-50E8-B6F7-8A56-72B2BB885591}"/>
              </a:ext>
            </a:extLst>
          </p:cNvPr>
          <p:cNvSpPr txBox="1">
            <a:spLocks/>
          </p:cNvSpPr>
          <p:nvPr/>
        </p:nvSpPr>
        <p:spPr>
          <a:xfrm>
            <a:off x="2729154" y="1568435"/>
            <a:ext cx="3735146" cy="674031"/>
          </a:xfrm>
          <a:prstGeom prst="rect">
            <a:avLst/>
          </a:prstGeom>
        </p:spPr>
        <p:txBody>
          <a:bodyPr vert="horz" wrap="square" anchor="t">
            <a:spAutoFit/>
          </a:bodyPr>
          <a:lstStyle>
            <a:lvl1pPr algn="l" defTabSz="914400" rtl="0" eaLnBrk="1" latinLnBrk="0" hangingPunct="1">
              <a:lnSpc>
                <a:spcPct val="90000"/>
              </a:lnSpc>
              <a:spcBef>
                <a:spcPct val="0"/>
              </a:spcBef>
              <a:buNone/>
              <a:defRPr sz="2400" b="1" i="0" kern="1200">
                <a:solidFill>
                  <a:schemeClr val="accent1"/>
                </a:solidFill>
                <a:latin typeface="Montserrat" pitchFamily="2" charset="77"/>
                <a:ea typeface="+mj-ea"/>
                <a:cs typeface="+mj-cs"/>
              </a:defRPr>
            </a:lvl1pPr>
          </a:lstStyle>
          <a:p>
            <a:pPr algn="ctr"/>
            <a:r>
              <a:rPr lang="en-GB" sz="1400" b="0" dirty="0">
                <a:solidFill>
                  <a:schemeClr val="accent6"/>
                </a:solidFill>
              </a:rPr>
              <a:t>Achieving the Day 1 answer in under 5 minutes, with a fully functional model to further refine assumptions</a:t>
            </a:r>
          </a:p>
        </p:txBody>
      </p:sp>
      <p:sp>
        <p:nvSpPr>
          <p:cNvPr id="16" name="Oval 15">
            <a:extLst>
              <a:ext uri="{FF2B5EF4-FFF2-40B4-BE49-F238E27FC236}">
                <a16:creationId xmlns:a16="http://schemas.microsoft.com/office/drawing/2014/main" id="{1C1D29D2-2556-0C77-30B9-292456DCE8DB}"/>
              </a:ext>
            </a:extLst>
          </p:cNvPr>
          <p:cNvSpPr/>
          <p:nvPr/>
        </p:nvSpPr>
        <p:spPr>
          <a:xfrm>
            <a:off x="2602154" y="1855660"/>
            <a:ext cx="127000" cy="113849"/>
          </a:xfrm>
          <a:prstGeom prst="ellipse">
            <a:avLst/>
          </a:prstGeom>
          <a:ln>
            <a:no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GB"/>
          </a:p>
        </p:txBody>
      </p:sp>
      <p:sp>
        <p:nvSpPr>
          <p:cNvPr id="17" name="Rectangle 16">
            <a:extLst>
              <a:ext uri="{FF2B5EF4-FFF2-40B4-BE49-F238E27FC236}">
                <a16:creationId xmlns:a16="http://schemas.microsoft.com/office/drawing/2014/main" id="{744E6193-3C21-EBE2-7777-1DA6B72D1629}"/>
              </a:ext>
            </a:extLst>
          </p:cNvPr>
          <p:cNvSpPr/>
          <p:nvPr/>
        </p:nvSpPr>
        <p:spPr>
          <a:xfrm>
            <a:off x="749697" y="5071554"/>
            <a:ext cx="1111645" cy="423292"/>
          </a:xfrm>
          <a:prstGeom prst="rect">
            <a:avLst/>
          </a:prstGeom>
          <a:no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3" name="Connector: Elbow 22">
            <a:extLst>
              <a:ext uri="{FF2B5EF4-FFF2-40B4-BE49-F238E27FC236}">
                <a16:creationId xmlns:a16="http://schemas.microsoft.com/office/drawing/2014/main" id="{2360D86F-9806-5F5A-9B1A-C7E01503FC7B}"/>
              </a:ext>
            </a:extLst>
          </p:cNvPr>
          <p:cNvCxnSpPr>
            <a:stCxn id="16" idx="2"/>
            <a:endCxn id="17" idx="3"/>
          </p:cNvCxnSpPr>
          <p:nvPr/>
        </p:nvCxnSpPr>
        <p:spPr>
          <a:xfrm rot="10800000" flipV="1">
            <a:off x="1861342" y="1912584"/>
            <a:ext cx="740812" cy="3370615"/>
          </a:xfrm>
          <a:prstGeom prst="bentConnector3">
            <a:avLst/>
          </a:prstGeom>
        </p:spPr>
        <p:style>
          <a:lnRef idx="2">
            <a:schemeClr val="accent5"/>
          </a:lnRef>
          <a:fillRef idx="0">
            <a:schemeClr val="accent5"/>
          </a:fillRef>
          <a:effectRef idx="1">
            <a:schemeClr val="accent5"/>
          </a:effectRef>
          <a:fontRef idx="minor">
            <a:schemeClr val="tx1"/>
          </a:fontRef>
        </p:style>
      </p:cxnSp>
      <p:pic>
        <p:nvPicPr>
          <p:cNvPr id="26" name="Picture 25">
            <a:extLst>
              <a:ext uri="{FF2B5EF4-FFF2-40B4-BE49-F238E27FC236}">
                <a16:creationId xmlns:a16="http://schemas.microsoft.com/office/drawing/2014/main" id="{EFFBAE28-69B4-1C7C-BBDC-5E3B36FE8345}"/>
              </a:ext>
            </a:extLst>
          </p:cNvPr>
          <p:cNvPicPr>
            <a:picLocks noChangeAspect="1"/>
          </p:cNvPicPr>
          <p:nvPr/>
        </p:nvPicPr>
        <p:blipFill>
          <a:blip r:embed="rId8"/>
          <a:stretch>
            <a:fillRect/>
          </a:stretch>
        </p:blipFill>
        <p:spPr>
          <a:xfrm>
            <a:off x="4644748" y="2643806"/>
            <a:ext cx="4223303" cy="2427748"/>
          </a:xfrm>
          <a:prstGeom prst="rect">
            <a:avLst/>
          </a:prstGeom>
          <a:ln>
            <a:solidFill>
              <a:schemeClr val="accent6">
                <a:lumMod val="75000"/>
                <a:lumOff val="25000"/>
              </a:schemeClr>
            </a:solidFill>
          </a:ln>
        </p:spPr>
      </p:pic>
      <p:pic>
        <p:nvPicPr>
          <p:cNvPr id="30" name="Picture 29">
            <a:extLst>
              <a:ext uri="{FF2B5EF4-FFF2-40B4-BE49-F238E27FC236}">
                <a16:creationId xmlns:a16="http://schemas.microsoft.com/office/drawing/2014/main" id="{B4A43E52-3E71-3D0A-0214-7F2C1D9A5253}"/>
              </a:ext>
            </a:extLst>
          </p:cNvPr>
          <p:cNvPicPr>
            <a:picLocks noChangeAspect="1"/>
          </p:cNvPicPr>
          <p:nvPr/>
        </p:nvPicPr>
        <p:blipFill>
          <a:blip r:embed="rId9"/>
          <a:stretch>
            <a:fillRect/>
          </a:stretch>
        </p:blipFill>
        <p:spPr>
          <a:xfrm>
            <a:off x="7018552" y="1758935"/>
            <a:ext cx="4384461" cy="2402566"/>
          </a:xfrm>
          <a:prstGeom prst="rect">
            <a:avLst/>
          </a:prstGeom>
          <a:ln>
            <a:solidFill>
              <a:schemeClr val="accent6">
                <a:lumMod val="75000"/>
                <a:lumOff val="25000"/>
              </a:schemeClr>
            </a:solidFill>
          </a:ln>
        </p:spPr>
      </p:pic>
      <p:sp>
        <p:nvSpPr>
          <p:cNvPr id="32" name="TextBox 31">
            <a:extLst>
              <a:ext uri="{FF2B5EF4-FFF2-40B4-BE49-F238E27FC236}">
                <a16:creationId xmlns:a16="http://schemas.microsoft.com/office/drawing/2014/main" id="{5888B3DF-45D6-3C56-41F6-449F775C1C7E}"/>
              </a:ext>
            </a:extLst>
          </p:cNvPr>
          <p:cNvSpPr txBox="1"/>
          <p:nvPr/>
        </p:nvSpPr>
        <p:spPr>
          <a:xfrm>
            <a:off x="2606906" y="6033668"/>
            <a:ext cx="3692293" cy="400110"/>
          </a:xfrm>
          <a:prstGeom prst="rect">
            <a:avLst/>
          </a:prstGeom>
          <a:noFill/>
        </p:spPr>
        <p:txBody>
          <a:bodyPr wrap="square">
            <a:spAutoFit/>
          </a:bodyPr>
          <a:lstStyle/>
          <a:p>
            <a:r>
              <a:rPr lang="en-GB" sz="1000" i="1" dirty="0">
                <a:solidFill>
                  <a:schemeClr val="accent6"/>
                </a:solidFill>
                <a:effectLst/>
                <a:latin typeface="Montserrat" panose="00000500000000000000" pitchFamily="2" charset="0"/>
              </a:rPr>
              <a:t>Following modelling best practices of tabs and colour coding</a:t>
            </a:r>
          </a:p>
        </p:txBody>
      </p:sp>
      <p:sp>
        <p:nvSpPr>
          <p:cNvPr id="34" name="TextBox 33">
            <a:extLst>
              <a:ext uri="{FF2B5EF4-FFF2-40B4-BE49-F238E27FC236}">
                <a16:creationId xmlns:a16="http://schemas.microsoft.com/office/drawing/2014/main" id="{B085EA24-71FE-29D2-E7E0-0C9BF0265B97}"/>
              </a:ext>
            </a:extLst>
          </p:cNvPr>
          <p:cNvSpPr txBox="1"/>
          <p:nvPr/>
        </p:nvSpPr>
        <p:spPr>
          <a:xfrm>
            <a:off x="2524117" y="2847592"/>
            <a:ext cx="2319132" cy="276999"/>
          </a:xfrm>
          <a:prstGeom prst="rect">
            <a:avLst/>
          </a:prstGeom>
          <a:noFill/>
        </p:spPr>
        <p:txBody>
          <a:bodyPr wrap="square">
            <a:spAutoFit/>
          </a:bodyPr>
          <a:lstStyle/>
          <a:p>
            <a:r>
              <a:rPr lang="en-GB" sz="1200" b="1" i="0" dirty="0">
                <a:solidFill>
                  <a:schemeClr val="accent6"/>
                </a:solidFill>
                <a:effectLst/>
                <a:latin typeface="Montserrat" panose="00000500000000000000" pitchFamily="2" charset="0"/>
              </a:rPr>
              <a:t>Cover Sheet</a:t>
            </a:r>
          </a:p>
        </p:txBody>
      </p:sp>
      <p:sp>
        <p:nvSpPr>
          <p:cNvPr id="36" name="TextBox 35">
            <a:extLst>
              <a:ext uri="{FF2B5EF4-FFF2-40B4-BE49-F238E27FC236}">
                <a16:creationId xmlns:a16="http://schemas.microsoft.com/office/drawing/2014/main" id="{A3F30DF6-25DB-E3B9-A99B-096FEEED61C8}"/>
              </a:ext>
            </a:extLst>
          </p:cNvPr>
          <p:cNvSpPr txBox="1"/>
          <p:nvPr/>
        </p:nvSpPr>
        <p:spPr>
          <a:xfrm>
            <a:off x="4612357" y="2340024"/>
            <a:ext cx="2319132" cy="276999"/>
          </a:xfrm>
          <a:prstGeom prst="rect">
            <a:avLst/>
          </a:prstGeom>
          <a:noFill/>
        </p:spPr>
        <p:txBody>
          <a:bodyPr wrap="square">
            <a:spAutoFit/>
          </a:bodyPr>
          <a:lstStyle/>
          <a:p>
            <a:r>
              <a:rPr lang="en-GB" sz="1200" b="1" dirty="0">
                <a:solidFill>
                  <a:schemeClr val="accent6"/>
                </a:solidFill>
                <a:latin typeface="Montserrat" panose="00000500000000000000" pitchFamily="2" charset="0"/>
              </a:rPr>
              <a:t>Inputs - Assumptions</a:t>
            </a:r>
            <a:endParaRPr lang="en-GB" sz="1200" b="1" i="0" dirty="0">
              <a:solidFill>
                <a:schemeClr val="accent6"/>
              </a:solidFill>
              <a:effectLst/>
              <a:latin typeface="Montserrat" panose="00000500000000000000" pitchFamily="2" charset="0"/>
            </a:endParaRPr>
          </a:p>
        </p:txBody>
      </p:sp>
      <p:sp>
        <p:nvSpPr>
          <p:cNvPr id="43" name="TextBox 42">
            <a:extLst>
              <a:ext uri="{FF2B5EF4-FFF2-40B4-BE49-F238E27FC236}">
                <a16:creationId xmlns:a16="http://schemas.microsoft.com/office/drawing/2014/main" id="{268FB6DE-C19C-6B0A-F047-4D8E2F64C16E}"/>
              </a:ext>
            </a:extLst>
          </p:cNvPr>
          <p:cNvSpPr txBox="1"/>
          <p:nvPr/>
        </p:nvSpPr>
        <p:spPr>
          <a:xfrm>
            <a:off x="7029414" y="1465125"/>
            <a:ext cx="2319132" cy="276999"/>
          </a:xfrm>
          <a:prstGeom prst="rect">
            <a:avLst/>
          </a:prstGeom>
          <a:noFill/>
        </p:spPr>
        <p:txBody>
          <a:bodyPr wrap="square">
            <a:spAutoFit/>
          </a:bodyPr>
          <a:lstStyle/>
          <a:p>
            <a:r>
              <a:rPr lang="en-GB" sz="1200" b="1" dirty="0">
                <a:solidFill>
                  <a:schemeClr val="accent6"/>
                </a:solidFill>
                <a:latin typeface="Montserrat" panose="00000500000000000000" pitchFamily="2" charset="0"/>
              </a:rPr>
              <a:t>Outputs – Market Size</a:t>
            </a:r>
            <a:endParaRPr lang="en-GB" sz="1200" b="1" i="0" dirty="0">
              <a:solidFill>
                <a:schemeClr val="accent6"/>
              </a:solidFill>
              <a:effectLst/>
              <a:latin typeface="Montserrat" panose="00000500000000000000" pitchFamily="2" charset="0"/>
            </a:endParaRPr>
          </a:p>
        </p:txBody>
      </p:sp>
      <p:sp>
        <p:nvSpPr>
          <p:cNvPr id="55" name="TextBox 54">
            <a:extLst>
              <a:ext uri="{FF2B5EF4-FFF2-40B4-BE49-F238E27FC236}">
                <a16:creationId xmlns:a16="http://schemas.microsoft.com/office/drawing/2014/main" id="{00BF5F4D-58F4-D585-9FF8-ACFCC9655822}"/>
              </a:ext>
            </a:extLst>
          </p:cNvPr>
          <p:cNvSpPr txBox="1"/>
          <p:nvPr/>
        </p:nvSpPr>
        <p:spPr>
          <a:xfrm>
            <a:off x="6324599" y="5112205"/>
            <a:ext cx="2973148" cy="400110"/>
          </a:xfrm>
          <a:prstGeom prst="rect">
            <a:avLst/>
          </a:prstGeom>
          <a:noFill/>
        </p:spPr>
        <p:txBody>
          <a:bodyPr wrap="square">
            <a:spAutoFit/>
          </a:bodyPr>
          <a:lstStyle/>
          <a:p>
            <a:r>
              <a:rPr lang="en-GB" sz="1000" i="1" dirty="0">
                <a:solidFill>
                  <a:schemeClr val="accent6"/>
                </a:solidFill>
                <a:effectLst/>
                <a:latin typeface="Montserrat" panose="00000500000000000000" pitchFamily="2" charset="0"/>
              </a:rPr>
              <a:t>Easy to navigate assumptions with no-room for human coding error</a:t>
            </a:r>
          </a:p>
        </p:txBody>
      </p:sp>
      <p:sp>
        <p:nvSpPr>
          <p:cNvPr id="56" name="TextBox 55">
            <a:extLst>
              <a:ext uri="{FF2B5EF4-FFF2-40B4-BE49-F238E27FC236}">
                <a16:creationId xmlns:a16="http://schemas.microsoft.com/office/drawing/2014/main" id="{8BBE12B2-2790-52CA-8EFE-79FA5DC1B837}"/>
              </a:ext>
            </a:extLst>
          </p:cNvPr>
          <p:cNvSpPr txBox="1"/>
          <p:nvPr/>
        </p:nvSpPr>
        <p:spPr>
          <a:xfrm>
            <a:off x="8880751" y="4175322"/>
            <a:ext cx="2973148" cy="553998"/>
          </a:xfrm>
          <a:prstGeom prst="rect">
            <a:avLst/>
          </a:prstGeom>
          <a:noFill/>
        </p:spPr>
        <p:txBody>
          <a:bodyPr wrap="square">
            <a:spAutoFit/>
          </a:bodyPr>
          <a:lstStyle/>
          <a:p>
            <a:r>
              <a:rPr lang="en-GB" sz="1000" i="1" dirty="0">
                <a:solidFill>
                  <a:schemeClr val="accent6"/>
                </a:solidFill>
                <a:effectLst/>
                <a:latin typeface="Montserrat" panose="00000500000000000000" pitchFamily="2" charset="0"/>
              </a:rPr>
              <a:t>Outputs with clear a structure and live formulas, not hard-coded!, allowing for overwrite if needed</a:t>
            </a:r>
          </a:p>
        </p:txBody>
      </p:sp>
      <p:sp>
        <p:nvSpPr>
          <p:cNvPr id="27" name="Text Placeholder 26">
            <a:extLst>
              <a:ext uri="{FF2B5EF4-FFF2-40B4-BE49-F238E27FC236}">
                <a16:creationId xmlns:a16="http://schemas.microsoft.com/office/drawing/2014/main" id="{8EE58D28-2ABC-E487-E408-836C6DCBA7B2}"/>
              </a:ext>
            </a:extLst>
          </p:cNvPr>
          <p:cNvSpPr>
            <a:spLocks noGrp="1"/>
          </p:cNvSpPr>
          <p:nvPr>
            <p:ph type="body" idx="1"/>
          </p:nvPr>
        </p:nvSpPr>
        <p:spPr/>
        <p:txBody>
          <a:bodyPr/>
          <a:lstStyle/>
          <a:p>
            <a:endParaRPr lang="en-GB"/>
          </a:p>
        </p:txBody>
      </p:sp>
    </p:spTree>
    <p:extLst>
      <p:ext uri="{BB962C8B-B14F-4D97-AF65-F5344CB8AC3E}">
        <p14:creationId xmlns:p14="http://schemas.microsoft.com/office/powerpoint/2010/main" val="30821161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C5BBA76D-0BF0-402F-F3AA-953AD195D27F}"/>
              </a:ext>
            </a:extLst>
          </p:cNvPr>
          <p:cNvGraphicFramePr>
            <a:graphicFrameLocks noChangeAspect="1"/>
          </p:cNvGraphicFramePr>
          <p:nvPr>
            <p:custDataLst>
              <p:tags r:id="rId1"/>
            </p:custDataLst>
            <p:extLst>
              <p:ext uri="{D42A27DB-BD31-4B8C-83A1-F6EECF244321}">
                <p14:modId xmlns:p14="http://schemas.microsoft.com/office/powerpoint/2010/main" val="142579663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04" imgH="405" progId="TCLayout.ActiveDocument.1">
                  <p:embed/>
                </p:oleObj>
              </mc:Choice>
              <mc:Fallback>
                <p:oleObj name="think-cell Slide" r:id="rId3" imgW="404" imgH="405" progId="TCLayout.ActiveDocument.1">
                  <p:embed/>
                  <p:pic>
                    <p:nvPicPr>
                      <p:cNvPr id="6" name="think-cell data - do not delete" hidden="1">
                        <a:extLst>
                          <a:ext uri="{FF2B5EF4-FFF2-40B4-BE49-F238E27FC236}">
                            <a16:creationId xmlns:a16="http://schemas.microsoft.com/office/drawing/2014/main" id="{C5BBA76D-0BF0-402F-F3AA-953AD195D27F}"/>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40" name="Rectangle 39">
            <a:extLst>
              <a:ext uri="{FF2B5EF4-FFF2-40B4-BE49-F238E27FC236}">
                <a16:creationId xmlns:a16="http://schemas.microsoft.com/office/drawing/2014/main" id="{5E6E39ED-C95C-D329-E4F5-25C9DCEB32AB}"/>
              </a:ext>
            </a:extLst>
          </p:cNvPr>
          <p:cNvSpPr/>
          <p:nvPr/>
        </p:nvSpPr>
        <p:spPr>
          <a:xfrm>
            <a:off x="9964395" y="272619"/>
            <a:ext cx="1149808" cy="1180335"/>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880A6E77-234D-817D-3912-9F267ABEEF58}"/>
              </a:ext>
            </a:extLst>
          </p:cNvPr>
          <p:cNvSpPr/>
          <p:nvPr/>
        </p:nvSpPr>
        <p:spPr>
          <a:xfrm>
            <a:off x="7112454" y="619752"/>
            <a:ext cx="1149808" cy="1180335"/>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AC0AE4D2-FE4C-8163-A839-C3B5219D1BC3}"/>
              </a:ext>
            </a:extLst>
          </p:cNvPr>
          <p:cNvSpPr/>
          <p:nvPr/>
        </p:nvSpPr>
        <p:spPr>
          <a:xfrm>
            <a:off x="4327166" y="272619"/>
            <a:ext cx="1149808" cy="1180335"/>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2C5C86F-06DC-6D83-E458-0BFC5ED21324}"/>
              </a:ext>
            </a:extLst>
          </p:cNvPr>
          <p:cNvSpPr>
            <a:spLocks noGrp="1"/>
          </p:cNvSpPr>
          <p:nvPr>
            <p:ph type="title"/>
          </p:nvPr>
        </p:nvSpPr>
        <p:spPr>
          <a:xfrm>
            <a:off x="532692" y="2408814"/>
            <a:ext cx="3026938" cy="1793909"/>
          </a:xfrm>
        </p:spPr>
        <p:txBody>
          <a:bodyPr vert="horz"/>
          <a:lstStyle/>
          <a:p>
            <a:pPr>
              <a:lnSpc>
                <a:spcPct val="100000"/>
              </a:lnSpc>
            </a:pPr>
            <a:r>
              <a:rPr lang="en-US" dirty="0">
                <a:solidFill>
                  <a:schemeClr val="bg1"/>
                </a:solidFill>
              </a:rPr>
              <a:t>A Team</a:t>
            </a:r>
            <a:br>
              <a:rPr lang="en-US" dirty="0">
                <a:solidFill>
                  <a:schemeClr val="bg1"/>
                </a:solidFill>
              </a:rPr>
            </a:br>
            <a:r>
              <a:rPr lang="en-US" dirty="0">
                <a:solidFill>
                  <a:schemeClr val="bg1"/>
                </a:solidFill>
              </a:rPr>
              <a:t>Committed </a:t>
            </a:r>
            <a:br>
              <a:rPr lang="en-US" dirty="0">
                <a:solidFill>
                  <a:schemeClr val="bg1"/>
                </a:solidFill>
              </a:rPr>
            </a:br>
            <a:r>
              <a:rPr lang="en-US" dirty="0">
                <a:solidFill>
                  <a:schemeClr val="bg1"/>
                </a:solidFill>
              </a:rPr>
              <a:t>to Excellence</a:t>
            </a:r>
          </a:p>
        </p:txBody>
      </p:sp>
      <p:sp>
        <p:nvSpPr>
          <p:cNvPr id="4" name="Text Placeholder 3">
            <a:extLst>
              <a:ext uri="{FF2B5EF4-FFF2-40B4-BE49-F238E27FC236}">
                <a16:creationId xmlns:a16="http://schemas.microsoft.com/office/drawing/2014/main" id="{1ACC1FAA-46B4-10FF-14D0-958BD3A76F40}"/>
              </a:ext>
            </a:extLst>
          </p:cNvPr>
          <p:cNvSpPr>
            <a:spLocks noGrp="1"/>
          </p:cNvSpPr>
          <p:nvPr>
            <p:ph type="body" idx="4294967295"/>
          </p:nvPr>
        </p:nvSpPr>
        <p:spPr>
          <a:xfrm>
            <a:off x="3922090" y="2451616"/>
            <a:ext cx="2375522" cy="4007799"/>
          </a:xfrm>
          <a:prstGeom prst="rect">
            <a:avLst/>
          </a:prstGeom>
        </p:spPr>
        <p:txBody>
          <a:bodyPr/>
          <a:lstStyle/>
          <a:p>
            <a:pPr>
              <a:lnSpc>
                <a:spcPct val="150000"/>
              </a:lnSpc>
            </a:pPr>
            <a:r>
              <a:rPr lang="en-US" sz="800" b="0" dirty="0">
                <a:solidFill>
                  <a:schemeClr val="tx2"/>
                </a:solidFill>
                <a:latin typeface="Montserrat Medium" pitchFamily="2" charset="77"/>
              </a:rPr>
              <a:t>Miguel is an experienced finance and operations executive with a comprehensive background in investment banking, strategic consultancy, and operational leadership. He recently served as the Head of European Operations at REEF Technology. Previously, he was a strategic consultant at McKinsey &amp; Company, managing transformation projects and advising on value creation, as well as an Investment Banker at </a:t>
            </a:r>
            <a:r>
              <a:rPr lang="en-US" sz="800" b="0" dirty="0" err="1">
                <a:solidFill>
                  <a:schemeClr val="tx2"/>
                </a:solidFill>
                <a:latin typeface="Montserrat Medium" pitchFamily="2" charset="77"/>
              </a:rPr>
              <a:t>Itau</a:t>
            </a:r>
            <a:r>
              <a:rPr lang="en-US" sz="800" b="0" dirty="0">
                <a:solidFill>
                  <a:schemeClr val="tx2"/>
                </a:solidFill>
                <a:latin typeface="Montserrat Medium" pitchFamily="2" charset="77"/>
              </a:rPr>
              <a:t> BBA covering the </a:t>
            </a:r>
            <a:r>
              <a:rPr lang="en-US" sz="800" b="0" dirty="0" err="1">
                <a:solidFill>
                  <a:schemeClr val="tx2"/>
                </a:solidFill>
                <a:latin typeface="Montserrat Medium" pitchFamily="2" charset="77"/>
              </a:rPr>
              <a:t>LatAm</a:t>
            </a:r>
            <a:r>
              <a:rPr lang="en-US" sz="800" b="0" dirty="0">
                <a:solidFill>
                  <a:schemeClr val="tx2"/>
                </a:solidFill>
                <a:latin typeface="Montserrat Medium" pitchFamily="2" charset="77"/>
              </a:rPr>
              <a:t> market. Miguel holds an MBA from London Business School and Lactam an Industrial Engineering degree from Instituto </a:t>
            </a:r>
            <a:r>
              <a:rPr lang="en-US" sz="800" b="0" dirty="0" err="1">
                <a:solidFill>
                  <a:schemeClr val="tx2"/>
                </a:solidFill>
                <a:latin typeface="Montserrat Medium" pitchFamily="2" charset="77"/>
              </a:rPr>
              <a:t>Tecnológico</a:t>
            </a:r>
            <a:r>
              <a:rPr lang="en-US" sz="800" b="0" dirty="0">
                <a:solidFill>
                  <a:schemeClr val="tx2"/>
                </a:solidFill>
                <a:latin typeface="Montserrat Medium" pitchFamily="2" charset="77"/>
              </a:rPr>
              <a:t> de Buenos Aires.</a:t>
            </a:r>
          </a:p>
        </p:txBody>
      </p:sp>
      <p:sp>
        <p:nvSpPr>
          <p:cNvPr id="5" name="TextBox 4">
            <a:extLst>
              <a:ext uri="{FF2B5EF4-FFF2-40B4-BE49-F238E27FC236}">
                <a16:creationId xmlns:a16="http://schemas.microsoft.com/office/drawing/2014/main" id="{A7A85F0F-6ED5-7449-A194-69719731FF20}"/>
              </a:ext>
            </a:extLst>
          </p:cNvPr>
          <p:cNvSpPr txBox="1"/>
          <p:nvPr/>
        </p:nvSpPr>
        <p:spPr>
          <a:xfrm>
            <a:off x="3922089" y="1935724"/>
            <a:ext cx="1818126" cy="338554"/>
          </a:xfrm>
          <a:prstGeom prst="rect">
            <a:avLst/>
          </a:prstGeom>
          <a:noFill/>
        </p:spPr>
        <p:txBody>
          <a:bodyPr wrap="none" rtlCol="0">
            <a:spAutoFit/>
          </a:bodyPr>
          <a:lstStyle/>
          <a:p>
            <a:r>
              <a:rPr lang="en-US" sz="1600" b="1" dirty="0">
                <a:latin typeface="Montserrat" pitchFamily="2" charset="77"/>
              </a:rPr>
              <a:t>Miguel </a:t>
            </a:r>
            <a:r>
              <a:rPr lang="en-US" sz="1600" b="1" dirty="0" err="1">
                <a:latin typeface="Montserrat" pitchFamily="2" charset="77"/>
              </a:rPr>
              <a:t>Casares</a:t>
            </a:r>
            <a:endParaRPr lang="en-US" sz="1600" b="1" dirty="0">
              <a:latin typeface="Montserrat" pitchFamily="2" charset="77"/>
            </a:endParaRPr>
          </a:p>
        </p:txBody>
      </p:sp>
      <p:cxnSp>
        <p:nvCxnSpPr>
          <p:cNvPr id="7" name="Straight Connector 6">
            <a:extLst>
              <a:ext uri="{FF2B5EF4-FFF2-40B4-BE49-F238E27FC236}">
                <a16:creationId xmlns:a16="http://schemas.microsoft.com/office/drawing/2014/main" id="{82D70786-1AF8-418E-D716-DD023CC927CA}"/>
              </a:ext>
            </a:extLst>
          </p:cNvPr>
          <p:cNvCxnSpPr>
            <a:cxnSpLocks/>
          </p:cNvCxnSpPr>
          <p:nvPr/>
        </p:nvCxnSpPr>
        <p:spPr>
          <a:xfrm>
            <a:off x="6449178" y="339702"/>
            <a:ext cx="0" cy="6213498"/>
          </a:xfrm>
          <a:prstGeom prst="line">
            <a:avLst/>
          </a:prstGeom>
          <a:ln w="6350">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8DD59734-EDF0-1E54-E577-0704A7D69D31}"/>
              </a:ext>
            </a:extLst>
          </p:cNvPr>
          <p:cNvCxnSpPr>
            <a:cxnSpLocks/>
          </p:cNvCxnSpPr>
          <p:nvPr/>
        </p:nvCxnSpPr>
        <p:spPr>
          <a:xfrm>
            <a:off x="4011923" y="2341360"/>
            <a:ext cx="337825" cy="0"/>
          </a:xfrm>
          <a:prstGeom prst="line">
            <a:avLst/>
          </a:prstGeom>
          <a:ln w="12700">
            <a:solidFill>
              <a:schemeClr val="accent1"/>
            </a:solidFill>
          </a:ln>
        </p:spPr>
        <p:style>
          <a:lnRef idx="2">
            <a:schemeClr val="accent1"/>
          </a:lnRef>
          <a:fillRef idx="0">
            <a:schemeClr val="accent1"/>
          </a:fillRef>
          <a:effectRef idx="1">
            <a:schemeClr val="accent1"/>
          </a:effectRef>
          <a:fontRef idx="minor">
            <a:schemeClr val="tx1"/>
          </a:fontRef>
        </p:style>
      </p:cxnSp>
      <p:sp>
        <p:nvSpPr>
          <p:cNvPr id="11" name="Text Placeholder 3">
            <a:extLst>
              <a:ext uri="{FF2B5EF4-FFF2-40B4-BE49-F238E27FC236}">
                <a16:creationId xmlns:a16="http://schemas.microsoft.com/office/drawing/2014/main" id="{C19B3E4D-8518-4B07-0A0B-05AA74968769}"/>
              </a:ext>
            </a:extLst>
          </p:cNvPr>
          <p:cNvSpPr txBox="1">
            <a:spLocks/>
          </p:cNvSpPr>
          <p:nvPr/>
        </p:nvSpPr>
        <p:spPr>
          <a:xfrm>
            <a:off x="6707645" y="2451616"/>
            <a:ext cx="2322974" cy="4007799"/>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200" b="1" i="0" kern="1200">
                <a:solidFill>
                  <a:schemeClr val="tx1"/>
                </a:solidFill>
                <a:latin typeface="Montserrat SemiBold" pitchFamily="2" charset="77"/>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i="0" kern="1200">
                <a:solidFill>
                  <a:schemeClr val="tx1">
                    <a:tint val="82000"/>
                  </a:schemeClr>
                </a:solidFill>
                <a:latin typeface="Montserrat" pitchFamily="2" charset="77"/>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i="0" kern="1200">
                <a:solidFill>
                  <a:schemeClr val="tx1">
                    <a:tint val="82000"/>
                  </a:schemeClr>
                </a:solidFill>
                <a:latin typeface="Montserrat" pitchFamily="2" charset="77"/>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i="0" kern="1200">
                <a:solidFill>
                  <a:schemeClr val="tx1">
                    <a:tint val="82000"/>
                  </a:schemeClr>
                </a:solidFill>
                <a:latin typeface="Montserrat" pitchFamily="2" charset="77"/>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i="0" kern="1200">
                <a:solidFill>
                  <a:schemeClr val="tx1">
                    <a:tint val="82000"/>
                  </a:schemeClr>
                </a:solidFill>
                <a:latin typeface="Montserrat" pitchFamily="2" charset="77"/>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82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82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82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82000"/>
                  </a:schemeClr>
                </a:solidFill>
                <a:latin typeface="+mn-lt"/>
                <a:ea typeface="+mn-ea"/>
                <a:cs typeface="+mn-cs"/>
              </a:defRPr>
            </a:lvl9pPr>
          </a:lstStyle>
          <a:p>
            <a:pPr>
              <a:lnSpc>
                <a:spcPct val="150000"/>
              </a:lnSpc>
            </a:pPr>
            <a:r>
              <a:rPr lang="en-US" sz="800" b="0" dirty="0">
                <a:solidFill>
                  <a:schemeClr val="tx2"/>
                </a:solidFill>
                <a:latin typeface="Montserrat Medium" pitchFamily="2" charset="77"/>
              </a:rPr>
              <a:t>Felix brings over +20 years of experience in finance, management consulting and tech. He recently served as CFO at Mural where he scaled the company from less than $10m to over $100m in ARR, led the company’s latest acquisition, and achieved cash break-even. He has held senior positions at Bain &amp; Company and Hermes Management Consulting, and tech firms like LinkedIn and Pipedrive. Felix is renowned for his customer centric approach and a strong emphasis on user experience, all viewed through a Finance &amp; Operations lens Felix holds an MBA from INSEAD and an Industrial Engineering degree from Instituto </a:t>
            </a:r>
            <a:r>
              <a:rPr lang="en-US" sz="800" b="0" dirty="0" err="1">
                <a:solidFill>
                  <a:schemeClr val="tx2"/>
                </a:solidFill>
                <a:latin typeface="Montserrat Medium" pitchFamily="2" charset="77"/>
              </a:rPr>
              <a:t>Tecnológico</a:t>
            </a:r>
            <a:r>
              <a:rPr lang="en-US" sz="800" b="0" dirty="0">
                <a:solidFill>
                  <a:schemeClr val="tx2"/>
                </a:solidFill>
                <a:latin typeface="Montserrat Medium" pitchFamily="2" charset="77"/>
              </a:rPr>
              <a:t> de Buenos Aires.</a:t>
            </a:r>
          </a:p>
        </p:txBody>
      </p:sp>
      <p:sp>
        <p:nvSpPr>
          <p:cNvPr id="12" name="TextBox 11">
            <a:extLst>
              <a:ext uri="{FF2B5EF4-FFF2-40B4-BE49-F238E27FC236}">
                <a16:creationId xmlns:a16="http://schemas.microsoft.com/office/drawing/2014/main" id="{6788C69D-39B8-9ECA-0239-74686C960180}"/>
              </a:ext>
            </a:extLst>
          </p:cNvPr>
          <p:cNvSpPr txBox="1"/>
          <p:nvPr/>
        </p:nvSpPr>
        <p:spPr>
          <a:xfrm>
            <a:off x="6707644" y="1935724"/>
            <a:ext cx="1495922" cy="338554"/>
          </a:xfrm>
          <a:prstGeom prst="rect">
            <a:avLst/>
          </a:prstGeom>
          <a:noFill/>
        </p:spPr>
        <p:txBody>
          <a:bodyPr wrap="none" rtlCol="0">
            <a:spAutoFit/>
          </a:bodyPr>
          <a:lstStyle/>
          <a:p>
            <a:r>
              <a:rPr lang="en-US" sz="1600" b="1" dirty="0">
                <a:latin typeface="Montserrat" pitchFamily="2" charset="77"/>
              </a:rPr>
              <a:t>Felix </a:t>
            </a:r>
            <a:r>
              <a:rPr lang="en-US" sz="1600" b="1" dirty="0" err="1">
                <a:latin typeface="Montserrat" pitchFamily="2" charset="77"/>
              </a:rPr>
              <a:t>Beccar</a:t>
            </a:r>
            <a:endParaRPr lang="en-US" sz="1600" b="1" dirty="0">
              <a:latin typeface="Montserrat" pitchFamily="2" charset="77"/>
            </a:endParaRPr>
          </a:p>
        </p:txBody>
      </p:sp>
      <p:cxnSp>
        <p:nvCxnSpPr>
          <p:cNvPr id="13" name="Straight Connector 12">
            <a:extLst>
              <a:ext uri="{FF2B5EF4-FFF2-40B4-BE49-F238E27FC236}">
                <a16:creationId xmlns:a16="http://schemas.microsoft.com/office/drawing/2014/main" id="{0F537540-5AF3-03DB-C724-D1EAC82BD94F}"/>
              </a:ext>
            </a:extLst>
          </p:cNvPr>
          <p:cNvCxnSpPr>
            <a:cxnSpLocks/>
          </p:cNvCxnSpPr>
          <p:nvPr/>
        </p:nvCxnSpPr>
        <p:spPr>
          <a:xfrm>
            <a:off x="6797478" y="2341360"/>
            <a:ext cx="337825" cy="0"/>
          </a:xfrm>
          <a:prstGeom prst="line">
            <a:avLst/>
          </a:prstGeom>
          <a:ln w="12700">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89D9994D-145E-0164-4159-6BD4111E3227}"/>
              </a:ext>
            </a:extLst>
          </p:cNvPr>
          <p:cNvCxnSpPr>
            <a:cxnSpLocks/>
          </p:cNvCxnSpPr>
          <p:nvPr/>
        </p:nvCxnSpPr>
        <p:spPr>
          <a:xfrm>
            <a:off x="9247463" y="339702"/>
            <a:ext cx="0" cy="6213498"/>
          </a:xfrm>
          <a:prstGeom prst="line">
            <a:avLst/>
          </a:prstGeom>
          <a:ln w="6350">
            <a:solidFill>
              <a:schemeClr val="accent1"/>
            </a:solidFill>
          </a:ln>
        </p:spPr>
        <p:style>
          <a:lnRef idx="2">
            <a:schemeClr val="accent1"/>
          </a:lnRef>
          <a:fillRef idx="0">
            <a:schemeClr val="accent1"/>
          </a:fillRef>
          <a:effectRef idx="1">
            <a:schemeClr val="accent1"/>
          </a:effectRef>
          <a:fontRef idx="minor">
            <a:schemeClr val="tx1"/>
          </a:fontRef>
        </p:style>
      </p:cxnSp>
      <p:sp>
        <p:nvSpPr>
          <p:cNvPr id="15" name="Text Placeholder 3">
            <a:extLst>
              <a:ext uri="{FF2B5EF4-FFF2-40B4-BE49-F238E27FC236}">
                <a16:creationId xmlns:a16="http://schemas.microsoft.com/office/drawing/2014/main" id="{FAAA9757-C0C4-6778-5B6B-2C455F200988}"/>
              </a:ext>
            </a:extLst>
          </p:cNvPr>
          <p:cNvSpPr txBox="1">
            <a:spLocks/>
          </p:cNvSpPr>
          <p:nvPr/>
        </p:nvSpPr>
        <p:spPr>
          <a:xfrm>
            <a:off x="9505930" y="2451616"/>
            <a:ext cx="2322974" cy="4007799"/>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200" b="1" i="0" kern="1200">
                <a:solidFill>
                  <a:schemeClr val="tx1"/>
                </a:solidFill>
                <a:latin typeface="Montserrat SemiBold" pitchFamily="2" charset="77"/>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i="0" kern="1200">
                <a:solidFill>
                  <a:schemeClr val="tx1">
                    <a:tint val="82000"/>
                  </a:schemeClr>
                </a:solidFill>
                <a:latin typeface="Montserrat" pitchFamily="2" charset="77"/>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i="0" kern="1200">
                <a:solidFill>
                  <a:schemeClr val="tx1">
                    <a:tint val="82000"/>
                  </a:schemeClr>
                </a:solidFill>
                <a:latin typeface="Montserrat" pitchFamily="2" charset="77"/>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i="0" kern="1200">
                <a:solidFill>
                  <a:schemeClr val="tx1">
                    <a:tint val="82000"/>
                  </a:schemeClr>
                </a:solidFill>
                <a:latin typeface="Montserrat" pitchFamily="2" charset="77"/>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i="0" kern="1200">
                <a:solidFill>
                  <a:schemeClr val="tx1">
                    <a:tint val="82000"/>
                  </a:schemeClr>
                </a:solidFill>
                <a:latin typeface="Montserrat" pitchFamily="2" charset="77"/>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82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82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82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82000"/>
                  </a:schemeClr>
                </a:solidFill>
                <a:latin typeface="+mn-lt"/>
                <a:ea typeface="+mn-ea"/>
                <a:cs typeface="+mn-cs"/>
              </a:defRPr>
            </a:lvl9pPr>
          </a:lstStyle>
          <a:p>
            <a:pPr>
              <a:lnSpc>
                <a:spcPct val="150000"/>
              </a:lnSpc>
            </a:pPr>
            <a:r>
              <a:rPr lang="en-US" sz="800" b="0" dirty="0">
                <a:solidFill>
                  <a:schemeClr val="tx2"/>
                </a:solidFill>
                <a:latin typeface="Montserrat Medium" pitchFamily="2" charset="77"/>
              </a:rPr>
              <a:t>Santiago is a renowned academic and researcher with expertise in network theory, data analysis, machine learning, and graph signal processing. He is a tenured W. M. Rice Trustee Associate Professor at Rice University, with over 150 published papers and more than 4,000 citations. Santiago has received numerous awards, including the IEEE Signal Processing Society Young Author Best Paper Award and NSF CAREER. Santiago holds a Ph.D. in Electrical and Systems Engineering and an M.Sc. in Electrical Engineering from the University of Pennsylvania, and an Industrial Engineering degree from Instituto </a:t>
            </a:r>
            <a:r>
              <a:rPr lang="en-US" sz="800" b="0" dirty="0" err="1">
                <a:solidFill>
                  <a:schemeClr val="tx2"/>
                </a:solidFill>
                <a:latin typeface="Montserrat Medium" pitchFamily="2" charset="77"/>
              </a:rPr>
              <a:t>Tecnológico</a:t>
            </a:r>
            <a:r>
              <a:rPr lang="en-US" sz="800" b="0" dirty="0">
                <a:solidFill>
                  <a:schemeClr val="tx2"/>
                </a:solidFill>
                <a:latin typeface="Montserrat Medium" pitchFamily="2" charset="77"/>
              </a:rPr>
              <a:t> de Buenos Aires, where he graduated as Valedictorian.</a:t>
            </a:r>
          </a:p>
        </p:txBody>
      </p:sp>
      <p:sp>
        <p:nvSpPr>
          <p:cNvPr id="16" name="TextBox 15">
            <a:extLst>
              <a:ext uri="{FF2B5EF4-FFF2-40B4-BE49-F238E27FC236}">
                <a16:creationId xmlns:a16="http://schemas.microsoft.com/office/drawing/2014/main" id="{1F98DA53-82E4-CD35-C6B5-EAC9FD9235A3}"/>
              </a:ext>
            </a:extLst>
          </p:cNvPr>
          <p:cNvSpPr txBox="1"/>
          <p:nvPr/>
        </p:nvSpPr>
        <p:spPr>
          <a:xfrm>
            <a:off x="9505929" y="1935724"/>
            <a:ext cx="2034531" cy="338554"/>
          </a:xfrm>
          <a:prstGeom prst="rect">
            <a:avLst/>
          </a:prstGeom>
          <a:noFill/>
        </p:spPr>
        <p:txBody>
          <a:bodyPr wrap="none" rtlCol="0">
            <a:spAutoFit/>
          </a:bodyPr>
          <a:lstStyle/>
          <a:p>
            <a:r>
              <a:rPr lang="en-US" sz="1600" b="1" dirty="0">
                <a:latin typeface="Montserrat" pitchFamily="2" charset="77"/>
              </a:rPr>
              <a:t>Santiago Segarra</a:t>
            </a:r>
          </a:p>
        </p:txBody>
      </p:sp>
      <p:cxnSp>
        <p:nvCxnSpPr>
          <p:cNvPr id="17" name="Straight Connector 16">
            <a:extLst>
              <a:ext uri="{FF2B5EF4-FFF2-40B4-BE49-F238E27FC236}">
                <a16:creationId xmlns:a16="http://schemas.microsoft.com/office/drawing/2014/main" id="{87AA8737-CAF9-FF5E-061E-EC102F2EF6C4}"/>
              </a:ext>
            </a:extLst>
          </p:cNvPr>
          <p:cNvCxnSpPr>
            <a:cxnSpLocks/>
          </p:cNvCxnSpPr>
          <p:nvPr/>
        </p:nvCxnSpPr>
        <p:spPr>
          <a:xfrm>
            <a:off x="9595763" y="2341360"/>
            <a:ext cx="337825" cy="0"/>
          </a:xfrm>
          <a:prstGeom prst="line">
            <a:avLst/>
          </a:prstGeom>
          <a:ln w="12700">
            <a:solidFill>
              <a:schemeClr val="accent6"/>
            </a:solidFill>
          </a:ln>
        </p:spPr>
        <p:style>
          <a:lnRef idx="2">
            <a:schemeClr val="accent1"/>
          </a:lnRef>
          <a:fillRef idx="0">
            <a:schemeClr val="accent1"/>
          </a:fillRef>
          <a:effectRef idx="1">
            <a:schemeClr val="accent1"/>
          </a:effectRef>
          <a:fontRef idx="minor">
            <a:schemeClr val="tx1"/>
          </a:fontRef>
        </p:style>
      </p:cxnSp>
      <p:pic>
        <p:nvPicPr>
          <p:cNvPr id="25" name="Picture 24" descr="A close-up of a logo&#10;&#10;Description automatically generated">
            <a:extLst>
              <a:ext uri="{FF2B5EF4-FFF2-40B4-BE49-F238E27FC236}">
                <a16:creationId xmlns:a16="http://schemas.microsoft.com/office/drawing/2014/main" id="{B6525C6E-5FE4-D4AC-E182-037EB0482C52}"/>
              </a:ext>
            </a:extLst>
          </p:cNvPr>
          <p:cNvPicPr>
            <a:picLocks noChangeAspect="1"/>
          </p:cNvPicPr>
          <p:nvPr/>
        </p:nvPicPr>
        <p:blipFill>
          <a:blip r:embed="rId5"/>
          <a:stretch>
            <a:fillRect/>
          </a:stretch>
        </p:blipFill>
        <p:spPr>
          <a:xfrm>
            <a:off x="4070322" y="5722454"/>
            <a:ext cx="1959429" cy="914299"/>
          </a:xfrm>
          <a:prstGeom prst="rect">
            <a:avLst/>
          </a:prstGeom>
        </p:spPr>
      </p:pic>
      <p:pic>
        <p:nvPicPr>
          <p:cNvPr id="27" name="Picture 26" descr="Several logos of different companies&#10;&#10;Description automatically generated with medium confidence">
            <a:extLst>
              <a:ext uri="{FF2B5EF4-FFF2-40B4-BE49-F238E27FC236}">
                <a16:creationId xmlns:a16="http://schemas.microsoft.com/office/drawing/2014/main" id="{DE880601-1EE6-BE2F-C452-438FCB7807D1}"/>
              </a:ext>
            </a:extLst>
          </p:cNvPr>
          <p:cNvPicPr>
            <a:picLocks noChangeAspect="1"/>
          </p:cNvPicPr>
          <p:nvPr/>
        </p:nvPicPr>
        <p:blipFill>
          <a:blip r:embed="rId6"/>
          <a:stretch>
            <a:fillRect/>
          </a:stretch>
        </p:blipFill>
        <p:spPr>
          <a:xfrm>
            <a:off x="9581031" y="5880991"/>
            <a:ext cx="1959429" cy="755762"/>
          </a:xfrm>
          <a:prstGeom prst="rect">
            <a:avLst/>
          </a:prstGeom>
        </p:spPr>
      </p:pic>
      <p:pic>
        <p:nvPicPr>
          <p:cNvPr id="29" name="Picture 28" descr="Several logos on a white background&#10;&#10;Description automatically generated">
            <a:extLst>
              <a:ext uri="{FF2B5EF4-FFF2-40B4-BE49-F238E27FC236}">
                <a16:creationId xmlns:a16="http://schemas.microsoft.com/office/drawing/2014/main" id="{DFC9AE43-69D0-B6C5-5B85-4F50A6DE5BD9}"/>
              </a:ext>
            </a:extLst>
          </p:cNvPr>
          <p:cNvPicPr>
            <a:picLocks noChangeAspect="1"/>
          </p:cNvPicPr>
          <p:nvPr/>
        </p:nvPicPr>
        <p:blipFill>
          <a:blip r:embed="rId7"/>
          <a:stretch>
            <a:fillRect/>
          </a:stretch>
        </p:blipFill>
        <p:spPr>
          <a:xfrm>
            <a:off x="6707644" y="5791195"/>
            <a:ext cx="1959429" cy="776815"/>
          </a:xfrm>
          <a:prstGeom prst="rect">
            <a:avLst/>
          </a:prstGeom>
        </p:spPr>
      </p:pic>
      <p:pic>
        <p:nvPicPr>
          <p:cNvPr id="31" name="Picture 30" descr="A person smiling at the camera&#10;&#10;Description automatically generated">
            <a:extLst>
              <a:ext uri="{FF2B5EF4-FFF2-40B4-BE49-F238E27FC236}">
                <a16:creationId xmlns:a16="http://schemas.microsoft.com/office/drawing/2014/main" id="{49B456CF-035E-ED85-3D95-03D32E96E1DD}"/>
              </a:ext>
            </a:extLst>
          </p:cNvPr>
          <p:cNvPicPr>
            <a:picLocks noChangeAspect="1"/>
          </p:cNvPicPr>
          <p:nvPr/>
        </p:nvPicPr>
        <p:blipFill>
          <a:blip r:embed="rId8"/>
          <a:stretch>
            <a:fillRect/>
          </a:stretch>
        </p:blipFill>
        <p:spPr>
          <a:xfrm>
            <a:off x="6797479" y="339702"/>
            <a:ext cx="1406088" cy="1406088"/>
          </a:xfrm>
          <a:prstGeom prst="rect">
            <a:avLst/>
          </a:prstGeom>
        </p:spPr>
      </p:pic>
      <p:pic>
        <p:nvPicPr>
          <p:cNvPr id="35" name="Picture 34" descr="A person in a suit and tie&#10;&#10;Description automatically generated">
            <a:extLst>
              <a:ext uri="{FF2B5EF4-FFF2-40B4-BE49-F238E27FC236}">
                <a16:creationId xmlns:a16="http://schemas.microsoft.com/office/drawing/2014/main" id="{DA91D843-8F05-0F7E-3302-7E2B8FE3091C}"/>
              </a:ext>
            </a:extLst>
          </p:cNvPr>
          <p:cNvPicPr>
            <a:picLocks noChangeAspect="1"/>
          </p:cNvPicPr>
          <p:nvPr/>
        </p:nvPicPr>
        <p:blipFill>
          <a:blip r:embed="rId9"/>
          <a:srcRect t="7769"/>
          <a:stretch/>
        </p:blipFill>
        <p:spPr>
          <a:xfrm>
            <a:off x="9595763" y="339701"/>
            <a:ext cx="1444738" cy="1406088"/>
          </a:xfrm>
          <a:prstGeom prst="rect">
            <a:avLst/>
          </a:prstGeom>
        </p:spPr>
      </p:pic>
      <p:pic>
        <p:nvPicPr>
          <p:cNvPr id="37" name="Picture 36" descr="A person in a suit and tie&#10;&#10;Description automatically generated">
            <a:extLst>
              <a:ext uri="{FF2B5EF4-FFF2-40B4-BE49-F238E27FC236}">
                <a16:creationId xmlns:a16="http://schemas.microsoft.com/office/drawing/2014/main" id="{B561D02E-D994-9659-5DFB-D226A5E65295}"/>
              </a:ext>
            </a:extLst>
          </p:cNvPr>
          <p:cNvPicPr>
            <a:picLocks noChangeAspect="1"/>
          </p:cNvPicPr>
          <p:nvPr/>
        </p:nvPicPr>
        <p:blipFill>
          <a:blip r:embed="rId10"/>
          <a:srcRect l="11771" t="7992" r="14905" b="10213"/>
          <a:stretch/>
        </p:blipFill>
        <p:spPr>
          <a:xfrm>
            <a:off x="3999193" y="339702"/>
            <a:ext cx="1406089" cy="1406088"/>
          </a:xfrm>
          <a:prstGeom prst="rect">
            <a:avLst/>
          </a:prstGeom>
        </p:spPr>
      </p:pic>
      <p:sp>
        <p:nvSpPr>
          <p:cNvPr id="19" name="Text Placeholder 7">
            <a:extLst>
              <a:ext uri="{FF2B5EF4-FFF2-40B4-BE49-F238E27FC236}">
                <a16:creationId xmlns:a16="http://schemas.microsoft.com/office/drawing/2014/main" id="{8DFF7A3F-BDC3-8F3C-98FF-EEA6FDC62B85}"/>
              </a:ext>
            </a:extLst>
          </p:cNvPr>
          <p:cNvSpPr txBox="1">
            <a:spLocks/>
          </p:cNvSpPr>
          <p:nvPr/>
        </p:nvSpPr>
        <p:spPr>
          <a:xfrm>
            <a:off x="11617325" y="6423025"/>
            <a:ext cx="501650" cy="25717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b="1" i="0" kern="1200">
                <a:solidFill>
                  <a:schemeClr val="tx1"/>
                </a:solidFill>
                <a:latin typeface="Montserrat"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1" i="0" kern="1200">
                <a:solidFill>
                  <a:schemeClr val="tx1"/>
                </a:solidFill>
                <a:latin typeface="Montserrat" pitchFamily="2"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1" i="0" kern="1200">
                <a:solidFill>
                  <a:schemeClr val="tx1"/>
                </a:solidFill>
                <a:latin typeface="Montserrat" pitchFamily="2"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1" i="0" kern="1200">
                <a:solidFill>
                  <a:schemeClr val="tx1"/>
                </a:solidFill>
                <a:latin typeface="Montserrat" pitchFamily="2"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1" i="0" kern="1200">
                <a:solidFill>
                  <a:schemeClr val="tx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fld id="{C6F252A1-AB7E-44FD-86CD-D62F5F5F8F0A}" type="slidenum">
              <a:rPr lang="en-GB" sz="800" smtClean="0">
                <a:latin typeface="Montserrat SemiBold" panose="00000700000000000000" pitchFamily="2" charset="0"/>
              </a:rPr>
              <a:pPr marL="0" indent="0" algn="ctr">
                <a:buNone/>
              </a:pPr>
              <a:t>27</a:t>
            </a:fld>
            <a:endParaRPr lang="en-GB" sz="800" dirty="0">
              <a:latin typeface="Montserrat SemiBold" panose="00000700000000000000" pitchFamily="2" charset="0"/>
            </a:endParaRPr>
          </a:p>
        </p:txBody>
      </p:sp>
    </p:spTree>
    <p:extLst>
      <p:ext uri="{BB962C8B-B14F-4D97-AF65-F5344CB8AC3E}">
        <p14:creationId xmlns:p14="http://schemas.microsoft.com/office/powerpoint/2010/main" val="11686906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DDF1A190-9224-8928-1801-FD640489AC0A}"/>
              </a:ext>
            </a:extLst>
          </p:cNvPr>
          <p:cNvGraphicFramePr>
            <a:graphicFrameLocks noChangeAspect="1"/>
          </p:cNvGraphicFramePr>
          <p:nvPr>
            <p:custDataLst>
              <p:tags r:id="rId1"/>
            </p:custDataLst>
            <p:extLst>
              <p:ext uri="{D42A27DB-BD31-4B8C-83A1-F6EECF244321}">
                <p14:modId xmlns:p14="http://schemas.microsoft.com/office/powerpoint/2010/main" val="424387297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04" imgH="405" progId="TCLayout.ActiveDocument.1">
                  <p:embed/>
                </p:oleObj>
              </mc:Choice>
              <mc:Fallback>
                <p:oleObj name="think-cell Slide" r:id="rId3" imgW="404" imgH="405" progId="TCLayout.ActiveDocument.1">
                  <p:embed/>
                  <p:pic>
                    <p:nvPicPr>
                      <p:cNvPr id="7" name="think-cell data - do not delete" hidden="1">
                        <a:extLst>
                          <a:ext uri="{FF2B5EF4-FFF2-40B4-BE49-F238E27FC236}">
                            <a16:creationId xmlns:a16="http://schemas.microsoft.com/office/drawing/2014/main" id="{DDF1A190-9224-8928-1801-FD640489AC0A}"/>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D8945656-975C-1D4F-0E88-B9F1D6F08E1E}"/>
              </a:ext>
            </a:extLst>
          </p:cNvPr>
          <p:cNvSpPr>
            <a:spLocks noGrp="1"/>
          </p:cNvSpPr>
          <p:nvPr>
            <p:ph type="title"/>
          </p:nvPr>
        </p:nvSpPr>
        <p:spPr>
          <a:xfrm>
            <a:off x="3751565" y="2445753"/>
            <a:ext cx="4688869" cy="792466"/>
          </a:xfrm>
        </p:spPr>
        <p:txBody>
          <a:bodyPr vert="horz"/>
          <a:lstStyle/>
          <a:p>
            <a:pPr algn="ctr"/>
            <a:r>
              <a:rPr lang="en-US" sz="5500" dirty="0">
                <a:solidFill>
                  <a:schemeClr val="bg1"/>
                </a:solidFill>
              </a:rPr>
              <a:t>Thank you</a:t>
            </a:r>
          </a:p>
        </p:txBody>
      </p:sp>
      <p:sp>
        <p:nvSpPr>
          <p:cNvPr id="5" name="Title 1">
            <a:hlinkClick r:id="rId5"/>
            <a:extLst>
              <a:ext uri="{FF2B5EF4-FFF2-40B4-BE49-F238E27FC236}">
                <a16:creationId xmlns:a16="http://schemas.microsoft.com/office/drawing/2014/main" id="{517E44EC-2348-06F0-1C0C-0F3D1930CE85}"/>
              </a:ext>
            </a:extLst>
          </p:cNvPr>
          <p:cNvSpPr txBox="1">
            <a:spLocks/>
          </p:cNvSpPr>
          <p:nvPr/>
        </p:nvSpPr>
        <p:spPr>
          <a:xfrm>
            <a:off x="2516204" y="3400320"/>
            <a:ext cx="7159590" cy="792466"/>
          </a:xfrm>
          <a:prstGeom prst="rect">
            <a:avLst/>
          </a:prstGeom>
        </p:spPr>
        <p:txBody>
          <a:bodyPr/>
          <a:lstStyle>
            <a:lvl1pPr algn="l" defTabSz="914400" rtl="0" eaLnBrk="1" latinLnBrk="0" hangingPunct="1">
              <a:lnSpc>
                <a:spcPct val="90000"/>
              </a:lnSpc>
              <a:spcBef>
                <a:spcPct val="0"/>
              </a:spcBef>
              <a:buNone/>
              <a:defRPr sz="4400" b="1" i="0" kern="1200">
                <a:solidFill>
                  <a:schemeClr val="tx1"/>
                </a:solidFill>
                <a:latin typeface="Montserrat" pitchFamily="2" charset="77"/>
                <a:ea typeface="+mj-ea"/>
                <a:cs typeface="+mj-cs"/>
              </a:defRPr>
            </a:lvl1pPr>
          </a:lstStyle>
          <a:p>
            <a:pPr algn="ctr"/>
            <a:r>
              <a:rPr lang="en-US" sz="2000" b="0" dirty="0">
                <a:solidFill>
                  <a:schemeClr val="bg1"/>
                </a:solidFill>
                <a:latin typeface="Montserrat Medium" pitchFamily="2" charset="77"/>
                <a:hlinkClick r:id="rId6">
                  <a:extLst>
                    <a:ext uri="{A12FA001-AC4F-418D-AE19-62706E023703}">
                      <ahyp:hlinkClr xmlns:ahyp="http://schemas.microsoft.com/office/drawing/2018/hyperlinkcolor" val="tx"/>
                    </a:ext>
                  </a:extLst>
                </a:hlinkClick>
              </a:rPr>
              <a:t>www.aqmen.ai</a:t>
            </a:r>
            <a:endParaRPr lang="en-US" sz="2000" b="0" dirty="0">
              <a:solidFill>
                <a:schemeClr val="bg1"/>
              </a:solidFill>
              <a:latin typeface="Montserrat Medium" pitchFamily="2" charset="77"/>
            </a:endParaRPr>
          </a:p>
        </p:txBody>
      </p:sp>
      <p:pic>
        <p:nvPicPr>
          <p:cNvPr id="3" name="Picture 2" descr="A black and white logo&#10;&#10;Description automatically generated">
            <a:extLst>
              <a:ext uri="{FF2B5EF4-FFF2-40B4-BE49-F238E27FC236}">
                <a16:creationId xmlns:a16="http://schemas.microsoft.com/office/drawing/2014/main" id="{147A7AE7-226F-B86E-0191-094B826FCB2A}"/>
              </a:ext>
            </a:extLst>
          </p:cNvPr>
          <p:cNvPicPr>
            <a:picLocks noChangeAspect="1"/>
          </p:cNvPicPr>
          <p:nvPr/>
        </p:nvPicPr>
        <p:blipFill>
          <a:blip r:embed="rId7"/>
          <a:stretch>
            <a:fillRect/>
          </a:stretch>
        </p:blipFill>
        <p:spPr>
          <a:xfrm>
            <a:off x="4965038" y="4971629"/>
            <a:ext cx="1987306" cy="555566"/>
          </a:xfrm>
          <a:prstGeom prst="rect">
            <a:avLst/>
          </a:prstGeom>
        </p:spPr>
      </p:pic>
    </p:spTree>
    <p:extLst>
      <p:ext uri="{BB962C8B-B14F-4D97-AF65-F5344CB8AC3E}">
        <p14:creationId xmlns:p14="http://schemas.microsoft.com/office/powerpoint/2010/main" val="11277027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45D512-E63B-B3DD-6C1C-EBF5A9E7DBF8}"/>
            </a:ext>
          </a:extLst>
        </p:cNvPr>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69A327B7-4427-9AC9-7C10-C0E7606288B5}"/>
              </a:ext>
            </a:extLst>
          </p:cNvPr>
          <p:cNvGraphicFramePr>
            <a:graphicFrameLocks noChangeAspect="1"/>
          </p:cNvGraphicFramePr>
          <p:nvPr>
            <p:custDataLst>
              <p:tags r:id="rId1"/>
            </p:custDataLst>
            <p:extLst>
              <p:ext uri="{D42A27DB-BD31-4B8C-83A1-F6EECF244321}">
                <p14:modId xmlns:p14="http://schemas.microsoft.com/office/powerpoint/2010/main" val="267907654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04" imgH="405" progId="TCLayout.ActiveDocument.1">
                  <p:embed/>
                </p:oleObj>
              </mc:Choice>
              <mc:Fallback>
                <p:oleObj name="think-cell Slide" r:id="rId3" imgW="404" imgH="405" progId="TCLayout.ActiveDocument.1">
                  <p:embed/>
                  <p:pic>
                    <p:nvPicPr>
                      <p:cNvPr id="9" name="think-cell data - do not delete" hidden="1">
                        <a:extLst>
                          <a:ext uri="{FF2B5EF4-FFF2-40B4-BE49-F238E27FC236}">
                            <a16:creationId xmlns:a16="http://schemas.microsoft.com/office/drawing/2014/main" id="{133AACC8-898B-4731-2C0B-D4840C671B66}"/>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5" name="Title 4">
            <a:extLst>
              <a:ext uri="{FF2B5EF4-FFF2-40B4-BE49-F238E27FC236}">
                <a16:creationId xmlns:a16="http://schemas.microsoft.com/office/drawing/2014/main" id="{79E75E12-CD2B-3F6E-234E-FBB4ECBE9524}"/>
              </a:ext>
            </a:extLst>
          </p:cNvPr>
          <p:cNvSpPr>
            <a:spLocks noGrp="1"/>
          </p:cNvSpPr>
          <p:nvPr>
            <p:ph type="title"/>
          </p:nvPr>
        </p:nvSpPr>
        <p:spPr/>
        <p:txBody>
          <a:bodyPr vert="horz"/>
          <a:lstStyle/>
          <a:p>
            <a:r>
              <a:rPr lang="en-GB" dirty="0"/>
              <a:t>DISLCAIMER</a:t>
            </a:r>
          </a:p>
        </p:txBody>
      </p:sp>
      <p:sp>
        <p:nvSpPr>
          <p:cNvPr id="8" name="Text Placeholder 7">
            <a:extLst>
              <a:ext uri="{FF2B5EF4-FFF2-40B4-BE49-F238E27FC236}">
                <a16:creationId xmlns:a16="http://schemas.microsoft.com/office/drawing/2014/main" id="{EB93BCCD-077B-663F-2182-78FF91630BDB}"/>
              </a:ext>
            </a:extLst>
          </p:cNvPr>
          <p:cNvSpPr>
            <a:spLocks noGrp="1"/>
          </p:cNvSpPr>
          <p:nvPr>
            <p:ph type="body" idx="11"/>
          </p:nvPr>
        </p:nvSpPr>
        <p:spPr/>
        <p:txBody>
          <a:bodyPr/>
          <a:lstStyle/>
          <a:p>
            <a:fld id="{C6F252A1-AB7E-44FD-86CD-D62F5F5F8F0A}" type="slidenum">
              <a:rPr lang="en-GB" smtClean="0"/>
              <a:t>29</a:t>
            </a:fld>
            <a:endParaRPr lang="en-GB" dirty="0"/>
          </a:p>
        </p:txBody>
      </p:sp>
      <p:sp>
        <p:nvSpPr>
          <p:cNvPr id="18" name="TextBox 17">
            <a:extLst>
              <a:ext uri="{FF2B5EF4-FFF2-40B4-BE49-F238E27FC236}">
                <a16:creationId xmlns:a16="http://schemas.microsoft.com/office/drawing/2014/main" id="{46B37301-7007-3178-376A-DB7B9E923ECE}"/>
              </a:ext>
            </a:extLst>
          </p:cNvPr>
          <p:cNvSpPr txBox="1"/>
          <p:nvPr/>
        </p:nvSpPr>
        <p:spPr>
          <a:xfrm>
            <a:off x="623888" y="1322413"/>
            <a:ext cx="10944226" cy="3108543"/>
          </a:xfrm>
          <a:prstGeom prst="rect">
            <a:avLst/>
          </a:prstGeom>
          <a:noFill/>
          <a:ln w="6350">
            <a:noFill/>
            <a:miter lim="800000"/>
          </a:ln>
        </p:spPr>
        <p:txBody>
          <a:bodyPr wrap="square">
            <a:spAutoFit/>
          </a:bodyPr>
          <a:lstStyle/>
          <a:p>
            <a:pPr rtl="0" fontAlgn="ctr">
              <a:spcBef>
                <a:spcPts val="600"/>
              </a:spcBef>
              <a:spcAft>
                <a:spcPts val="600"/>
              </a:spcAft>
            </a:pPr>
            <a:r>
              <a:rPr lang="en-GB" sz="1600" dirty="0">
                <a:solidFill>
                  <a:schemeClr val="tx2"/>
                </a:solidFill>
                <a:effectLst/>
                <a:latin typeface="Montserrat" panose="00000500000000000000" pitchFamily="2" charset="0"/>
              </a:rPr>
              <a:t>This document has been prepared by Aqmen and is intended for internal use or distribution only with prior written approval from Aqmen. The information contained herein is based on publicly available data and is provided for informational purposes only.</a:t>
            </a:r>
          </a:p>
          <a:p>
            <a:pPr rtl="0" fontAlgn="ctr">
              <a:spcBef>
                <a:spcPts val="600"/>
              </a:spcBef>
              <a:spcAft>
                <a:spcPts val="600"/>
              </a:spcAft>
            </a:pPr>
            <a:r>
              <a:rPr lang="en-GB" sz="1600" dirty="0">
                <a:solidFill>
                  <a:schemeClr val="tx2"/>
                </a:solidFill>
                <a:effectLst/>
                <a:latin typeface="Montserrat" panose="00000500000000000000" pitchFamily="2" charset="0"/>
              </a:rPr>
              <a:t>The content does not constitute financial, investment, or business advice, nor should it be construed as a recommendation or endorsement of any specific strategy, company, or market. While reasonable care has been taken to ensure the accuracy of the information presented, Aqmen makes no representations or warranties, express or implied, regarding the completeness, reliability, or suitability of this document for any particular purpose.</a:t>
            </a:r>
          </a:p>
          <a:p>
            <a:pPr rtl="0" fontAlgn="ctr">
              <a:spcBef>
                <a:spcPts val="600"/>
              </a:spcBef>
              <a:spcAft>
                <a:spcPts val="600"/>
              </a:spcAft>
            </a:pPr>
            <a:r>
              <a:rPr lang="en-GB" sz="1600" dirty="0">
                <a:solidFill>
                  <a:schemeClr val="tx2"/>
                </a:solidFill>
                <a:effectLst/>
                <a:latin typeface="Montserrat" panose="00000500000000000000" pitchFamily="2" charset="0"/>
              </a:rPr>
              <a:t>Any reliance placed on the information in this document is strictly at the reader’s own risk. Aqmen accepts no liability for any loss or damage resulting from the use of this document or the information contained herein.</a:t>
            </a:r>
          </a:p>
        </p:txBody>
      </p:sp>
    </p:spTree>
    <p:extLst>
      <p:ext uri="{BB962C8B-B14F-4D97-AF65-F5344CB8AC3E}">
        <p14:creationId xmlns:p14="http://schemas.microsoft.com/office/powerpoint/2010/main" val="9960070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55C45838-4931-994B-A108-2DFEE3FC15AF}"/>
              </a:ext>
            </a:extLst>
          </p:cNvPr>
          <p:cNvGraphicFramePr>
            <a:graphicFrameLocks noChangeAspect="1"/>
          </p:cNvGraphicFramePr>
          <p:nvPr>
            <p:custDataLst>
              <p:tags r:id="rId1"/>
            </p:custDataLst>
            <p:extLst>
              <p:ext uri="{D42A27DB-BD31-4B8C-83A1-F6EECF244321}">
                <p14:modId xmlns:p14="http://schemas.microsoft.com/office/powerpoint/2010/main" val="86744622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6" imgW="404" imgH="405" progId="TCLayout.ActiveDocument.1">
                  <p:embed/>
                </p:oleObj>
              </mc:Choice>
              <mc:Fallback>
                <p:oleObj name="think-cell Slide" r:id="rId6" imgW="404" imgH="405" progId="TCLayout.ActiveDocument.1">
                  <p:embed/>
                  <p:pic>
                    <p:nvPicPr>
                      <p:cNvPr id="0" name=""/>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43" name="Rectangle 42">
            <a:extLst>
              <a:ext uri="{FF2B5EF4-FFF2-40B4-BE49-F238E27FC236}">
                <a16:creationId xmlns:a16="http://schemas.microsoft.com/office/drawing/2014/main" id="{74472F84-CC4B-701F-DF6E-E6615C43A4F7}"/>
              </a:ext>
            </a:extLst>
          </p:cNvPr>
          <p:cNvSpPr/>
          <p:nvPr>
            <p:custDataLst>
              <p:tags r:id="rId2"/>
            </p:custDataLst>
          </p:nvPr>
        </p:nvSpPr>
        <p:spPr bwMode="auto">
          <a:xfrm>
            <a:off x="4403725" y="2516188"/>
            <a:ext cx="3384550" cy="608013"/>
          </a:xfrm>
          <a:prstGeom prst="rect">
            <a:avLst/>
          </a:prstGeom>
          <a:solidFill>
            <a:schemeClr val="accent1"/>
          </a:solidFill>
          <a:ln w="38100" cap="flat" cmpd="sng" algn="ctr">
            <a:solidFill>
              <a:schemeClr val="bg1"/>
            </a:solidFill>
            <a:prstDash val="solid"/>
            <a:miter lim="800000"/>
            <a:headEnd type="none" w="med" len="med"/>
            <a:tailEnd type="none" w="med" len="med"/>
          </a:ln>
          <a:effectLst/>
        </p:spPr>
        <p:style>
          <a:lnRef idx="2">
            <a:schemeClr val="accent1">
              <a:shade val="15000"/>
            </a:schemeClr>
          </a:lnRef>
          <a:fillRef idx="1">
            <a:schemeClr val="accent1"/>
          </a:fillRef>
          <a:effectRef idx="0">
            <a:schemeClr val="accent1"/>
          </a:effectRef>
          <a:fontRef idx="minor">
            <a:schemeClr val="lt1"/>
          </a:fontRef>
        </p:style>
        <p:txBody>
          <a:bodyPr vert="horz" wrap="none" lIns="122238" tIns="120650" rIns="0" bIns="122238" rtlCol="0" anchor="ctr"/>
          <a:lstStyle/>
          <a:p>
            <a:pPr>
              <a:spcBef>
                <a:spcPct val="0"/>
              </a:spcBef>
              <a:spcAft>
                <a:spcPct val="0"/>
              </a:spcAft>
            </a:pPr>
            <a:r>
              <a:rPr lang="en-GB" altLang="en-US" sz="2400">
                <a:solidFill>
                  <a:schemeClr val="bg1"/>
                </a:solidFill>
                <a:effectLst/>
                <a:sym typeface="Montserrat" panose="00000500000000000000" pitchFamily="2" charset="0"/>
              </a:rPr>
              <a:t>Market Overview</a:t>
            </a:r>
            <a:endParaRPr lang="en-GB" sz="2400" dirty="0">
              <a:solidFill>
                <a:schemeClr val="bg1"/>
              </a:solidFill>
              <a:sym typeface="Montserrat" panose="00000500000000000000" pitchFamily="2" charset="0"/>
            </a:endParaRPr>
          </a:p>
        </p:txBody>
      </p:sp>
      <p:sp>
        <p:nvSpPr>
          <p:cNvPr id="33" name="Rectangle 32">
            <a:hlinkClick r:id="rId8" action="ppaction://hlinksldjump"/>
            <a:extLst>
              <a:ext uri="{FF2B5EF4-FFF2-40B4-BE49-F238E27FC236}">
                <a16:creationId xmlns:a16="http://schemas.microsoft.com/office/drawing/2014/main" id="{A6AE23D2-93A0-EF8C-DA67-B2264E39A5F0}"/>
              </a:ext>
            </a:extLst>
          </p:cNvPr>
          <p:cNvSpPr/>
          <p:nvPr>
            <p:custDataLst>
              <p:tags r:id="rId3"/>
            </p:custDataLst>
          </p:nvPr>
        </p:nvSpPr>
        <p:spPr bwMode="auto">
          <a:xfrm>
            <a:off x="4403725" y="3124200"/>
            <a:ext cx="3384550" cy="609600"/>
          </a:xfrm>
          <a:prstGeom prst="rect">
            <a:avLst/>
          </a:prstGeom>
          <a:solidFill>
            <a:schemeClr val="bg1"/>
          </a:solidFill>
          <a:ln w="38100" cap="flat" cmpd="sng" algn="ctr">
            <a:solidFill>
              <a:schemeClr val="bg1"/>
            </a:solidFill>
            <a:prstDash val="solid"/>
            <a:miter lim="800000"/>
            <a:headEnd type="none" w="med" len="med"/>
            <a:tailEnd type="none" w="med" len="med"/>
          </a:ln>
          <a:effectLst/>
        </p:spPr>
        <p:style>
          <a:lnRef idx="2">
            <a:schemeClr val="accent1">
              <a:shade val="15000"/>
            </a:schemeClr>
          </a:lnRef>
          <a:fillRef idx="1">
            <a:schemeClr val="accent1"/>
          </a:fillRef>
          <a:effectRef idx="0">
            <a:schemeClr val="accent1"/>
          </a:effectRef>
          <a:fontRef idx="minor">
            <a:schemeClr val="lt1"/>
          </a:fontRef>
        </p:style>
        <p:txBody>
          <a:bodyPr vert="horz" wrap="none" lIns="122238" tIns="122238" rIns="0" bIns="122238" rtlCol="0" anchor="ctr"/>
          <a:lstStyle/>
          <a:p>
            <a:pPr>
              <a:spcBef>
                <a:spcPct val="0"/>
              </a:spcBef>
              <a:spcAft>
                <a:spcPct val="0"/>
              </a:spcAft>
            </a:pPr>
            <a:r>
              <a:rPr lang="en-GB" altLang="en-US" sz="2400" dirty="0">
                <a:solidFill>
                  <a:schemeClr val="tx1"/>
                </a:solidFill>
                <a:effectLst/>
                <a:sym typeface="Montserrat" panose="00000500000000000000" pitchFamily="2" charset="0"/>
              </a:rPr>
              <a:t>Competitive Landscape</a:t>
            </a:r>
            <a:endParaRPr lang="en-GB" sz="2400" dirty="0">
              <a:solidFill>
                <a:schemeClr val="tx1"/>
              </a:solidFill>
              <a:sym typeface="Montserrat" panose="00000500000000000000" pitchFamily="2" charset="0"/>
            </a:endParaRPr>
          </a:p>
        </p:txBody>
      </p:sp>
      <p:sp>
        <p:nvSpPr>
          <p:cNvPr id="7" name="Rectangle 6">
            <a:hlinkClick r:id="rId9" action="ppaction://hlinksldjump"/>
            <a:extLst>
              <a:ext uri="{FF2B5EF4-FFF2-40B4-BE49-F238E27FC236}">
                <a16:creationId xmlns:a16="http://schemas.microsoft.com/office/drawing/2014/main" id="{224CD87A-C64E-9B3B-159D-C23F8F53A834}"/>
              </a:ext>
            </a:extLst>
          </p:cNvPr>
          <p:cNvSpPr/>
          <p:nvPr>
            <p:custDataLst>
              <p:tags r:id="rId4"/>
            </p:custDataLst>
          </p:nvPr>
        </p:nvSpPr>
        <p:spPr bwMode="auto">
          <a:xfrm>
            <a:off x="4403725" y="3733801"/>
            <a:ext cx="3384550" cy="608013"/>
          </a:xfrm>
          <a:prstGeom prst="rect">
            <a:avLst/>
          </a:prstGeom>
          <a:solidFill>
            <a:schemeClr val="bg1"/>
          </a:solidFill>
          <a:ln w="38100" cap="flat" cmpd="sng" algn="ctr">
            <a:solidFill>
              <a:schemeClr val="bg1"/>
            </a:solidFill>
            <a:prstDash val="solid"/>
            <a:miter lim="800000"/>
            <a:headEnd type="none" w="med" len="med"/>
            <a:tailEnd type="none" w="med" len="med"/>
          </a:ln>
          <a:effectLst/>
        </p:spPr>
        <p:style>
          <a:lnRef idx="2">
            <a:schemeClr val="accent1">
              <a:shade val="15000"/>
            </a:schemeClr>
          </a:lnRef>
          <a:fillRef idx="1">
            <a:schemeClr val="accent1"/>
          </a:fillRef>
          <a:effectRef idx="0">
            <a:schemeClr val="accent1"/>
          </a:effectRef>
          <a:fontRef idx="minor">
            <a:schemeClr val="lt1"/>
          </a:fontRef>
        </p:style>
        <p:txBody>
          <a:bodyPr vert="horz" wrap="none" lIns="122238" tIns="122238" rIns="0" bIns="120650" rtlCol="0" anchor="ctr"/>
          <a:lstStyle/>
          <a:p>
            <a:pPr>
              <a:spcBef>
                <a:spcPct val="0"/>
              </a:spcBef>
              <a:spcAft>
                <a:spcPct val="0"/>
              </a:spcAft>
            </a:pPr>
            <a:r>
              <a:rPr lang="en-GB" sz="2400">
                <a:solidFill>
                  <a:schemeClr val="tx1"/>
                </a:solidFill>
                <a:sym typeface="Montserrat" panose="00000500000000000000" pitchFamily="2" charset="0"/>
              </a:rPr>
              <a:t>About Aqmen</a:t>
            </a:r>
            <a:endParaRPr lang="en-GB" sz="2400" dirty="0">
              <a:solidFill>
                <a:schemeClr val="tx1"/>
              </a:solidFill>
              <a:sym typeface="Montserrat" panose="00000500000000000000" pitchFamily="2" charset="0"/>
            </a:endParaRPr>
          </a:p>
        </p:txBody>
      </p:sp>
      <p:sp>
        <p:nvSpPr>
          <p:cNvPr id="2" name="Title 1">
            <a:extLst>
              <a:ext uri="{FF2B5EF4-FFF2-40B4-BE49-F238E27FC236}">
                <a16:creationId xmlns:a16="http://schemas.microsoft.com/office/drawing/2014/main" id="{EC52784C-9334-4802-C928-82A5D439B977}"/>
              </a:ext>
            </a:extLst>
          </p:cNvPr>
          <p:cNvSpPr>
            <a:spLocks noGrp="1"/>
          </p:cNvSpPr>
          <p:nvPr>
            <p:ph type="title"/>
          </p:nvPr>
        </p:nvSpPr>
        <p:spPr/>
        <p:txBody>
          <a:bodyPr vert="horz"/>
          <a:lstStyle/>
          <a:p>
            <a:fld id="{86B54606-A80A-43F7-88F7-C9FD9D126A89}" type="datetime'Agenda'">
              <a:rPr lang="en-GB" altLang="en-US" smtClean="0">
                <a:effectLst/>
              </a:rPr>
              <a:pPr/>
              <a:t>Agenda</a:t>
            </a:fld>
            <a:endParaRPr lang="en-GB" dirty="0"/>
          </a:p>
        </p:txBody>
      </p:sp>
    </p:spTree>
    <p:extLst>
      <p:ext uri="{BB962C8B-B14F-4D97-AF65-F5344CB8AC3E}">
        <p14:creationId xmlns:p14="http://schemas.microsoft.com/office/powerpoint/2010/main" val="416334511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72B26B30-386A-E4DD-D485-6BC73954DFE3}"/>
            </a:ext>
          </a:extLst>
        </p:cNvPr>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86376CD2-53E0-F5F0-E467-4CA140C90598}"/>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04" imgH="405" progId="TCLayout.ActiveDocument.1">
                  <p:embed/>
                </p:oleObj>
              </mc:Choice>
              <mc:Fallback>
                <p:oleObj name="think-cell Slide" r:id="rId4" imgW="404" imgH="405" progId="TCLayout.ActiveDocument.1">
                  <p:embed/>
                  <p:pic>
                    <p:nvPicPr>
                      <p:cNvPr id="9" name="think-cell data - do not delete" hidden="1">
                        <a:extLst>
                          <a:ext uri="{FF2B5EF4-FFF2-40B4-BE49-F238E27FC236}">
                            <a16:creationId xmlns:a16="http://schemas.microsoft.com/office/drawing/2014/main" id="{133AACC8-898B-4731-2C0B-D4840C671B66}"/>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5" name="Title 4">
            <a:extLst>
              <a:ext uri="{FF2B5EF4-FFF2-40B4-BE49-F238E27FC236}">
                <a16:creationId xmlns:a16="http://schemas.microsoft.com/office/drawing/2014/main" id="{EB5F09E9-EEE9-9263-FAE5-436BC56C6552}"/>
              </a:ext>
            </a:extLst>
          </p:cNvPr>
          <p:cNvSpPr>
            <a:spLocks noGrp="1"/>
          </p:cNvSpPr>
          <p:nvPr>
            <p:ph type="title"/>
          </p:nvPr>
        </p:nvSpPr>
        <p:spPr/>
        <p:txBody>
          <a:bodyPr vert="horz"/>
          <a:lstStyle/>
          <a:p>
            <a:r>
              <a:rPr lang="en-GB" dirty="0"/>
              <a:t>WE ARE NOT REPLACING EXCEL … FOR NOW</a:t>
            </a:r>
          </a:p>
        </p:txBody>
      </p:sp>
      <p:sp>
        <p:nvSpPr>
          <p:cNvPr id="6" name="Text Placeholder 5">
            <a:extLst>
              <a:ext uri="{FF2B5EF4-FFF2-40B4-BE49-F238E27FC236}">
                <a16:creationId xmlns:a16="http://schemas.microsoft.com/office/drawing/2014/main" id="{3356E664-B809-D269-9C4F-6156DFE263C7}"/>
              </a:ext>
            </a:extLst>
          </p:cNvPr>
          <p:cNvSpPr>
            <a:spLocks noGrp="1"/>
          </p:cNvSpPr>
          <p:nvPr>
            <p:ph type="body" idx="1"/>
          </p:nvPr>
        </p:nvSpPr>
        <p:spPr/>
        <p:txBody>
          <a:bodyPr/>
          <a:lstStyle/>
          <a:p>
            <a:r>
              <a:rPr lang="en-GB" b="0" i="1" dirty="0"/>
              <a:t>How are we solving the problem?</a:t>
            </a:r>
          </a:p>
        </p:txBody>
      </p:sp>
      <p:sp>
        <p:nvSpPr>
          <p:cNvPr id="37" name="Text Placeholder 7">
            <a:extLst>
              <a:ext uri="{FF2B5EF4-FFF2-40B4-BE49-F238E27FC236}">
                <a16:creationId xmlns:a16="http://schemas.microsoft.com/office/drawing/2014/main" id="{C37915B6-044F-D2F4-7ECC-58479DBBD257}"/>
              </a:ext>
            </a:extLst>
          </p:cNvPr>
          <p:cNvSpPr txBox="1">
            <a:spLocks/>
          </p:cNvSpPr>
          <p:nvPr/>
        </p:nvSpPr>
        <p:spPr>
          <a:xfrm>
            <a:off x="11634788" y="6402739"/>
            <a:ext cx="501380" cy="256674"/>
          </a:xfrm>
          <a:prstGeom prst="rect">
            <a:avLst/>
          </a:prstGeom>
        </p:spPr>
        <p:txBody>
          <a:bodyPr anchor="ctr"/>
          <a:lstStyle>
            <a:lvl1pPr marL="0" indent="0" algn="ctr" defTabSz="914400" rtl="0" eaLnBrk="1" latinLnBrk="0" hangingPunct="1">
              <a:lnSpc>
                <a:spcPct val="90000"/>
              </a:lnSpc>
              <a:spcBef>
                <a:spcPts val="1000"/>
              </a:spcBef>
              <a:buFont typeface="Arial" panose="020B0604020202020204" pitchFamily="34" charset="0"/>
              <a:buNone/>
              <a:defRPr sz="800" b="1" i="0" kern="1200">
                <a:solidFill>
                  <a:schemeClr val="accent6"/>
                </a:solidFill>
                <a:latin typeface="Montserrat SemiBold" pitchFamily="2" charset="77"/>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i="0" kern="1200">
                <a:solidFill>
                  <a:schemeClr val="tx1">
                    <a:tint val="82000"/>
                  </a:schemeClr>
                </a:solidFill>
                <a:latin typeface="Montserrat" pitchFamily="2" charset="77"/>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i="0" kern="1200">
                <a:solidFill>
                  <a:schemeClr val="tx1">
                    <a:tint val="82000"/>
                  </a:schemeClr>
                </a:solidFill>
                <a:latin typeface="Montserrat" pitchFamily="2" charset="77"/>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i="0" kern="1200">
                <a:solidFill>
                  <a:schemeClr val="tx1">
                    <a:tint val="82000"/>
                  </a:schemeClr>
                </a:solidFill>
                <a:latin typeface="Montserrat" pitchFamily="2" charset="77"/>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i="0" kern="1200">
                <a:solidFill>
                  <a:schemeClr val="tx1">
                    <a:tint val="82000"/>
                  </a:schemeClr>
                </a:solidFill>
                <a:latin typeface="Montserrat" pitchFamily="2" charset="77"/>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82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82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82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82000"/>
                  </a:schemeClr>
                </a:solidFill>
                <a:latin typeface="+mn-lt"/>
                <a:ea typeface="+mn-ea"/>
                <a:cs typeface="+mn-cs"/>
              </a:defRPr>
            </a:lvl9pPr>
          </a:lstStyle>
          <a:p>
            <a:fld id="{C6F252A1-AB7E-44FD-86CD-D62F5F5F8F0A}" type="slidenum">
              <a:rPr lang="en-GB" smtClean="0"/>
              <a:pPr/>
              <a:t>30</a:t>
            </a:fld>
            <a:endParaRPr lang="en-GB" dirty="0"/>
          </a:p>
        </p:txBody>
      </p:sp>
      <p:pic>
        <p:nvPicPr>
          <p:cNvPr id="3" name="Picture 2" descr="A screenshot of a computer&#10;&#10;Description automatically generated">
            <a:extLst>
              <a:ext uri="{FF2B5EF4-FFF2-40B4-BE49-F238E27FC236}">
                <a16:creationId xmlns:a16="http://schemas.microsoft.com/office/drawing/2014/main" id="{D1233482-EBCB-1715-ECB8-3CF2E3E6A00C}"/>
              </a:ext>
            </a:extLst>
          </p:cNvPr>
          <p:cNvPicPr>
            <a:picLocks noChangeAspect="1"/>
          </p:cNvPicPr>
          <p:nvPr/>
        </p:nvPicPr>
        <p:blipFill>
          <a:blip r:embed="rId6"/>
          <a:stretch>
            <a:fillRect/>
          </a:stretch>
        </p:blipFill>
        <p:spPr>
          <a:xfrm>
            <a:off x="1538287" y="1811337"/>
            <a:ext cx="8124825" cy="3438525"/>
          </a:xfrm>
          <a:prstGeom prst="rect">
            <a:avLst/>
          </a:prstGeom>
        </p:spPr>
      </p:pic>
    </p:spTree>
    <p:extLst>
      <p:ext uri="{BB962C8B-B14F-4D97-AF65-F5344CB8AC3E}">
        <p14:creationId xmlns:p14="http://schemas.microsoft.com/office/powerpoint/2010/main" val="25116246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3A2673-001C-A713-93B1-6247C6F7606B}"/>
            </a:ext>
          </a:extLst>
        </p:cNvPr>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D7E1372E-5F35-CDD4-488E-4AE86883FC68}"/>
              </a:ext>
            </a:extLst>
          </p:cNvPr>
          <p:cNvGraphicFramePr>
            <a:graphicFrameLocks noChangeAspect="1"/>
          </p:cNvGraphicFramePr>
          <p:nvPr>
            <p:custDataLst>
              <p:tags r:id="rId1"/>
            </p:custDataLst>
            <p:extLst>
              <p:ext uri="{D42A27DB-BD31-4B8C-83A1-F6EECF244321}">
                <p14:modId xmlns:p14="http://schemas.microsoft.com/office/powerpoint/2010/main" val="59308248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04" imgH="405" progId="TCLayout.ActiveDocument.1">
                  <p:embed/>
                </p:oleObj>
              </mc:Choice>
              <mc:Fallback>
                <p:oleObj name="think-cell Slide" r:id="rId3" imgW="404" imgH="405" progId="TCLayout.ActiveDocument.1">
                  <p:embed/>
                  <p:pic>
                    <p:nvPicPr>
                      <p:cNvPr id="9" name="think-cell data - do not delete" hidden="1">
                        <a:extLst>
                          <a:ext uri="{FF2B5EF4-FFF2-40B4-BE49-F238E27FC236}">
                            <a16:creationId xmlns:a16="http://schemas.microsoft.com/office/drawing/2014/main" id="{E9793305-623E-6F0D-5C48-6F5DA43295DF}"/>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5" name="Title 4">
            <a:extLst>
              <a:ext uri="{FF2B5EF4-FFF2-40B4-BE49-F238E27FC236}">
                <a16:creationId xmlns:a16="http://schemas.microsoft.com/office/drawing/2014/main" id="{E55B6424-41EA-6E62-975F-2A5229BBA135}"/>
              </a:ext>
            </a:extLst>
          </p:cNvPr>
          <p:cNvSpPr>
            <a:spLocks noGrp="1"/>
          </p:cNvSpPr>
          <p:nvPr>
            <p:ph type="title"/>
          </p:nvPr>
        </p:nvSpPr>
        <p:spPr>
          <a:xfrm>
            <a:off x="623888" y="257007"/>
            <a:ext cx="10944225" cy="757130"/>
          </a:xfrm>
        </p:spPr>
        <p:txBody>
          <a:bodyPr vert="horz"/>
          <a:lstStyle/>
          <a:p>
            <a:r>
              <a:rPr lang="en-GB" dirty="0"/>
              <a:t>Cloud Extended Planning and Analysis Solutions market (</a:t>
            </a:r>
            <a:r>
              <a:rPr lang="en-GB" dirty="0" err="1"/>
              <a:t>xP&amp;A</a:t>
            </a:r>
            <a:r>
              <a:rPr lang="en-GB" dirty="0"/>
              <a:t>) represents a maturing approach to enterprise planning</a:t>
            </a:r>
          </a:p>
        </p:txBody>
      </p:sp>
      <p:sp>
        <p:nvSpPr>
          <p:cNvPr id="8" name="Text Placeholder 7">
            <a:extLst>
              <a:ext uri="{FF2B5EF4-FFF2-40B4-BE49-F238E27FC236}">
                <a16:creationId xmlns:a16="http://schemas.microsoft.com/office/drawing/2014/main" id="{926E528B-C5F4-B2BB-58C7-8479ABB6483B}"/>
              </a:ext>
            </a:extLst>
          </p:cNvPr>
          <p:cNvSpPr>
            <a:spLocks noGrp="1"/>
          </p:cNvSpPr>
          <p:nvPr>
            <p:ph type="body" idx="11"/>
          </p:nvPr>
        </p:nvSpPr>
        <p:spPr/>
        <p:txBody>
          <a:bodyPr/>
          <a:lstStyle/>
          <a:p>
            <a:fld id="{C6F252A1-AB7E-44FD-86CD-D62F5F5F8F0A}" type="slidenum">
              <a:rPr lang="en-GB" smtClean="0"/>
              <a:t>4</a:t>
            </a:fld>
            <a:endParaRPr lang="en-GB" dirty="0"/>
          </a:p>
        </p:txBody>
      </p:sp>
      <p:grpSp>
        <p:nvGrpSpPr>
          <p:cNvPr id="1029" name="Group 1028">
            <a:extLst>
              <a:ext uri="{FF2B5EF4-FFF2-40B4-BE49-F238E27FC236}">
                <a16:creationId xmlns:a16="http://schemas.microsoft.com/office/drawing/2014/main" id="{F46BD212-F749-4DB4-7FFD-1AA09DEC2F1C}"/>
              </a:ext>
            </a:extLst>
          </p:cNvPr>
          <p:cNvGrpSpPr/>
          <p:nvPr/>
        </p:nvGrpSpPr>
        <p:grpSpPr>
          <a:xfrm>
            <a:off x="3248605" y="-612387"/>
            <a:ext cx="452016" cy="405880"/>
            <a:chOff x="3248605" y="-612387"/>
            <a:chExt cx="452016" cy="405880"/>
          </a:xfrm>
        </p:grpSpPr>
        <p:sp>
          <p:nvSpPr>
            <p:cNvPr id="105" name="Subtitle 1">
              <a:extLst>
                <a:ext uri="{FF2B5EF4-FFF2-40B4-BE49-F238E27FC236}">
                  <a16:creationId xmlns:a16="http://schemas.microsoft.com/office/drawing/2014/main" id="{53C59DD6-A47C-96AF-2AE5-72A1358B3265}"/>
                </a:ext>
              </a:extLst>
            </p:cNvPr>
            <p:cNvSpPr txBox="1">
              <a:spLocks/>
            </p:cNvSpPr>
            <p:nvPr/>
          </p:nvSpPr>
          <p:spPr>
            <a:xfrm>
              <a:off x="3248605" y="-314229"/>
              <a:ext cx="452016" cy="107722"/>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b="0" kern="1200" baseline="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lgn="ctr"/>
              <a:r>
                <a:rPr lang="en-GB" sz="700" dirty="0">
                  <a:solidFill>
                    <a:schemeClr val="accent6"/>
                  </a:solidFill>
                  <a:latin typeface="Montserrat" panose="00000500000000000000" pitchFamily="2" charset="0"/>
                </a:rPr>
                <a:t>&gt;15%</a:t>
              </a:r>
            </a:p>
          </p:txBody>
        </p:sp>
        <p:grpSp>
          <p:nvGrpSpPr>
            <p:cNvPr id="111" name="Group 110">
              <a:extLst>
                <a:ext uri="{FF2B5EF4-FFF2-40B4-BE49-F238E27FC236}">
                  <a16:creationId xmlns:a16="http://schemas.microsoft.com/office/drawing/2014/main" id="{D5CEBABB-C962-E0C6-AEE5-54478A8BA396}"/>
                </a:ext>
              </a:extLst>
            </p:cNvPr>
            <p:cNvGrpSpPr/>
            <p:nvPr/>
          </p:nvGrpSpPr>
          <p:grpSpPr>
            <a:xfrm>
              <a:off x="3358278" y="-612387"/>
              <a:ext cx="232670" cy="232670"/>
              <a:chOff x="3351905" y="-1606550"/>
              <a:chExt cx="232670" cy="232670"/>
            </a:xfrm>
          </p:grpSpPr>
          <p:sp>
            <p:nvSpPr>
              <p:cNvPr id="99" name="Arrow: Down 98">
                <a:extLst>
                  <a:ext uri="{FF2B5EF4-FFF2-40B4-BE49-F238E27FC236}">
                    <a16:creationId xmlns:a16="http://schemas.microsoft.com/office/drawing/2014/main" id="{F27EA6BC-C54E-D4F6-D325-A57F4DCE1B39}"/>
                  </a:ext>
                </a:extLst>
              </p:cNvPr>
              <p:cNvSpPr/>
              <p:nvPr/>
            </p:nvSpPr>
            <p:spPr>
              <a:xfrm rot="10800000">
                <a:off x="3397266" y="-1573059"/>
                <a:ext cx="140724" cy="161003"/>
              </a:xfrm>
              <a:prstGeom prst="downArrow">
                <a:avLst>
                  <a:gd name="adj1" fmla="val 53384"/>
                  <a:gd name="adj2" fmla="val 5000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6" name="Oval 105">
                <a:extLst>
                  <a:ext uri="{FF2B5EF4-FFF2-40B4-BE49-F238E27FC236}">
                    <a16:creationId xmlns:a16="http://schemas.microsoft.com/office/drawing/2014/main" id="{BE58B1D8-550C-0613-6C07-35850DF22A58}"/>
                  </a:ext>
                </a:extLst>
              </p:cNvPr>
              <p:cNvSpPr/>
              <p:nvPr/>
            </p:nvSpPr>
            <p:spPr>
              <a:xfrm>
                <a:off x="3351905" y="-1606550"/>
                <a:ext cx="232670" cy="232670"/>
              </a:xfrm>
              <a:prstGeom prst="ellipse">
                <a:avLst/>
              </a:prstGeom>
              <a:no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grpSp>
      <p:grpSp>
        <p:nvGrpSpPr>
          <p:cNvPr id="113" name="Group 112">
            <a:extLst>
              <a:ext uri="{FF2B5EF4-FFF2-40B4-BE49-F238E27FC236}">
                <a16:creationId xmlns:a16="http://schemas.microsoft.com/office/drawing/2014/main" id="{56BA187C-AD1A-92DF-F8F9-44DBB4738807}"/>
              </a:ext>
            </a:extLst>
          </p:cNvPr>
          <p:cNvGrpSpPr/>
          <p:nvPr/>
        </p:nvGrpSpPr>
        <p:grpSpPr>
          <a:xfrm>
            <a:off x="2833510" y="-633204"/>
            <a:ext cx="452016" cy="405880"/>
            <a:chOff x="2794580" y="-1606550"/>
            <a:chExt cx="452016" cy="405880"/>
          </a:xfrm>
        </p:grpSpPr>
        <p:sp>
          <p:nvSpPr>
            <p:cNvPr id="104" name="Subtitle 1">
              <a:extLst>
                <a:ext uri="{FF2B5EF4-FFF2-40B4-BE49-F238E27FC236}">
                  <a16:creationId xmlns:a16="http://schemas.microsoft.com/office/drawing/2014/main" id="{A6B1DB4C-F521-5CC1-F60D-F32A1D136FBF}"/>
                </a:ext>
              </a:extLst>
            </p:cNvPr>
            <p:cNvSpPr txBox="1">
              <a:spLocks/>
            </p:cNvSpPr>
            <p:nvPr/>
          </p:nvSpPr>
          <p:spPr>
            <a:xfrm>
              <a:off x="2794580" y="-1308392"/>
              <a:ext cx="452016" cy="107722"/>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b="0" kern="1200" baseline="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lgn="ctr"/>
              <a:r>
                <a:rPr lang="en-GB" sz="700" dirty="0">
                  <a:solidFill>
                    <a:schemeClr val="accent6"/>
                  </a:solidFill>
                  <a:latin typeface="Montserrat" panose="00000500000000000000" pitchFamily="2" charset="0"/>
                </a:rPr>
                <a:t>5%-15%</a:t>
              </a:r>
            </a:p>
          </p:txBody>
        </p:sp>
        <p:grpSp>
          <p:nvGrpSpPr>
            <p:cNvPr id="112" name="Group 111">
              <a:extLst>
                <a:ext uri="{FF2B5EF4-FFF2-40B4-BE49-F238E27FC236}">
                  <a16:creationId xmlns:a16="http://schemas.microsoft.com/office/drawing/2014/main" id="{C32E0398-6888-3516-BBC7-D5A6455597C7}"/>
                </a:ext>
              </a:extLst>
            </p:cNvPr>
            <p:cNvGrpSpPr/>
            <p:nvPr/>
          </p:nvGrpSpPr>
          <p:grpSpPr>
            <a:xfrm>
              <a:off x="2904253" y="-1606550"/>
              <a:ext cx="232670" cy="232670"/>
              <a:chOff x="2796280" y="-1606550"/>
              <a:chExt cx="232670" cy="232670"/>
            </a:xfrm>
          </p:grpSpPr>
          <p:sp>
            <p:nvSpPr>
              <p:cNvPr id="98" name="Arrow: Down 97">
                <a:extLst>
                  <a:ext uri="{FF2B5EF4-FFF2-40B4-BE49-F238E27FC236}">
                    <a16:creationId xmlns:a16="http://schemas.microsoft.com/office/drawing/2014/main" id="{686E14C4-FE34-29F1-5FD4-BA57C68E947B}"/>
                  </a:ext>
                </a:extLst>
              </p:cNvPr>
              <p:cNvSpPr/>
              <p:nvPr/>
            </p:nvSpPr>
            <p:spPr>
              <a:xfrm rot="13500000">
                <a:off x="2842255" y="-1573059"/>
                <a:ext cx="140724" cy="161003"/>
              </a:xfrm>
              <a:prstGeom prst="downArrow">
                <a:avLst>
                  <a:gd name="adj1" fmla="val 53384"/>
                  <a:gd name="adj2" fmla="val 50000"/>
                </a:avLst>
              </a:prstGeom>
              <a:solidFill>
                <a:schemeClr val="accent3">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7" name="Oval 106">
                <a:extLst>
                  <a:ext uri="{FF2B5EF4-FFF2-40B4-BE49-F238E27FC236}">
                    <a16:creationId xmlns:a16="http://schemas.microsoft.com/office/drawing/2014/main" id="{F3D4D827-C968-9081-5183-9976B000A144}"/>
                  </a:ext>
                </a:extLst>
              </p:cNvPr>
              <p:cNvSpPr/>
              <p:nvPr/>
            </p:nvSpPr>
            <p:spPr>
              <a:xfrm>
                <a:off x="2796280" y="-1606550"/>
                <a:ext cx="232670" cy="232670"/>
              </a:xfrm>
              <a:prstGeom prst="ellipse">
                <a:avLst/>
              </a:prstGeom>
              <a:no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grpSp>
      <p:grpSp>
        <p:nvGrpSpPr>
          <p:cNvPr id="1093" name="Group 1092">
            <a:extLst>
              <a:ext uri="{FF2B5EF4-FFF2-40B4-BE49-F238E27FC236}">
                <a16:creationId xmlns:a16="http://schemas.microsoft.com/office/drawing/2014/main" id="{60AF2CD0-0680-2598-72EB-DBADBA61CCC2}"/>
              </a:ext>
            </a:extLst>
          </p:cNvPr>
          <p:cNvGrpSpPr/>
          <p:nvPr/>
        </p:nvGrpSpPr>
        <p:grpSpPr>
          <a:xfrm>
            <a:off x="2270705" y="-612387"/>
            <a:ext cx="452016" cy="405880"/>
            <a:chOff x="2270705" y="-612387"/>
            <a:chExt cx="452016" cy="405880"/>
          </a:xfrm>
        </p:grpSpPr>
        <p:sp>
          <p:nvSpPr>
            <p:cNvPr id="103" name="Subtitle 1">
              <a:extLst>
                <a:ext uri="{FF2B5EF4-FFF2-40B4-BE49-F238E27FC236}">
                  <a16:creationId xmlns:a16="http://schemas.microsoft.com/office/drawing/2014/main" id="{F80AECA6-7A4F-5236-F050-AEC87A32D19A}"/>
                </a:ext>
              </a:extLst>
            </p:cNvPr>
            <p:cNvSpPr txBox="1">
              <a:spLocks/>
            </p:cNvSpPr>
            <p:nvPr/>
          </p:nvSpPr>
          <p:spPr>
            <a:xfrm>
              <a:off x="2270705" y="-314229"/>
              <a:ext cx="452016" cy="107722"/>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b="0" kern="1200" baseline="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lgn="ctr"/>
              <a:r>
                <a:rPr lang="en-GB" sz="700" dirty="0">
                  <a:solidFill>
                    <a:schemeClr val="accent6"/>
                  </a:solidFill>
                  <a:latin typeface="Montserrat" panose="00000500000000000000" pitchFamily="2" charset="0"/>
                </a:rPr>
                <a:t>(5%)-5%</a:t>
              </a:r>
            </a:p>
          </p:txBody>
        </p:sp>
        <p:grpSp>
          <p:nvGrpSpPr>
            <p:cNvPr id="114" name="Group 113">
              <a:extLst>
                <a:ext uri="{FF2B5EF4-FFF2-40B4-BE49-F238E27FC236}">
                  <a16:creationId xmlns:a16="http://schemas.microsoft.com/office/drawing/2014/main" id="{9708AA7D-4357-B12D-813B-723EDA9BC9C7}"/>
                </a:ext>
              </a:extLst>
            </p:cNvPr>
            <p:cNvGrpSpPr/>
            <p:nvPr/>
          </p:nvGrpSpPr>
          <p:grpSpPr>
            <a:xfrm>
              <a:off x="2380378" y="-612387"/>
              <a:ext cx="232670" cy="232670"/>
              <a:chOff x="2422963" y="-1606550"/>
              <a:chExt cx="232670" cy="232670"/>
            </a:xfrm>
          </p:grpSpPr>
          <p:sp>
            <p:nvSpPr>
              <p:cNvPr id="97" name="Arrow: Down 96">
                <a:extLst>
                  <a:ext uri="{FF2B5EF4-FFF2-40B4-BE49-F238E27FC236}">
                    <a16:creationId xmlns:a16="http://schemas.microsoft.com/office/drawing/2014/main" id="{045ABC30-7494-B22E-0D46-E0143ACD0D99}"/>
                  </a:ext>
                </a:extLst>
              </p:cNvPr>
              <p:cNvSpPr/>
              <p:nvPr/>
            </p:nvSpPr>
            <p:spPr>
              <a:xfrm rot="16200000">
                <a:off x="2478461" y="-1573059"/>
                <a:ext cx="140724" cy="161003"/>
              </a:xfrm>
              <a:prstGeom prst="downArrow">
                <a:avLst>
                  <a:gd name="adj1" fmla="val 53384"/>
                  <a:gd name="adj2" fmla="val 50000"/>
                </a:avLst>
              </a:prstGeom>
              <a:solidFill>
                <a:schemeClr val="accent6">
                  <a:lumMod val="25000"/>
                  <a:lumOff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8" name="Oval 107">
                <a:extLst>
                  <a:ext uri="{FF2B5EF4-FFF2-40B4-BE49-F238E27FC236}">
                    <a16:creationId xmlns:a16="http://schemas.microsoft.com/office/drawing/2014/main" id="{0B56FFC6-214C-D65A-8C77-E894168A5C52}"/>
                  </a:ext>
                </a:extLst>
              </p:cNvPr>
              <p:cNvSpPr/>
              <p:nvPr/>
            </p:nvSpPr>
            <p:spPr>
              <a:xfrm>
                <a:off x="2422963" y="-1606550"/>
                <a:ext cx="232670" cy="232670"/>
              </a:xfrm>
              <a:prstGeom prst="ellipse">
                <a:avLst/>
              </a:prstGeom>
              <a:no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grpSp>
      <p:grpSp>
        <p:nvGrpSpPr>
          <p:cNvPr id="116" name="Group 115">
            <a:extLst>
              <a:ext uri="{FF2B5EF4-FFF2-40B4-BE49-F238E27FC236}">
                <a16:creationId xmlns:a16="http://schemas.microsoft.com/office/drawing/2014/main" id="{8DFC2BCC-DA07-88DF-A73B-02B4BA584162}"/>
              </a:ext>
            </a:extLst>
          </p:cNvPr>
          <p:cNvGrpSpPr/>
          <p:nvPr/>
        </p:nvGrpSpPr>
        <p:grpSpPr>
          <a:xfrm>
            <a:off x="1673805" y="-612387"/>
            <a:ext cx="452016" cy="405880"/>
            <a:chOff x="1673805" y="-1606550"/>
            <a:chExt cx="452016" cy="405880"/>
          </a:xfrm>
        </p:grpSpPr>
        <p:sp>
          <p:nvSpPr>
            <p:cNvPr id="102" name="Subtitle 1">
              <a:extLst>
                <a:ext uri="{FF2B5EF4-FFF2-40B4-BE49-F238E27FC236}">
                  <a16:creationId xmlns:a16="http://schemas.microsoft.com/office/drawing/2014/main" id="{E4CF52CE-60A1-7881-AA3E-023EBEADAD14}"/>
                </a:ext>
              </a:extLst>
            </p:cNvPr>
            <p:cNvSpPr txBox="1">
              <a:spLocks/>
            </p:cNvSpPr>
            <p:nvPr/>
          </p:nvSpPr>
          <p:spPr>
            <a:xfrm>
              <a:off x="1673805" y="-1308392"/>
              <a:ext cx="452016" cy="107722"/>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b="0" kern="1200" baseline="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lgn="ctr"/>
              <a:r>
                <a:rPr lang="en-GB" sz="700" dirty="0">
                  <a:solidFill>
                    <a:schemeClr val="accent6"/>
                  </a:solidFill>
                  <a:latin typeface="Montserrat" panose="00000500000000000000" pitchFamily="2" charset="0"/>
                </a:rPr>
                <a:t>(15%)-(5%)</a:t>
              </a:r>
            </a:p>
          </p:txBody>
        </p:sp>
        <p:grpSp>
          <p:nvGrpSpPr>
            <p:cNvPr id="115" name="Group 114">
              <a:extLst>
                <a:ext uri="{FF2B5EF4-FFF2-40B4-BE49-F238E27FC236}">
                  <a16:creationId xmlns:a16="http://schemas.microsoft.com/office/drawing/2014/main" id="{FD2B4CDD-00BA-F17B-CBD0-21B93358F290}"/>
                </a:ext>
              </a:extLst>
            </p:cNvPr>
            <p:cNvGrpSpPr/>
            <p:nvPr/>
          </p:nvGrpSpPr>
          <p:grpSpPr>
            <a:xfrm>
              <a:off x="1783478" y="-1606550"/>
              <a:ext cx="232670" cy="232670"/>
              <a:chOff x="1785736" y="-1606550"/>
              <a:chExt cx="232670" cy="232670"/>
            </a:xfrm>
          </p:grpSpPr>
          <p:sp>
            <p:nvSpPr>
              <p:cNvPr id="96" name="Arrow: Down 95">
                <a:extLst>
                  <a:ext uri="{FF2B5EF4-FFF2-40B4-BE49-F238E27FC236}">
                    <a16:creationId xmlns:a16="http://schemas.microsoft.com/office/drawing/2014/main" id="{9A2B4096-CF0F-B85F-490A-4EF2EE41F029}"/>
                  </a:ext>
                </a:extLst>
              </p:cNvPr>
              <p:cNvSpPr/>
              <p:nvPr/>
            </p:nvSpPr>
            <p:spPr>
              <a:xfrm rot="18900000">
                <a:off x="1840809" y="-1573058"/>
                <a:ext cx="140724" cy="161003"/>
              </a:xfrm>
              <a:prstGeom prst="downArrow">
                <a:avLst>
                  <a:gd name="adj1" fmla="val 53384"/>
                  <a:gd name="adj2" fmla="val 50000"/>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9" name="Oval 108">
                <a:extLst>
                  <a:ext uri="{FF2B5EF4-FFF2-40B4-BE49-F238E27FC236}">
                    <a16:creationId xmlns:a16="http://schemas.microsoft.com/office/drawing/2014/main" id="{9B5DBD51-1ACF-14C0-F948-C1DE1297DA85}"/>
                  </a:ext>
                </a:extLst>
              </p:cNvPr>
              <p:cNvSpPr/>
              <p:nvPr/>
            </p:nvSpPr>
            <p:spPr>
              <a:xfrm>
                <a:off x="1785736" y="-1606550"/>
                <a:ext cx="232670" cy="232670"/>
              </a:xfrm>
              <a:prstGeom prst="ellipse">
                <a:avLst/>
              </a:prstGeom>
              <a:no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grpSp>
      <p:grpSp>
        <p:nvGrpSpPr>
          <p:cNvPr id="118" name="Group 117">
            <a:extLst>
              <a:ext uri="{FF2B5EF4-FFF2-40B4-BE49-F238E27FC236}">
                <a16:creationId xmlns:a16="http://schemas.microsoft.com/office/drawing/2014/main" id="{8A2B195E-DC9E-E4E7-0D54-404C9F126D61}"/>
              </a:ext>
            </a:extLst>
          </p:cNvPr>
          <p:cNvGrpSpPr/>
          <p:nvPr/>
        </p:nvGrpSpPr>
        <p:grpSpPr>
          <a:xfrm>
            <a:off x="1200950" y="-612387"/>
            <a:ext cx="452016" cy="405880"/>
            <a:chOff x="1200950" y="-1606550"/>
            <a:chExt cx="452016" cy="405880"/>
          </a:xfrm>
        </p:grpSpPr>
        <p:sp>
          <p:nvSpPr>
            <p:cNvPr id="101" name="Subtitle 1">
              <a:extLst>
                <a:ext uri="{FF2B5EF4-FFF2-40B4-BE49-F238E27FC236}">
                  <a16:creationId xmlns:a16="http://schemas.microsoft.com/office/drawing/2014/main" id="{C5F5DBB6-1410-41EF-C510-A675F0DD03B3}"/>
                </a:ext>
              </a:extLst>
            </p:cNvPr>
            <p:cNvSpPr txBox="1">
              <a:spLocks/>
            </p:cNvSpPr>
            <p:nvPr/>
          </p:nvSpPr>
          <p:spPr>
            <a:xfrm>
              <a:off x="1200950" y="-1308392"/>
              <a:ext cx="452016" cy="107722"/>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b="0" kern="1200" baseline="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lgn="ctr"/>
              <a:r>
                <a:rPr lang="en-GB" sz="700" dirty="0">
                  <a:solidFill>
                    <a:schemeClr val="accent6"/>
                  </a:solidFill>
                  <a:latin typeface="Montserrat" panose="00000500000000000000" pitchFamily="2" charset="0"/>
                </a:rPr>
                <a:t>&lt;(15%)</a:t>
              </a:r>
            </a:p>
          </p:txBody>
        </p:sp>
        <p:grpSp>
          <p:nvGrpSpPr>
            <p:cNvPr id="117" name="Group 116">
              <a:extLst>
                <a:ext uri="{FF2B5EF4-FFF2-40B4-BE49-F238E27FC236}">
                  <a16:creationId xmlns:a16="http://schemas.microsoft.com/office/drawing/2014/main" id="{1600F2F3-0F41-ED73-93F3-F48C907B8FB2}"/>
                </a:ext>
              </a:extLst>
            </p:cNvPr>
            <p:cNvGrpSpPr/>
            <p:nvPr/>
          </p:nvGrpSpPr>
          <p:grpSpPr>
            <a:xfrm>
              <a:off x="1310623" y="-1606550"/>
              <a:ext cx="232670" cy="232670"/>
              <a:chOff x="1347456" y="-1606550"/>
              <a:chExt cx="232670" cy="232670"/>
            </a:xfrm>
          </p:grpSpPr>
          <p:sp>
            <p:nvSpPr>
              <p:cNvPr id="95" name="Arrow: Down 94">
                <a:extLst>
                  <a:ext uri="{FF2B5EF4-FFF2-40B4-BE49-F238E27FC236}">
                    <a16:creationId xmlns:a16="http://schemas.microsoft.com/office/drawing/2014/main" id="{EA8A9FAF-449E-C82A-A341-633837E325B3}"/>
                  </a:ext>
                </a:extLst>
              </p:cNvPr>
              <p:cNvSpPr/>
              <p:nvPr/>
            </p:nvSpPr>
            <p:spPr>
              <a:xfrm>
                <a:off x="1392364" y="-1573058"/>
                <a:ext cx="140724" cy="161003"/>
              </a:xfrm>
              <a:prstGeom prst="downArrow">
                <a:avLst>
                  <a:gd name="adj1" fmla="val 53384"/>
                  <a:gd name="adj2" fmla="val 50000"/>
                </a:avLst>
              </a:pr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0" name="Oval 109">
                <a:extLst>
                  <a:ext uri="{FF2B5EF4-FFF2-40B4-BE49-F238E27FC236}">
                    <a16:creationId xmlns:a16="http://schemas.microsoft.com/office/drawing/2014/main" id="{51B4A33A-949F-53D8-0CEE-A7D3BEFF2903}"/>
                  </a:ext>
                </a:extLst>
              </p:cNvPr>
              <p:cNvSpPr/>
              <p:nvPr/>
            </p:nvSpPr>
            <p:spPr>
              <a:xfrm>
                <a:off x="1347456" y="-1606550"/>
                <a:ext cx="232670" cy="232670"/>
              </a:xfrm>
              <a:prstGeom prst="ellipse">
                <a:avLst/>
              </a:prstGeom>
              <a:no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grpSp>
      <p:cxnSp>
        <p:nvCxnSpPr>
          <p:cNvPr id="13" name="Straight Connector 12">
            <a:extLst>
              <a:ext uri="{FF2B5EF4-FFF2-40B4-BE49-F238E27FC236}">
                <a16:creationId xmlns:a16="http://schemas.microsoft.com/office/drawing/2014/main" id="{7870FEF1-D774-3CF8-6082-120AB7A6F70E}"/>
              </a:ext>
            </a:extLst>
          </p:cNvPr>
          <p:cNvCxnSpPr>
            <a:cxnSpLocks/>
          </p:cNvCxnSpPr>
          <p:nvPr/>
        </p:nvCxnSpPr>
        <p:spPr>
          <a:xfrm>
            <a:off x="554735" y="1868308"/>
            <a:ext cx="11080053" cy="0"/>
          </a:xfrm>
          <a:prstGeom prst="line">
            <a:avLst/>
          </a:prstGeom>
          <a:ln w="6350" cap="flat">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B014C6C3-274D-8D1B-BEC9-496F196DAC26}"/>
              </a:ext>
            </a:extLst>
          </p:cNvPr>
          <p:cNvSpPr/>
          <p:nvPr/>
        </p:nvSpPr>
        <p:spPr>
          <a:xfrm>
            <a:off x="7358808" y="1673976"/>
            <a:ext cx="372638" cy="372638"/>
          </a:xfrm>
          <a:prstGeom prst="ellipse">
            <a:avLst/>
          </a:prstGeom>
          <a:solidFill>
            <a:schemeClr val="bg1"/>
          </a:solidFill>
          <a:ln w="6350"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GB" sz="1600" dirty="0" err="1">
              <a:solidFill>
                <a:schemeClr val="bg1"/>
              </a:solidFill>
              <a:latin typeface="Montserrat" pitchFamily="2" charset="77"/>
            </a:endParaRPr>
          </a:p>
        </p:txBody>
      </p:sp>
      <p:sp>
        <p:nvSpPr>
          <p:cNvPr id="24" name="TextBox 23">
            <a:extLst>
              <a:ext uri="{FF2B5EF4-FFF2-40B4-BE49-F238E27FC236}">
                <a16:creationId xmlns:a16="http://schemas.microsoft.com/office/drawing/2014/main" id="{5747F3F4-8512-D9C1-7E22-6217ADF2F3B2}"/>
              </a:ext>
            </a:extLst>
          </p:cNvPr>
          <p:cNvSpPr txBox="1"/>
          <p:nvPr/>
        </p:nvSpPr>
        <p:spPr>
          <a:xfrm>
            <a:off x="2242867" y="6355249"/>
            <a:ext cx="9126747" cy="163902"/>
          </a:xfrm>
          <a:prstGeom prst="rect">
            <a:avLst/>
          </a:prstGeom>
          <a:ln w="6350">
            <a:noFill/>
            <a:miter lim="800000"/>
          </a:ln>
        </p:spPr>
        <p:txBody>
          <a:bodyPr vert="horz" wrap="square" lIns="0" tIns="0" rIns="0" bIns="0" rtlCol="0">
            <a:noAutofit/>
          </a:bodyPr>
          <a:lstStyle/>
          <a:p>
            <a:pPr algn="l">
              <a:spcBef>
                <a:spcPts val="0"/>
              </a:spcBef>
              <a:spcAft>
                <a:spcPts val="0"/>
              </a:spcAft>
              <a:buNone/>
            </a:pPr>
            <a:r>
              <a:rPr lang="en-GB" sz="800" dirty="0">
                <a:solidFill>
                  <a:schemeClr val="tx2"/>
                </a:solidFill>
                <a:latin typeface="Montserrat" pitchFamily="2" charset="77"/>
              </a:rPr>
              <a:t>Note: </a:t>
            </a:r>
            <a:r>
              <a:rPr lang="en-GB" sz="800" i="1" dirty="0">
                <a:solidFill>
                  <a:schemeClr val="tx2"/>
                </a:solidFill>
                <a:latin typeface="Montserrat" pitchFamily="2" charset="77"/>
              </a:rPr>
              <a:t>1- Composable architectures refer to a design philosophy in IT and software engineering that emphasizes modular, flexible, and interconnected components that can be assembled, disassembled, and reassembled in various configurations to meet specific business needs or adapt to changing requirements  </a:t>
            </a:r>
          </a:p>
        </p:txBody>
      </p:sp>
      <p:pic>
        <p:nvPicPr>
          <p:cNvPr id="26" name="Picture 25">
            <a:extLst>
              <a:ext uri="{FF2B5EF4-FFF2-40B4-BE49-F238E27FC236}">
                <a16:creationId xmlns:a16="http://schemas.microsoft.com/office/drawing/2014/main" id="{3648FD18-B912-33A0-65DC-AFC901EF819A}"/>
              </a:ext>
            </a:extLst>
          </p:cNvPr>
          <p:cNvPicPr>
            <a:picLocks noChangeAspect="1"/>
          </p:cNvPicPr>
          <p:nvPr/>
        </p:nvPicPr>
        <p:blipFill>
          <a:blip r:embed="rId5"/>
          <a:stretch>
            <a:fillRect/>
          </a:stretch>
        </p:blipFill>
        <p:spPr>
          <a:xfrm>
            <a:off x="681735" y="2314941"/>
            <a:ext cx="6467522" cy="3143273"/>
          </a:xfrm>
          <a:prstGeom prst="rect">
            <a:avLst/>
          </a:prstGeom>
        </p:spPr>
      </p:pic>
      <p:sp>
        <p:nvSpPr>
          <p:cNvPr id="27" name="Isosceles Triangle 26">
            <a:extLst>
              <a:ext uri="{FF2B5EF4-FFF2-40B4-BE49-F238E27FC236}">
                <a16:creationId xmlns:a16="http://schemas.microsoft.com/office/drawing/2014/main" id="{4740401E-4715-2208-378F-C78792AF369B}"/>
              </a:ext>
            </a:extLst>
          </p:cNvPr>
          <p:cNvSpPr/>
          <p:nvPr/>
        </p:nvSpPr>
        <p:spPr>
          <a:xfrm rot="5400000">
            <a:off x="7461555" y="1756154"/>
            <a:ext cx="248959" cy="214620"/>
          </a:xfrm>
          <a:prstGeom prst="triangle">
            <a:avLst/>
          </a:prstGeom>
          <a:solidFill>
            <a:schemeClr val="accent1"/>
          </a:solidFill>
          <a:ln w="6350"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GB" sz="1600" dirty="0" err="1">
              <a:solidFill>
                <a:schemeClr val="bg1"/>
              </a:solidFill>
              <a:latin typeface="Montserrat" pitchFamily="2" charset="77"/>
            </a:endParaRPr>
          </a:p>
        </p:txBody>
      </p:sp>
      <p:sp>
        <p:nvSpPr>
          <p:cNvPr id="31" name="Isosceles Triangle 30">
            <a:extLst>
              <a:ext uri="{FF2B5EF4-FFF2-40B4-BE49-F238E27FC236}">
                <a16:creationId xmlns:a16="http://schemas.microsoft.com/office/drawing/2014/main" id="{107157AB-DE51-3746-353D-D84CB5E5BCD0}"/>
              </a:ext>
            </a:extLst>
          </p:cNvPr>
          <p:cNvSpPr/>
          <p:nvPr/>
        </p:nvSpPr>
        <p:spPr>
          <a:xfrm rot="5400000">
            <a:off x="7426619" y="1789115"/>
            <a:ext cx="161364" cy="139107"/>
          </a:xfrm>
          <a:prstGeom prst="triangle">
            <a:avLst/>
          </a:prstGeom>
          <a:solidFill>
            <a:schemeClr val="accent1">
              <a:lumMod val="20000"/>
              <a:lumOff val="80000"/>
            </a:schemeClr>
          </a:solidFill>
          <a:ln w="6350"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GB" sz="1600" dirty="0" err="1">
              <a:solidFill>
                <a:schemeClr val="bg1"/>
              </a:solidFill>
              <a:latin typeface="Montserrat" pitchFamily="2" charset="77"/>
            </a:endParaRPr>
          </a:p>
        </p:txBody>
      </p:sp>
      <p:cxnSp>
        <p:nvCxnSpPr>
          <p:cNvPr id="32" name="Straight Connector 31">
            <a:extLst>
              <a:ext uri="{FF2B5EF4-FFF2-40B4-BE49-F238E27FC236}">
                <a16:creationId xmlns:a16="http://schemas.microsoft.com/office/drawing/2014/main" id="{A98BB1F6-DE28-ECDC-7624-2CA592EF491E}"/>
              </a:ext>
            </a:extLst>
          </p:cNvPr>
          <p:cNvCxnSpPr>
            <a:cxnSpLocks/>
            <a:stCxn id="15" idx="4"/>
          </p:cNvCxnSpPr>
          <p:nvPr/>
        </p:nvCxnSpPr>
        <p:spPr>
          <a:xfrm>
            <a:off x="7545127" y="2046614"/>
            <a:ext cx="16229" cy="3998053"/>
          </a:xfrm>
          <a:prstGeom prst="line">
            <a:avLst/>
          </a:prstGeom>
          <a:ln w="6350" cap="flat">
            <a:solidFill>
              <a:schemeClr val="tx1"/>
            </a:solidFill>
            <a:prstDash val="dash"/>
            <a:miter lim="800000"/>
            <a:tailEnd type="none"/>
          </a:ln>
        </p:spPr>
        <p:style>
          <a:lnRef idx="1">
            <a:schemeClr val="accent1"/>
          </a:lnRef>
          <a:fillRef idx="0">
            <a:schemeClr val="accent1"/>
          </a:fillRef>
          <a:effectRef idx="0">
            <a:schemeClr val="accent1"/>
          </a:effectRef>
          <a:fontRef idx="minor">
            <a:schemeClr val="tx1"/>
          </a:fontRef>
        </p:style>
      </p:cxnSp>
      <p:sp>
        <p:nvSpPr>
          <p:cNvPr id="80" name="Subtitle 1">
            <a:extLst>
              <a:ext uri="{FF2B5EF4-FFF2-40B4-BE49-F238E27FC236}">
                <a16:creationId xmlns:a16="http://schemas.microsoft.com/office/drawing/2014/main" id="{F091DF90-8940-BED3-8999-AFFF2E28EE05}"/>
              </a:ext>
            </a:extLst>
          </p:cNvPr>
          <p:cNvSpPr txBox="1">
            <a:spLocks/>
          </p:cNvSpPr>
          <p:nvPr/>
        </p:nvSpPr>
        <p:spPr>
          <a:xfrm>
            <a:off x="554736" y="1608083"/>
            <a:ext cx="6687582" cy="24622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b="0" kern="1200" baseline="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r>
              <a:rPr lang="en-GB" b="1" dirty="0">
                <a:latin typeface="Montserrat" pitchFamily="2" charset="77"/>
              </a:rPr>
              <a:t>Overview of the extended </a:t>
            </a:r>
            <a:r>
              <a:rPr lang="en-GB" b="1" dirty="0" err="1">
                <a:latin typeface="Montserrat" pitchFamily="2" charset="77"/>
              </a:rPr>
              <a:t>xP&amp;A</a:t>
            </a:r>
            <a:r>
              <a:rPr lang="en-GB" b="1" dirty="0">
                <a:latin typeface="Montserrat" pitchFamily="2" charset="77"/>
              </a:rPr>
              <a:t> market attributes </a:t>
            </a:r>
          </a:p>
        </p:txBody>
      </p:sp>
      <p:sp>
        <p:nvSpPr>
          <p:cNvPr id="100" name="Subtitle 1">
            <a:extLst>
              <a:ext uri="{FF2B5EF4-FFF2-40B4-BE49-F238E27FC236}">
                <a16:creationId xmlns:a16="http://schemas.microsoft.com/office/drawing/2014/main" id="{A2E4463F-B5DE-4AC8-9BDF-D9585D72263A}"/>
              </a:ext>
            </a:extLst>
          </p:cNvPr>
          <p:cNvSpPr txBox="1">
            <a:spLocks/>
          </p:cNvSpPr>
          <p:nvPr/>
        </p:nvSpPr>
        <p:spPr>
          <a:xfrm>
            <a:off x="7847937" y="1608083"/>
            <a:ext cx="3786851" cy="24622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b="0" kern="1200" baseline="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r>
              <a:rPr lang="en-GB" b="1" dirty="0">
                <a:latin typeface="Montserrat" pitchFamily="2" charset="77"/>
              </a:rPr>
              <a:t>Market definition</a:t>
            </a:r>
          </a:p>
        </p:txBody>
      </p:sp>
      <p:sp>
        <p:nvSpPr>
          <p:cNvPr id="119" name="Subtitle 1">
            <a:extLst>
              <a:ext uri="{FF2B5EF4-FFF2-40B4-BE49-F238E27FC236}">
                <a16:creationId xmlns:a16="http://schemas.microsoft.com/office/drawing/2014/main" id="{43BB8302-82C1-8EFD-E45B-F6CB39F62E47}"/>
              </a:ext>
            </a:extLst>
          </p:cNvPr>
          <p:cNvSpPr txBox="1">
            <a:spLocks/>
          </p:cNvSpPr>
          <p:nvPr/>
        </p:nvSpPr>
        <p:spPr>
          <a:xfrm>
            <a:off x="7693345" y="2062641"/>
            <a:ext cx="3941443" cy="3477875"/>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b="0" kern="1200" baseline="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285750" indent="-285750">
              <a:buFont typeface="Arial" panose="020B0604020202020204" pitchFamily="34" charset="0"/>
              <a:buChar char="•"/>
            </a:pPr>
            <a:r>
              <a:rPr lang="en-GB" sz="1200" dirty="0" err="1">
                <a:solidFill>
                  <a:schemeClr val="tx2"/>
                </a:solidFill>
                <a:latin typeface="Montserrat" pitchFamily="2" charset="77"/>
              </a:rPr>
              <a:t>xP&amp;A</a:t>
            </a:r>
            <a:r>
              <a:rPr lang="en-GB" sz="1200" dirty="0">
                <a:solidFill>
                  <a:schemeClr val="tx2"/>
                </a:solidFill>
                <a:latin typeface="Montserrat" pitchFamily="2" charset="77"/>
              </a:rPr>
              <a:t> is platform-centric enterprise planning strategy to </a:t>
            </a:r>
            <a:r>
              <a:rPr lang="en-GB" sz="1200" b="1" dirty="0">
                <a:solidFill>
                  <a:schemeClr val="tx2"/>
                </a:solidFill>
                <a:latin typeface="Montserrat" pitchFamily="2" charset="77"/>
              </a:rPr>
              <a:t>extend Financial Planning &amp; Analysis (FP&amp;A) with multidiscipline planning capabilities</a:t>
            </a:r>
          </a:p>
          <a:p>
            <a:pPr marL="285750" indent="-285750">
              <a:buFont typeface="Arial" panose="020B0604020202020204" pitchFamily="34" charset="0"/>
              <a:buChar char="•"/>
            </a:pPr>
            <a:r>
              <a:rPr lang="en-GB" sz="1200" dirty="0">
                <a:solidFill>
                  <a:schemeClr val="tx2"/>
                </a:solidFill>
                <a:latin typeface="Montserrat" pitchFamily="2" charset="77"/>
              </a:rPr>
              <a:t>Capabilities are packaged, marketed, and sold as </a:t>
            </a:r>
            <a:r>
              <a:rPr lang="en-GB" sz="1200" b="1" dirty="0">
                <a:solidFill>
                  <a:schemeClr val="tx2"/>
                </a:solidFill>
                <a:latin typeface="Montserrat" pitchFamily="2" charset="77"/>
              </a:rPr>
              <a:t>integrated operational planning solutions</a:t>
            </a:r>
          </a:p>
          <a:p>
            <a:pPr marL="285750" indent="-285750">
              <a:buFont typeface="Arial" panose="020B0604020202020204" pitchFamily="34" charset="0"/>
              <a:buChar char="•"/>
            </a:pPr>
            <a:r>
              <a:rPr lang="en-GB" sz="1200" dirty="0" err="1">
                <a:solidFill>
                  <a:schemeClr val="tx2"/>
                </a:solidFill>
                <a:latin typeface="Montserrat" pitchFamily="2" charset="77"/>
              </a:rPr>
              <a:t>xP&amp;A</a:t>
            </a:r>
            <a:r>
              <a:rPr lang="en-GB" sz="1200" dirty="0">
                <a:solidFill>
                  <a:schemeClr val="tx2"/>
                </a:solidFill>
                <a:latin typeface="Montserrat" pitchFamily="2" charset="77"/>
              </a:rPr>
              <a:t> solutions </a:t>
            </a:r>
            <a:r>
              <a:rPr lang="en-GB" sz="1200" b="1" dirty="0">
                <a:solidFill>
                  <a:schemeClr val="tx2"/>
                </a:solidFill>
                <a:latin typeface="Montserrat" pitchFamily="2" charset="77"/>
              </a:rPr>
              <a:t>should include a cohesive, composable</a:t>
            </a:r>
            <a:r>
              <a:rPr lang="en-GB" sz="1200" b="1" baseline="30000" dirty="0">
                <a:solidFill>
                  <a:schemeClr val="tx2"/>
                </a:solidFill>
                <a:latin typeface="Montserrat" pitchFamily="2" charset="77"/>
              </a:rPr>
              <a:t>1</a:t>
            </a:r>
            <a:r>
              <a:rPr lang="en-GB" sz="1200" b="1" dirty="0">
                <a:solidFill>
                  <a:schemeClr val="tx2"/>
                </a:solidFill>
                <a:latin typeface="Montserrat" pitchFamily="2" charset="77"/>
              </a:rPr>
              <a:t>, data-harmonized platform </a:t>
            </a:r>
          </a:p>
          <a:p>
            <a:pPr marL="285750" indent="-285750">
              <a:buFont typeface="Arial" panose="020B0604020202020204" pitchFamily="34" charset="0"/>
              <a:buChar char="•"/>
            </a:pPr>
            <a:r>
              <a:rPr lang="en-GB" sz="1200" dirty="0">
                <a:solidFill>
                  <a:schemeClr val="tx2"/>
                </a:solidFill>
                <a:latin typeface="Montserrat" pitchFamily="2" charset="77"/>
              </a:rPr>
              <a:t>Such platform needs to </a:t>
            </a:r>
            <a:r>
              <a:rPr lang="en-GB" sz="1200" b="1" dirty="0">
                <a:solidFill>
                  <a:schemeClr val="tx2"/>
                </a:solidFill>
                <a:latin typeface="Montserrat" pitchFamily="2" charset="77"/>
              </a:rPr>
              <a:t>accommodate emerging technologies, horizontal functional and vertical-specific solutions </a:t>
            </a:r>
            <a:r>
              <a:rPr lang="en-GB" sz="1200" dirty="0">
                <a:solidFill>
                  <a:schemeClr val="tx2"/>
                </a:solidFill>
                <a:latin typeface="Montserrat" pitchFamily="2" charset="77"/>
              </a:rPr>
              <a:t>for the target market(s) (further details on next slide)</a:t>
            </a:r>
          </a:p>
          <a:p>
            <a:pPr marL="285750" indent="-285750">
              <a:buFont typeface="Arial" panose="020B0604020202020204" pitchFamily="34" charset="0"/>
              <a:buChar char="•"/>
            </a:pPr>
            <a:r>
              <a:rPr lang="en-GB" sz="1200" dirty="0" err="1">
                <a:solidFill>
                  <a:schemeClr val="tx2"/>
                </a:solidFill>
                <a:latin typeface="Montserrat" pitchFamily="2" charset="77"/>
              </a:rPr>
              <a:t>xP&amp;A</a:t>
            </a:r>
            <a:r>
              <a:rPr lang="en-GB" sz="1200" dirty="0">
                <a:solidFill>
                  <a:schemeClr val="tx2"/>
                </a:solidFill>
                <a:latin typeface="Montserrat" pitchFamily="2" charset="77"/>
              </a:rPr>
              <a:t> seeks to </a:t>
            </a:r>
            <a:r>
              <a:rPr lang="en-GB" sz="1200" b="1" dirty="0">
                <a:solidFill>
                  <a:schemeClr val="tx2"/>
                </a:solidFill>
                <a:latin typeface="Montserrat" pitchFamily="2" charset="77"/>
              </a:rPr>
              <a:t>provide better-informed and timely tactical and strategic decisions</a:t>
            </a:r>
          </a:p>
          <a:p>
            <a:pPr marL="285750" indent="-285750">
              <a:buFont typeface="Arial" panose="020B0604020202020204" pitchFamily="34" charset="0"/>
              <a:buChar char="•"/>
            </a:pPr>
            <a:endParaRPr lang="en-GB" sz="1400" dirty="0">
              <a:solidFill>
                <a:schemeClr val="tx2"/>
              </a:solidFill>
              <a:latin typeface="Montserrat" pitchFamily="2" charset="77"/>
            </a:endParaRPr>
          </a:p>
          <a:p>
            <a:pPr marL="285750" indent="-285750">
              <a:buFont typeface="Arial" panose="020B0604020202020204" pitchFamily="34" charset="0"/>
              <a:buChar char="•"/>
            </a:pPr>
            <a:endParaRPr lang="en-GB" sz="1400" dirty="0">
              <a:solidFill>
                <a:schemeClr val="tx2"/>
              </a:solidFill>
              <a:latin typeface="Montserrat" pitchFamily="2" charset="77"/>
            </a:endParaRPr>
          </a:p>
        </p:txBody>
      </p:sp>
    </p:spTree>
    <p:extLst>
      <p:ext uri="{BB962C8B-B14F-4D97-AF65-F5344CB8AC3E}">
        <p14:creationId xmlns:p14="http://schemas.microsoft.com/office/powerpoint/2010/main" val="35292080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EBB2DF-4E03-D636-6143-5B6C93556B5B}"/>
            </a:ext>
          </a:extLst>
        </p:cNvPr>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7617727A-8C13-46F6-85F2-13C17A6E0025}"/>
              </a:ext>
            </a:extLst>
          </p:cNvPr>
          <p:cNvGraphicFramePr>
            <a:graphicFrameLocks noChangeAspect="1"/>
          </p:cNvGraphicFramePr>
          <p:nvPr>
            <p:custDataLst>
              <p:tags r:id="rId1"/>
            </p:custDataLst>
            <p:extLst>
              <p:ext uri="{D42A27DB-BD31-4B8C-83A1-F6EECF244321}">
                <p14:modId xmlns:p14="http://schemas.microsoft.com/office/powerpoint/2010/main" val="238799445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04" imgH="405" progId="TCLayout.ActiveDocument.1">
                  <p:embed/>
                </p:oleObj>
              </mc:Choice>
              <mc:Fallback>
                <p:oleObj name="think-cell Slide" r:id="rId3" imgW="404" imgH="405" progId="TCLayout.ActiveDocument.1">
                  <p:embed/>
                  <p:pic>
                    <p:nvPicPr>
                      <p:cNvPr id="9" name="think-cell data - do not delete" hidden="1">
                        <a:extLst>
                          <a:ext uri="{FF2B5EF4-FFF2-40B4-BE49-F238E27FC236}">
                            <a16:creationId xmlns:a16="http://schemas.microsoft.com/office/drawing/2014/main" id="{D7E1372E-5F35-CDD4-488E-4AE86883FC6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5" name="Title 4">
            <a:extLst>
              <a:ext uri="{FF2B5EF4-FFF2-40B4-BE49-F238E27FC236}">
                <a16:creationId xmlns:a16="http://schemas.microsoft.com/office/drawing/2014/main" id="{BFB6B307-A5A1-4133-668A-91870420DB3D}"/>
              </a:ext>
            </a:extLst>
          </p:cNvPr>
          <p:cNvSpPr>
            <a:spLocks noGrp="1"/>
          </p:cNvSpPr>
          <p:nvPr>
            <p:ph type="title"/>
          </p:nvPr>
        </p:nvSpPr>
        <p:spPr>
          <a:xfrm>
            <a:off x="623888" y="257007"/>
            <a:ext cx="10944225" cy="757130"/>
          </a:xfrm>
        </p:spPr>
        <p:txBody>
          <a:bodyPr vert="horz"/>
          <a:lstStyle/>
          <a:p>
            <a:r>
              <a:rPr lang="en-GB" dirty="0"/>
              <a:t>Four dimensions of </a:t>
            </a:r>
            <a:r>
              <a:rPr lang="en-GB" dirty="0" err="1"/>
              <a:t>xP&amp;A</a:t>
            </a:r>
            <a:r>
              <a:rPr lang="en-GB" dirty="0"/>
              <a:t> are emerging that will affect user adoption</a:t>
            </a:r>
          </a:p>
        </p:txBody>
      </p:sp>
      <p:sp>
        <p:nvSpPr>
          <p:cNvPr id="8" name="Text Placeholder 7">
            <a:extLst>
              <a:ext uri="{FF2B5EF4-FFF2-40B4-BE49-F238E27FC236}">
                <a16:creationId xmlns:a16="http://schemas.microsoft.com/office/drawing/2014/main" id="{81B475E9-DA3B-41D4-0F30-56B7607EA9FF}"/>
              </a:ext>
            </a:extLst>
          </p:cNvPr>
          <p:cNvSpPr>
            <a:spLocks noGrp="1"/>
          </p:cNvSpPr>
          <p:nvPr>
            <p:ph type="body" idx="11"/>
          </p:nvPr>
        </p:nvSpPr>
        <p:spPr/>
        <p:txBody>
          <a:bodyPr/>
          <a:lstStyle/>
          <a:p>
            <a:fld id="{C6F252A1-AB7E-44FD-86CD-D62F5F5F8F0A}" type="slidenum">
              <a:rPr lang="en-GB" smtClean="0"/>
              <a:t>5</a:t>
            </a:fld>
            <a:endParaRPr lang="en-GB" dirty="0"/>
          </a:p>
        </p:txBody>
      </p:sp>
      <p:cxnSp>
        <p:nvCxnSpPr>
          <p:cNvPr id="3" name="Straight Connector 2">
            <a:extLst>
              <a:ext uri="{FF2B5EF4-FFF2-40B4-BE49-F238E27FC236}">
                <a16:creationId xmlns:a16="http://schemas.microsoft.com/office/drawing/2014/main" id="{B8E790A3-7C39-618A-0645-ED80E4B2ED1A}"/>
              </a:ext>
            </a:extLst>
          </p:cNvPr>
          <p:cNvCxnSpPr>
            <a:cxnSpLocks/>
          </p:cNvCxnSpPr>
          <p:nvPr/>
        </p:nvCxnSpPr>
        <p:spPr>
          <a:xfrm>
            <a:off x="554735" y="1877932"/>
            <a:ext cx="11080053" cy="0"/>
          </a:xfrm>
          <a:prstGeom prst="line">
            <a:avLst/>
          </a:prstGeom>
          <a:ln w="6350" cap="flat">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363867C5-80B7-B60F-BABD-E8098D128430}"/>
              </a:ext>
            </a:extLst>
          </p:cNvPr>
          <p:cNvSpPr txBox="1"/>
          <p:nvPr/>
        </p:nvSpPr>
        <p:spPr>
          <a:xfrm>
            <a:off x="2242867" y="6470895"/>
            <a:ext cx="9126747" cy="163902"/>
          </a:xfrm>
          <a:prstGeom prst="rect">
            <a:avLst/>
          </a:prstGeom>
          <a:ln w="6350">
            <a:noFill/>
            <a:miter lim="800000"/>
          </a:ln>
        </p:spPr>
        <p:txBody>
          <a:bodyPr vert="horz" wrap="square" lIns="0" tIns="0" rIns="0" bIns="0" rtlCol="0">
            <a:noAutofit/>
          </a:bodyPr>
          <a:lstStyle/>
          <a:p>
            <a:pPr algn="l">
              <a:spcBef>
                <a:spcPts val="0"/>
              </a:spcBef>
              <a:spcAft>
                <a:spcPts val="0"/>
              </a:spcAft>
              <a:buNone/>
            </a:pPr>
            <a:r>
              <a:rPr lang="en-GB" sz="800" dirty="0">
                <a:solidFill>
                  <a:schemeClr val="tx2"/>
                </a:solidFill>
                <a:latin typeface="Montserrat" pitchFamily="2" charset="77"/>
              </a:rPr>
              <a:t>Source: Gartner, AQMEN</a:t>
            </a:r>
          </a:p>
          <a:p>
            <a:pPr algn="l">
              <a:spcBef>
                <a:spcPts val="300"/>
              </a:spcBef>
              <a:spcAft>
                <a:spcPts val="300"/>
              </a:spcAft>
              <a:buNone/>
            </a:pPr>
            <a:endParaRPr lang="en-GB" sz="1600" dirty="0">
              <a:solidFill>
                <a:schemeClr val="tx2"/>
              </a:solidFill>
              <a:latin typeface="Montserrat" pitchFamily="2" charset="77"/>
            </a:endParaRPr>
          </a:p>
        </p:txBody>
      </p:sp>
      <p:grpSp>
        <p:nvGrpSpPr>
          <p:cNvPr id="6" name="Group 5">
            <a:extLst>
              <a:ext uri="{FF2B5EF4-FFF2-40B4-BE49-F238E27FC236}">
                <a16:creationId xmlns:a16="http://schemas.microsoft.com/office/drawing/2014/main" id="{969153FD-35FA-C0EE-829D-126107221E0F}"/>
              </a:ext>
            </a:extLst>
          </p:cNvPr>
          <p:cNvGrpSpPr/>
          <p:nvPr/>
        </p:nvGrpSpPr>
        <p:grpSpPr>
          <a:xfrm>
            <a:off x="5915348" y="1683600"/>
            <a:ext cx="372638" cy="372638"/>
            <a:chOff x="7358808" y="1799103"/>
            <a:chExt cx="372638" cy="372638"/>
          </a:xfrm>
        </p:grpSpPr>
        <p:sp>
          <p:nvSpPr>
            <p:cNvPr id="7" name="Oval 6">
              <a:extLst>
                <a:ext uri="{FF2B5EF4-FFF2-40B4-BE49-F238E27FC236}">
                  <a16:creationId xmlns:a16="http://schemas.microsoft.com/office/drawing/2014/main" id="{C5A36881-FFCC-4DF8-6769-2A93199F8444}"/>
                </a:ext>
              </a:extLst>
            </p:cNvPr>
            <p:cNvSpPr/>
            <p:nvPr/>
          </p:nvSpPr>
          <p:spPr>
            <a:xfrm>
              <a:off x="7358808" y="1799103"/>
              <a:ext cx="372638" cy="372638"/>
            </a:xfrm>
            <a:prstGeom prst="ellipse">
              <a:avLst/>
            </a:prstGeom>
            <a:solidFill>
              <a:schemeClr val="bg1"/>
            </a:solidFill>
            <a:ln w="6350"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GB" sz="1600" dirty="0" err="1">
                <a:solidFill>
                  <a:schemeClr val="bg1"/>
                </a:solidFill>
                <a:latin typeface="Montserrat" pitchFamily="2" charset="77"/>
              </a:endParaRPr>
            </a:p>
          </p:txBody>
        </p:sp>
        <p:sp>
          <p:nvSpPr>
            <p:cNvPr id="10" name="Isosceles Triangle 9">
              <a:extLst>
                <a:ext uri="{FF2B5EF4-FFF2-40B4-BE49-F238E27FC236}">
                  <a16:creationId xmlns:a16="http://schemas.microsoft.com/office/drawing/2014/main" id="{BC1E4690-BB06-B566-7ADC-ED4FBE14ABC9}"/>
                </a:ext>
              </a:extLst>
            </p:cNvPr>
            <p:cNvSpPr/>
            <p:nvPr/>
          </p:nvSpPr>
          <p:spPr>
            <a:xfrm rot="5400000">
              <a:off x="7461555" y="1881281"/>
              <a:ext cx="248959" cy="214620"/>
            </a:xfrm>
            <a:prstGeom prst="triangle">
              <a:avLst/>
            </a:prstGeom>
            <a:solidFill>
              <a:schemeClr val="accent1"/>
            </a:solidFill>
            <a:ln w="6350"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GB" sz="1600" dirty="0" err="1">
                <a:solidFill>
                  <a:schemeClr val="bg1"/>
                </a:solidFill>
                <a:latin typeface="Montserrat" pitchFamily="2" charset="77"/>
              </a:endParaRPr>
            </a:p>
          </p:txBody>
        </p:sp>
        <p:sp>
          <p:nvSpPr>
            <p:cNvPr id="11" name="Isosceles Triangle 10">
              <a:extLst>
                <a:ext uri="{FF2B5EF4-FFF2-40B4-BE49-F238E27FC236}">
                  <a16:creationId xmlns:a16="http://schemas.microsoft.com/office/drawing/2014/main" id="{AD030C0A-955F-3832-FCDE-E58F43B2B14A}"/>
                </a:ext>
              </a:extLst>
            </p:cNvPr>
            <p:cNvSpPr/>
            <p:nvPr/>
          </p:nvSpPr>
          <p:spPr>
            <a:xfrm rot="5400000">
              <a:off x="7426619" y="1914242"/>
              <a:ext cx="161364" cy="139107"/>
            </a:xfrm>
            <a:prstGeom prst="triangle">
              <a:avLst/>
            </a:prstGeom>
            <a:solidFill>
              <a:schemeClr val="accent1">
                <a:lumMod val="20000"/>
                <a:lumOff val="80000"/>
              </a:schemeClr>
            </a:solidFill>
            <a:ln w="6350"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GB" sz="1600" dirty="0" err="1">
                <a:solidFill>
                  <a:schemeClr val="bg1"/>
                </a:solidFill>
                <a:latin typeface="Montserrat" pitchFamily="2" charset="77"/>
              </a:endParaRPr>
            </a:p>
          </p:txBody>
        </p:sp>
      </p:grpSp>
      <p:cxnSp>
        <p:nvCxnSpPr>
          <p:cNvPr id="12" name="Straight Connector 11">
            <a:extLst>
              <a:ext uri="{FF2B5EF4-FFF2-40B4-BE49-F238E27FC236}">
                <a16:creationId xmlns:a16="http://schemas.microsoft.com/office/drawing/2014/main" id="{783E3DF2-84CD-1603-1A68-BF82CF22705D}"/>
              </a:ext>
            </a:extLst>
          </p:cNvPr>
          <p:cNvCxnSpPr>
            <a:cxnSpLocks/>
            <a:stCxn id="7" idx="4"/>
          </p:cNvCxnSpPr>
          <p:nvPr/>
        </p:nvCxnSpPr>
        <p:spPr>
          <a:xfrm>
            <a:off x="6101667" y="2056238"/>
            <a:ext cx="16960" cy="4178259"/>
          </a:xfrm>
          <a:prstGeom prst="line">
            <a:avLst/>
          </a:prstGeom>
          <a:ln w="6350" cap="flat">
            <a:solidFill>
              <a:schemeClr val="tx1"/>
            </a:solidFill>
            <a:prstDash val="dash"/>
            <a:miter lim="800000"/>
            <a:tailEnd type="none"/>
          </a:ln>
        </p:spPr>
        <p:style>
          <a:lnRef idx="1">
            <a:schemeClr val="accent1"/>
          </a:lnRef>
          <a:fillRef idx="0">
            <a:schemeClr val="accent1"/>
          </a:fillRef>
          <a:effectRef idx="0">
            <a:schemeClr val="accent1"/>
          </a:effectRef>
          <a:fontRef idx="minor">
            <a:schemeClr val="tx1"/>
          </a:fontRef>
        </p:style>
      </p:cxnSp>
      <p:sp>
        <p:nvSpPr>
          <p:cNvPr id="14" name="Subtitle 1">
            <a:extLst>
              <a:ext uri="{FF2B5EF4-FFF2-40B4-BE49-F238E27FC236}">
                <a16:creationId xmlns:a16="http://schemas.microsoft.com/office/drawing/2014/main" id="{D9C562E7-1CA5-6B7C-27FD-B9865FF3D8DC}"/>
              </a:ext>
            </a:extLst>
          </p:cNvPr>
          <p:cNvSpPr txBox="1">
            <a:spLocks/>
          </p:cNvSpPr>
          <p:nvPr/>
        </p:nvSpPr>
        <p:spPr>
          <a:xfrm>
            <a:off x="554736" y="1617707"/>
            <a:ext cx="6687582" cy="24622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b="0" kern="1200" baseline="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r>
              <a:rPr lang="en-GB" b="1" dirty="0">
                <a:solidFill>
                  <a:schemeClr val="accent1"/>
                </a:solidFill>
                <a:latin typeface="Montserrat" pitchFamily="2" charset="77"/>
              </a:rPr>
              <a:t>The four dimensions of </a:t>
            </a:r>
            <a:r>
              <a:rPr lang="en-GB" b="1" dirty="0" err="1">
                <a:solidFill>
                  <a:schemeClr val="accent1"/>
                </a:solidFill>
                <a:latin typeface="Montserrat" pitchFamily="2" charset="77"/>
              </a:rPr>
              <a:t>xP&amp;A</a:t>
            </a:r>
            <a:endParaRPr lang="en-GB" b="1" dirty="0">
              <a:solidFill>
                <a:schemeClr val="accent1"/>
              </a:solidFill>
              <a:latin typeface="Montserrat" pitchFamily="2" charset="77"/>
            </a:endParaRPr>
          </a:p>
        </p:txBody>
      </p:sp>
      <p:sp>
        <p:nvSpPr>
          <p:cNvPr id="16" name="Subtitle 1">
            <a:extLst>
              <a:ext uri="{FF2B5EF4-FFF2-40B4-BE49-F238E27FC236}">
                <a16:creationId xmlns:a16="http://schemas.microsoft.com/office/drawing/2014/main" id="{40257ACB-B6D5-CCB7-6D59-82C59FFE1F42}"/>
              </a:ext>
            </a:extLst>
          </p:cNvPr>
          <p:cNvSpPr txBox="1">
            <a:spLocks/>
          </p:cNvSpPr>
          <p:nvPr/>
        </p:nvSpPr>
        <p:spPr>
          <a:xfrm>
            <a:off x="6378285" y="1617707"/>
            <a:ext cx="3786851" cy="24622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b="0" kern="1200" baseline="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r>
              <a:rPr lang="en-GB" b="1" dirty="0">
                <a:solidFill>
                  <a:schemeClr val="accent1"/>
                </a:solidFill>
                <a:latin typeface="Montserrat" pitchFamily="2" charset="77"/>
              </a:rPr>
              <a:t>Dimensions overview</a:t>
            </a:r>
          </a:p>
        </p:txBody>
      </p:sp>
      <p:pic>
        <p:nvPicPr>
          <p:cNvPr id="17" name="Picture 16">
            <a:extLst>
              <a:ext uri="{FF2B5EF4-FFF2-40B4-BE49-F238E27FC236}">
                <a16:creationId xmlns:a16="http://schemas.microsoft.com/office/drawing/2014/main" id="{26D95B2E-BDFE-FD7C-8E24-39137D315B6A}"/>
              </a:ext>
            </a:extLst>
          </p:cNvPr>
          <p:cNvPicPr>
            <a:picLocks noChangeAspect="1"/>
          </p:cNvPicPr>
          <p:nvPr/>
        </p:nvPicPr>
        <p:blipFill>
          <a:blip r:embed="rId5"/>
          <a:stretch>
            <a:fillRect/>
          </a:stretch>
        </p:blipFill>
        <p:spPr>
          <a:xfrm>
            <a:off x="945516" y="1956594"/>
            <a:ext cx="4606670" cy="4217008"/>
          </a:xfrm>
          <a:prstGeom prst="rect">
            <a:avLst/>
          </a:prstGeom>
        </p:spPr>
      </p:pic>
      <p:sp>
        <p:nvSpPr>
          <p:cNvPr id="18" name="Rectangle 17">
            <a:extLst>
              <a:ext uri="{FF2B5EF4-FFF2-40B4-BE49-F238E27FC236}">
                <a16:creationId xmlns:a16="http://schemas.microsoft.com/office/drawing/2014/main" id="{B125E67C-A340-F3E8-239D-EAE3D20AD0F9}"/>
              </a:ext>
            </a:extLst>
          </p:cNvPr>
          <p:cNvSpPr/>
          <p:nvPr/>
        </p:nvSpPr>
        <p:spPr>
          <a:xfrm>
            <a:off x="6249885" y="2100349"/>
            <a:ext cx="1072811" cy="852027"/>
          </a:xfrm>
          <a:prstGeom prst="rect">
            <a:avLst/>
          </a:prstGeom>
          <a:solidFill>
            <a:schemeClr val="accent3">
              <a:lumMod val="20000"/>
              <a:lumOff val="80000"/>
            </a:schemeClr>
          </a:solidFill>
          <a:ln w="12700" cap="flat">
            <a:solidFill>
              <a:schemeClr val="accent3"/>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algn="ctr" defTabSz="2438337" hangingPunct="0">
              <a:lnSpc>
                <a:spcPct val="90000"/>
              </a:lnSpc>
            </a:pPr>
            <a:r>
              <a:rPr lang="en-US" sz="1000" b="1" dirty="0">
                <a:solidFill>
                  <a:srgbClr val="000000"/>
                </a:solidFill>
                <a:latin typeface="Montserrat" panose="00000500000000000000" pitchFamily="2" charset="0"/>
                <a:ea typeface="+mj-ea"/>
                <a:cs typeface="+mj-cs"/>
                <a:sym typeface="Helvetica Neue"/>
              </a:rPr>
              <a:t>1. Multi-discipline functionality capabilities</a:t>
            </a:r>
          </a:p>
        </p:txBody>
      </p:sp>
      <p:cxnSp>
        <p:nvCxnSpPr>
          <p:cNvPr id="19" name="Straight Connector 18">
            <a:extLst>
              <a:ext uri="{FF2B5EF4-FFF2-40B4-BE49-F238E27FC236}">
                <a16:creationId xmlns:a16="http://schemas.microsoft.com/office/drawing/2014/main" id="{15268735-085B-657B-C0D5-79FD70428E43}"/>
              </a:ext>
            </a:extLst>
          </p:cNvPr>
          <p:cNvCxnSpPr>
            <a:cxnSpLocks/>
          </p:cNvCxnSpPr>
          <p:nvPr/>
        </p:nvCxnSpPr>
        <p:spPr>
          <a:xfrm>
            <a:off x="6249885" y="3044018"/>
            <a:ext cx="5384901" cy="0"/>
          </a:xfrm>
          <a:prstGeom prst="line">
            <a:avLst/>
          </a:prstGeom>
          <a:noFill/>
          <a:ln w="9525" cap="flat">
            <a:solidFill>
              <a:schemeClr val="tx2">
                <a:lumMod val="75000"/>
              </a:schemeClr>
            </a:solidFill>
            <a:prstDash val="dash"/>
            <a:round/>
          </a:ln>
          <a:effectLst/>
          <a:sp3d/>
        </p:spPr>
        <p:style>
          <a:lnRef idx="0">
            <a:scrgbClr r="0" g="0" b="0"/>
          </a:lnRef>
          <a:fillRef idx="0">
            <a:scrgbClr r="0" g="0" b="0"/>
          </a:fillRef>
          <a:effectRef idx="0">
            <a:scrgbClr r="0" g="0" b="0"/>
          </a:effectRef>
          <a:fontRef idx="none"/>
        </p:style>
      </p:cxnSp>
      <p:sp>
        <p:nvSpPr>
          <p:cNvPr id="20" name="Google Shape;77;p13">
            <a:extLst>
              <a:ext uri="{FF2B5EF4-FFF2-40B4-BE49-F238E27FC236}">
                <a16:creationId xmlns:a16="http://schemas.microsoft.com/office/drawing/2014/main" id="{CD990C11-01FE-16F1-15E2-DD308B467673}"/>
              </a:ext>
            </a:extLst>
          </p:cNvPr>
          <p:cNvSpPr txBox="1"/>
          <p:nvPr/>
        </p:nvSpPr>
        <p:spPr>
          <a:xfrm>
            <a:off x="7368231" y="2061848"/>
            <a:ext cx="4295131" cy="195028"/>
          </a:xfrm>
          <a:prstGeom prst="rect">
            <a:avLst/>
          </a:prstGeom>
          <a:noFill/>
          <a:ln w="12700" cap="flat" cmpd="sng">
            <a:noFill/>
            <a:prstDash val="sysDash"/>
            <a:round/>
            <a:headEnd type="none" w="sm" len="sm"/>
            <a:tailEnd type="none" w="sm" len="sm"/>
          </a:ln>
        </p:spPr>
        <p:txBody>
          <a:bodyPr spcFirstLastPara="1" vert="horz" wrap="square" lIns="9144" tIns="4572" rIns="4572" bIns="4572" anchor="t" anchorCtr="0">
            <a:noAutofit/>
          </a:bodyPr>
          <a:lstStyle/>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u="none" strike="noStrike" kern="1200" cap="none" spc="0" normalizeH="0" baseline="0" noProof="0" dirty="0">
                <a:ln>
                  <a:noFill/>
                </a:ln>
                <a:solidFill>
                  <a:prstClr val="black"/>
                </a:solidFill>
                <a:effectLst/>
                <a:uLnTx/>
                <a:uFillTx/>
                <a:latin typeface="Montserrat" pitchFamily="2" charset="77"/>
                <a:cs typeface="Arial" panose="020B0604020202020204" pitchFamily="34" charset="0"/>
                <a:sym typeface="Basis Grotesque Pro Medium"/>
              </a:rPr>
              <a:t>Solutions track performance versus target at both department and organizational levels with forecast updated by one function affecting the outcome of others</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u="none" strike="noStrike" kern="1200" cap="none" spc="0" normalizeH="0" baseline="0" noProof="0" dirty="0">
                <a:ln>
                  <a:noFill/>
                </a:ln>
                <a:solidFill>
                  <a:prstClr val="black"/>
                </a:solidFill>
                <a:effectLst/>
                <a:uLnTx/>
                <a:uFillTx/>
                <a:latin typeface="Montserrat" pitchFamily="2" charset="77"/>
                <a:cs typeface="Arial" panose="020B0604020202020204" pitchFamily="34" charset="0"/>
                <a:sym typeface="Basis Grotesque Pro Medium"/>
              </a:rPr>
              <a:t>Departments tend to look for specific solutions, often fostering selection of ‘best-of-breed’ / specialized players instead of integrated enterprise planning solutions / </a:t>
            </a:r>
            <a:r>
              <a:rPr kumimoji="0" lang="en-US" sz="1000" u="none" strike="noStrike" kern="1200" cap="none" spc="0" normalizeH="0" baseline="0" noProof="0" dirty="0" err="1">
                <a:ln>
                  <a:noFill/>
                </a:ln>
                <a:solidFill>
                  <a:prstClr val="black"/>
                </a:solidFill>
                <a:effectLst/>
                <a:uLnTx/>
                <a:uFillTx/>
                <a:latin typeface="Montserrat" pitchFamily="2" charset="77"/>
                <a:cs typeface="Arial" panose="020B0604020202020204" pitchFamily="34" charset="0"/>
                <a:sym typeface="Basis Grotesque Pro Medium"/>
              </a:rPr>
              <a:t>xP&amp;A</a:t>
            </a:r>
            <a:endParaRPr kumimoji="0" lang="en-US" sz="1000" u="none" strike="noStrike" kern="1200" cap="none" spc="0" normalizeH="0" baseline="0" noProof="0" dirty="0">
              <a:ln>
                <a:noFill/>
              </a:ln>
              <a:solidFill>
                <a:prstClr val="black"/>
              </a:solidFill>
              <a:effectLst/>
              <a:uLnTx/>
              <a:uFillTx/>
              <a:latin typeface="Montserrat" pitchFamily="2" charset="77"/>
              <a:cs typeface="Arial" panose="020B0604020202020204" pitchFamily="34" charset="0"/>
              <a:sym typeface="Basis Grotesque Pro Medium"/>
            </a:endParaRPr>
          </a:p>
        </p:txBody>
      </p:sp>
      <p:sp>
        <p:nvSpPr>
          <p:cNvPr id="21" name="Rectangle 20">
            <a:extLst>
              <a:ext uri="{FF2B5EF4-FFF2-40B4-BE49-F238E27FC236}">
                <a16:creationId xmlns:a16="http://schemas.microsoft.com/office/drawing/2014/main" id="{57F004D9-E014-8FD8-AE27-68D0886CD5B1}"/>
              </a:ext>
            </a:extLst>
          </p:cNvPr>
          <p:cNvSpPr/>
          <p:nvPr/>
        </p:nvSpPr>
        <p:spPr>
          <a:xfrm>
            <a:off x="6249885" y="3164717"/>
            <a:ext cx="1072811" cy="852027"/>
          </a:xfrm>
          <a:prstGeom prst="rect">
            <a:avLst/>
          </a:prstGeom>
          <a:solidFill>
            <a:schemeClr val="accent3">
              <a:lumMod val="20000"/>
              <a:lumOff val="80000"/>
            </a:schemeClr>
          </a:solidFill>
          <a:ln w="12700" cap="flat">
            <a:solidFill>
              <a:schemeClr val="accent3"/>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algn="ctr" defTabSz="2438337" hangingPunct="0">
              <a:lnSpc>
                <a:spcPct val="90000"/>
              </a:lnSpc>
            </a:pPr>
            <a:r>
              <a:rPr lang="en-US" sz="1000" b="1" dirty="0">
                <a:solidFill>
                  <a:srgbClr val="000000"/>
                </a:solidFill>
                <a:latin typeface="Montserrat" panose="00000500000000000000" pitchFamily="2" charset="0"/>
                <a:ea typeface="+mj-ea"/>
                <a:cs typeface="+mj-cs"/>
                <a:sym typeface="Helvetica Neue"/>
              </a:rPr>
              <a:t>2. Vertical specialty to understand industry needs</a:t>
            </a:r>
          </a:p>
        </p:txBody>
      </p:sp>
      <p:cxnSp>
        <p:nvCxnSpPr>
          <p:cNvPr id="22" name="Straight Connector 21">
            <a:extLst>
              <a:ext uri="{FF2B5EF4-FFF2-40B4-BE49-F238E27FC236}">
                <a16:creationId xmlns:a16="http://schemas.microsoft.com/office/drawing/2014/main" id="{E8645163-6682-9BC3-C50C-A4E0086A5152}"/>
              </a:ext>
            </a:extLst>
          </p:cNvPr>
          <p:cNvCxnSpPr>
            <a:cxnSpLocks/>
          </p:cNvCxnSpPr>
          <p:nvPr/>
        </p:nvCxnSpPr>
        <p:spPr>
          <a:xfrm>
            <a:off x="6249885" y="4108386"/>
            <a:ext cx="5384901" cy="0"/>
          </a:xfrm>
          <a:prstGeom prst="line">
            <a:avLst/>
          </a:prstGeom>
          <a:noFill/>
          <a:ln w="9525" cap="flat">
            <a:solidFill>
              <a:schemeClr val="tx2">
                <a:lumMod val="75000"/>
              </a:schemeClr>
            </a:solidFill>
            <a:prstDash val="dash"/>
            <a:round/>
          </a:ln>
          <a:effectLst/>
          <a:sp3d/>
        </p:spPr>
        <p:style>
          <a:lnRef idx="0">
            <a:scrgbClr r="0" g="0" b="0"/>
          </a:lnRef>
          <a:fillRef idx="0">
            <a:scrgbClr r="0" g="0" b="0"/>
          </a:fillRef>
          <a:effectRef idx="0">
            <a:scrgbClr r="0" g="0" b="0"/>
          </a:effectRef>
          <a:fontRef idx="none"/>
        </p:style>
      </p:cxnSp>
      <p:sp>
        <p:nvSpPr>
          <p:cNvPr id="23" name="Google Shape;77;p13">
            <a:extLst>
              <a:ext uri="{FF2B5EF4-FFF2-40B4-BE49-F238E27FC236}">
                <a16:creationId xmlns:a16="http://schemas.microsoft.com/office/drawing/2014/main" id="{C48BE723-E78C-54C3-6432-F042C1EA4D19}"/>
              </a:ext>
            </a:extLst>
          </p:cNvPr>
          <p:cNvSpPr txBox="1"/>
          <p:nvPr/>
        </p:nvSpPr>
        <p:spPr>
          <a:xfrm>
            <a:off x="7368231" y="3164717"/>
            <a:ext cx="4295131" cy="195028"/>
          </a:xfrm>
          <a:prstGeom prst="rect">
            <a:avLst/>
          </a:prstGeom>
          <a:noFill/>
          <a:ln w="12700" cap="flat" cmpd="sng">
            <a:noFill/>
            <a:prstDash val="sysDash"/>
            <a:round/>
            <a:headEnd type="none" w="sm" len="sm"/>
            <a:tailEnd type="none" w="sm" len="sm"/>
          </a:ln>
        </p:spPr>
        <p:txBody>
          <a:bodyPr spcFirstLastPara="1" vert="horz" wrap="square" lIns="9144" tIns="4572" rIns="4572" bIns="4572" anchor="t" anchorCtr="0">
            <a:noAutofit/>
          </a:bodyPr>
          <a:lstStyle/>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000" u="none" strike="noStrike" kern="1200" cap="none" spc="0" normalizeH="0" baseline="0" noProof="0" dirty="0" err="1">
                <a:ln>
                  <a:noFill/>
                </a:ln>
                <a:solidFill>
                  <a:prstClr val="black"/>
                </a:solidFill>
                <a:effectLst/>
                <a:uLnTx/>
                <a:uFillTx/>
                <a:latin typeface="Montserrat" pitchFamily="2" charset="77"/>
                <a:cs typeface="Arial" panose="020B0604020202020204" pitchFamily="34" charset="0"/>
                <a:sym typeface="Basis Grotesque Pro Medium"/>
              </a:rPr>
              <a:t>xP&amp;A</a:t>
            </a:r>
            <a:r>
              <a:rPr kumimoji="0" lang="en-GB" sz="1000" u="none" strike="noStrike" kern="1200" cap="none" spc="0" normalizeH="0" baseline="0" noProof="0" dirty="0">
                <a:ln>
                  <a:noFill/>
                </a:ln>
                <a:solidFill>
                  <a:prstClr val="black"/>
                </a:solidFill>
                <a:effectLst/>
                <a:uLnTx/>
                <a:uFillTx/>
                <a:latin typeface="Montserrat" pitchFamily="2" charset="77"/>
                <a:cs typeface="Arial" panose="020B0604020202020204" pitchFamily="34" charset="0"/>
                <a:sym typeface="Basis Grotesque Pro Medium"/>
              </a:rPr>
              <a:t> solutions are broadening their scope by incorporating industry-specific features</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000" u="none" strike="noStrike" kern="1200" cap="none" spc="0" normalizeH="0" baseline="0" noProof="0" dirty="0">
                <a:ln>
                  <a:noFill/>
                </a:ln>
                <a:solidFill>
                  <a:prstClr val="black"/>
                </a:solidFill>
                <a:effectLst/>
                <a:uLnTx/>
                <a:uFillTx/>
                <a:latin typeface="Montserrat" pitchFamily="2" charset="77"/>
                <a:cs typeface="Arial" panose="020B0604020202020204" pitchFamily="34" charset="0"/>
                <a:sym typeface="Basis Grotesque Pro Medium"/>
              </a:rPr>
              <a:t>Nonetheless, XP&amp;A may not fully replace best-of-breed solutions that are uniquely designed for specific industry planning needs</a:t>
            </a:r>
            <a:endParaRPr kumimoji="0" lang="en-US" sz="1000" u="none" strike="noStrike" kern="1200" cap="none" spc="0" normalizeH="0" baseline="0" noProof="0" dirty="0">
              <a:ln>
                <a:noFill/>
              </a:ln>
              <a:solidFill>
                <a:prstClr val="black"/>
              </a:solidFill>
              <a:effectLst/>
              <a:uLnTx/>
              <a:uFillTx/>
              <a:latin typeface="Montserrat" pitchFamily="2" charset="77"/>
              <a:cs typeface="Arial" panose="020B0604020202020204" pitchFamily="34" charset="0"/>
              <a:sym typeface="Basis Grotesque Pro Medium"/>
            </a:endParaRP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000" u="none" strike="noStrike" kern="1200" cap="none" spc="0" normalizeH="0" baseline="0" noProof="0" dirty="0">
              <a:ln>
                <a:noFill/>
              </a:ln>
              <a:solidFill>
                <a:prstClr val="black"/>
              </a:solidFill>
              <a:effectLst/>
              <a:uLnTx/>
              <a:uFillTx/>
              <a:latin typeface="Montserrat" pitchFamily="2" charset="77"/>
              <a:cs typeface="Arial" panose="020B0604020202020204" pitchFamily="34" charset="0"/>
              <a:sym typeface="Basis Grotesque Pro Medium"/>
            </a:endParaRPr>
          </a:p>
        </p:txBody>
      </p:sp>
      <p:sp>
        <p:nvSpPr>
          <p:cNvPr id="25" name="Rectangle 24">
            <a:extLst>
              <a:ext uri="{FF2B5EF4-FFF2-40B4-BE49-F238E27FC236}">
                <a16:creationId xmlns:a16="http://schemas.microsoft.com/office/drawing/2014/main" id="{DDE26213-7342-951F-1CAE-F00F50228EE2}"/>
              </a:ext>
            </a:extLst>
          </p:cNvPr>
          <p:cNvSpPr/>
          <p:nvPr/>
        </p:nvSpPr>
        <p:spPr>
          <a:xfrm>
            <a:off x="6249885" y="4229085"/>
            <a:ext cx="1072811" cy="852027"/>
          </a:xfrm>
          <a:prstGeom prst="rect">
            <a:avLst/>
          </a:prstGeom>
          <a:solidFill>
            <a:schemeClr val="accent3">
              <a:lumMod val="20000"/>
              <a:lumOff val="80000"/>
            </a:schemeClr>
          </a:solidFill>
          <a:ln w="12700" cap="flat">
            <a:solidFill>
              <a:schemeClr val="accent3"/>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algn="ctr" defTabSz="2438337" hangingPunct="0">
              <a:lnSpc>
                <a:spcPct val="90000"/>
              </a:lnSpc>
            </a:pPr>
            <a:r>
              <a:rPr lang="en-US" sz="1000" b="1" dirty="0">
                <a:solidFill>
                  <a:srgbClr val="000000"/>
                </a:solidFill>
                <a:latin typeface="Montserrat" panose="00000500000000000000" pitchFamily="2" charset="0"/>
                <a:ea typeface="+mj-ea"/>
                <a:cs typeface="+mj-cs"/>
                <a:sym typeface="Helvetica Neue"/>
              </a:rPr>
              <a:t>3. Emerging technologies and data modelling capabilities</a:t>
            </a:r>
          </a:p>
        </p:txBody>
      </p:sp>
      <p:cxnSp>
        <p:nvCxnSpPr>
          <p:cNvPr id="28" name="Straight Connector 27">
            <a:extLst>
              <a:ext uri="{FF2B5EF4-FFF2-40B4-BE49-F238E27FC236}">
                <a16:creationId xmlns:a16="http://schemas.microsoft.com/office/drawing/2014/main" id="{8B7F9DF1-F96A-1B72-1045-EADC8429CEA3}"/>
              </a:ext>
            </a:extLst>
          </p:cNvPr>
          <p:cNvCxnSpPr>
            <a:cxnSpLocks/>
          </p:cNvCxnSpPr>
          <p:nvPr/>
        </p:nvCxnSpPr>
        <p:spPr>
          <a:xfrm>
            <a:off x="6249885" y="5172754"/>
            <a:ext cx="5384901" cy="0"/>
          </a:xfrm>
          <a:prstGeom prst="line">
            <a:avLst/>
          </a:prstGeom>
          <a:noFill/>
          <a:ln w="9525" cap="flat">
            <a:solidFill>
              <a:schemeClr val="tx2">
                <a:lumMod val="75000"/>
              </a:schemeClr>
            </a:solidFill>
            <a:prstDash val="dash"/>
            <a:round/>
          </a:ln>
          <a:effectLst/>
          <a:sp3d/>
        </p:spPr>
        <p:style>
          <a:lnRef idx="0">
            <a:scrgbClr r="0" g="0" b="0"/>
          </a:lnRef>
          <a:fillRef idx="0">
            <a:scrgbClr r="0" g="0" b="0"/>
          </a:fillRef>
          <a:effectRef idx="0">
            <a:scrgbClr r="0" g="0" b="0"/>
          </a:effectRef>
          <a:fontRef idx="none"/>
        </p:style>
      </p:cxnSp>
      <p:sp>
        <p:nvSpPr>
          <p:cNvPr id="29" name="Google Shape;77;p13">
            <a:extLst>
              <a:ext uri="{FF2B5EF4-FFF2-40B4-BE49-F238E27FC236}">
                <a16:creationId xmlns:a16="http://schemas.microsoft.com/office/drawing/2014/main" id="{667DA3C9-0996-76C5-0ECD-0898CEC3FC67}"/>
              </a:ext>
            </a:extLst>
          </p:cNvPr>
          <p:cNvSpPr txBox="1"/>
          <p:nvPr/>
        </p:nvSpPr>
        <p:spPr>
          <a:xfrm>
            <a:off x="7368231" y="4248335"/>
            <a:ext cx="4295131" cy="195028"/>
          </a:xfrm>
          <a:prstGeom prst="rect">
            <a:avLst/>
          </a:prstGeom>
          <a:noFill/>
          <a:ln w="12700" cap="flat" cmpd="sng">
            <a:noFill/>
            <a:prstDash val="sysDash"/>
            <a:round/>
            <a:headEnd type="none" w="sm" len="sm"/>
            <a:tailEnd type="none" w="sm" len="sm"/>
          </a:ln>
        </p:spPr>
        <p:txBody>
          <a:bodyPr spcFirstLastPara="1" vert="horz" wrap="square" lIns="9144" tIns="4572" rIns="4572" bIns="4572" anchor="t" anchorCtr="0">
            <a:noAutofit/>
          </a:bodyPr>
          <a:lstStyle/>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u="none" strike="noStrike" kern="1200" cap="none" spc="0" normalizeH="0" baseline="0" noProof="0" dirty="0">
                <a:ln>
                  <a:noFill/>
                </a:ln>
                <a:solidFill>
                  <a:prstClr val="black"/>
                </a:solidFill>
                <a:effectLst/>
                <a:uLnTx/>
                <a:uFillTx/>
                <a:latin typeface="Montserrat" pitchFamily="2" charset="77"/>
                <a:cs typeface="Arial" panose="020B0604020202020204" pitchFamily="34" charset="0"/>
                <a:sym typeface="Basis Grotesque Pro Medium"/>
              </a:rPr>
              <a:t>Use cases for AI and ML are </a:t>
            </a:r>
            <a:r>
              <a:rPr lang="en-US" sz="1000" dirty="0">
                <a:solidFill>
                  <a:prstClr val="black"/>
                </a:solidFill>
                <a:latin typeface="Montserrat" pitchFamily="2" charset="77"/>
                <a:cs typeface="Arial" panose="020B0604020202020204" pitchFamily="34" charset="0"/>
                <a:sym typeface="Basis Grotesque Pro Medium"/>
              </a:rPr>
              <a:t>growing as uses and systems investigate how they can be used and where they can deliver robust data and assist with predictions</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000" u="none" strike="noStrike" kern="1200" cap="none" spc="0" normalizeH="0" baseline="0" noProof="0" dirty="0">
                <a:ln>
                  <a:noFill/>
                </a:ln>
                <a:solidFill>
                  <a:prstClr val="black"/>
                </a:solidFill>
                <a:effectLst/>
                <a:uLnTx/>
                <a:uFillTx/>
                <a:latin typeface="Montserrat" pitchFamily="2" charset="77"/>
                <a:cs typeface="Arial" panose="020B0604020202020204" pitchFamily="34" charset="0"/>
                <a:sym typeface="Basis Grotesque Pro Medium"/>
              </a:rPr>
              <a:t>ML and AI technologies are not out-of-the-box solutions and require expertise for accurate projections</a:t>
            </a:r>
            <a:endParaRPr kumimoji="0" lang="en-US" sz="1000" u="none" strike="noStrike" kern="1200" cap="none" spc="0" normalizeH="0" baseline="0" noProof="0" dirty="0">
              <a:ln>
                <a:noFill/>
              </a:ln>
              <a:solidFill>
                <a:prstClr val="black"/>
              </a:solidFill>
              <a:effectLst/>
              <a:uLnTx/>
              <a:uFillTx/>
              <a:latin typeface="Montserrat" pitchFamily="2" charset="77"/>
              <a:cs typeface="Arial" panose="020B0604020202020204" pitchFamily="34" charset="0"/>
              <a:sym typeface="Basis Grotesque Pro Medium"/>
            </a:endParaRPr>
          </a:p>
        </p:txBody>
      </p:sp>
      <p:sp>
        <p:nvSpPr>
          <p:cNvPr id="30" name="Rectangle 29">
            <a:extLst>
              <a:ext uri="{FF2B5EF4-FFF2-40B4-BE49-F238E27FC236}">
                <a16:creationId xmlns:a16="http://schemas.microsoft.com/office/drawing/2014/main" id="{B1A4267C-D3D0-C9BF-80AA-4229409D742E}"/>
              </a:ext>
            </a:extLst>
          </p:cNvPr>
          <p:cNvSpPr/>
          <p:nvPr/>
        </p:nvSpPr>
        <p:spPr>
          <a:xfrm>
            <a:off x="6249885" y="5293452"/>
            <a:ext cx="1072811" cy="852027"/>
          </a:xfrm>
          <a:prstGeom prst="rect">
            <a:avLst/>
          </a:prstGeom>
          <a:solidFill>
            <a:schemeClr val="accent3">
              <a:lumMod val="20000"/>
              <a:lumOff val="80000"/>
            </a:schemeClr>
          </a:solidFill>
          <a:ln w="12700" cap="flat">
            <a:solidFill>
              <a:schemeClr val="accent3"/>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algn="ctr" defTabSz="2438337" hangingPunct="0">
              <a:lnSpc>
                <a:spcPct val="90000"/>
              </a:lnSpc>
            </a:pPr>
            <a:r>
              <a:rPr lang="en-US" sz="1000" b="1" dirty="0">
                <a:solidFill>
                  <a:srgbClr val="000000"/>
                </a:solidFill>
                <a:latin typeface="Montserrat" panose="00000500000000000000" pitchFamily="2" charset="0"/>
                <a:ea typeface="+mj-ea"/>
                <a:cs typeface="+mj-cs"/>
                <a:sym typeface="Helvetica Neue"/>
              </a:rPr>
              <a:t>4. Ease of integration with other systems</a:t>
            </a:r>
          </a:p>
        </p:txBody>
      </p:sp>
      <p:cxnSp>
        <p:nvCxnSpPr>
          <p:cNvPr id="33" name="Straight Connector 32">
            <a:extLst>
              <a:ext uri="{FF2B5EF4-FFF2-40B4-BE49-F238E27FC236}">
                <a16:creationId xmlns:a16="http://schemas.microsoft.com/office/drawing/2014/main" id="{2B45E297-F113-54C2-8D7C-43A1CDC323C0}"/>
              </a:ext>
            </a:extLst>
          </p:cNvPr>
          <p:cNvCxnSpPr>
            <a:cxnSpLocks/>
          </p:cNvCxnSpPr>
          <p:nvPr/>
        </p:nvCxnSpPr>
        <p:spPr>
          <a:xfrm>
            <a:off x="6249885" y="6237121"/>
            <a:ext cx="5384901" cy="0"/>
          </a:xfrm>
          <a:prstGeom prst="line">
            <a:avLst/>
          </a:prstGeom>
          <a:noFill/>
          <a:ln w="9525" cap="flat">
            <a:solidFill>
              <a:schemeClr val="tx2">
                <a:lumMod val="75000"/>
              </a:schemeClr>
            </a:solidFill>
            <a:prstDash val="dash"/>
            <a:round/>
          </a:ln>
          <a:effectLst/>
          <a:sp3d/>
        </p:spPr>
        <p:style>
          <a:lnRef idx="0">
            <a:scrgbClr r="0" g="0" b="0"/>
          </a:lnRef>
          <a:fillRef idx="0">
            <a:scrgbClr r="0" g="0" b="0"/>
          </a:fillRef>
          <a:effectRef idx="0">
            <a:scrgbClr r="0" g="0" b="0"/>
          </a:effectRef>
          <a:fontRef idx="none"/>
        </p:style>
      </p:cxnSp>
      <p:sp>
        <p:nvSpPr>
          <p:cNvPr id="34" name="Google Shape;77;p13">
            <a:extLst>
              <a:ext uri="{FF2B5EF4-FFF2-40B4-BE49-F238E27FC236}">
                <a16:creationId xmlns:a16="http://schemas.microsoft.com/office/drawing/2014/main" id="{D165505D-D144-CD72-EEFA-AF49B81A3F2C}"/>
              </a:ext>
            </a:extLst>
          </p:cNvPr>
          <p:cNvSpPr txBox="1"/>
          <p:nvPr/>
        </p:nvSpPr>
        <p:spPr>
          <a:xfrm>
            <a:off x="7368231" y="5293452"/>
            <a:ext cx="4295131" cy="195028"/>
          </a:xfrm>
          <a:prstGeom prst="rect">
            <a:avLst/>
          </a:prstGeom>
          <a:noFill/>
          <a:ln w="12700" cap="flat" cmpd="sng">
            <a:noFill/>
            <a:prstDash val="sysDash"/>
            <a:round/>
            <a:headEnd type="none" w="sm" len="sm"/>
            <a:tailEnd type="none" w="sm" len="sm"/>
          </a:ln>
        </p:spPr>
        <p:txBody>
          <a:bodyPr spcFirstLastPara="1" vert="horz" wrap="square" lIns="9144" tIns="4572" rIns="4572" bIns="4572" anchor="t" anchorCtr="0">
            <a:noAutofit/>
          </a:bodyPr>
          <a:lstStyle/>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u="none" strike="noStrike" kern="1200" cap="none" spc="0" normalizeH="0" baseline="0" noProof="0" dirty="0">
                <a:ln>
                  <a:noFill/>
                </a:ln>
                <a:solidFill>
                  <a:prstClr val="black"/>
                </a:solidFill>
                <a:effectLst/>
                <a:uLnTx/>
                <a:uFillTx/>
                <a:latin typeface="Montserrat" pitchFamily="2" charset="77"/>
                <a:cs typeface="Arial" panose="020B0604020202020204" pitchFamily="34" charset="0"/>
                <a:sym typeface="Basis Grotesque Pro Medium"/>
              </a:rPr>
              <a:t>xP&amp;A solutions often require various degrees of integrations with other systems such as ERP, CRM and HCM</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dirty="0">
                <a:solidFill>
                  <a:prstClr val="black"/>
                </a:solidFill>
                <a:latin typeface="Montserrat" pitchFamily="2" charset="77"/>
                <a:cs typeface="Arial" panose="020B0604020202020204" pitchFamily="34" charset="0"/>
                <a:sym typeface="Basis Grotesque Pro Medium"/>
              </a:rPr>
              <a:t>The more composable the xP&amp;A platforms are, the easier it is to share data, resulting in increased adoption and better insights</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u="none" strike="noStrike" kern="1200" cap="none" spc="0" normalizeH="0" baseline="0" noProof="0" dirty="0">
                <a:ln>
                  <a:noFill/>
                </a:ln>
                <a:solidFill>
                  <a:prstClr val="black"/>
                </a:solidFill>
                <a:effectLst/>
                <a:uLnTx/>
                <a:uFillTx/>
                <a:latin typeface="Montserrat" pitchFamily="2" charset="77"/>
                <a:cs typeface="Arial" panose="020B0604020202020204" pitchFamily="34" charset="0"/>
                <a:sym typeface="Basis Grotesque Pro Medium"/>
              </a:rPr>
              <a:t>As the us</a:t>
            </a:r>
            <a:r>
              <a:rPr lang="en-US" sz="1000" dirty="0">
                <a:solidFill>
                  <a:prstClr val="black"/>
                </a:solidFill>
                <a:latin typeface="Montserrat" pitchFamily="2" charset="77"/>
                <a:cs typeface="Arial" panose="020B0604020202020204" pitchFamily="34" charset="0"/>
                <a:sym typeface="Basis Grotesque Pro Medium"/>
              </a:rPr>
              <a:t>e of open APIs evolves, it is expected for this dimension to be less relevant</a:t>
            </a:r>
            <a:endParaRPr kumimoji="0" lang="en-US" sz="1000" u="none" strike="noStrike" kern="1200" cap="none" spc="0" normalizeH="0" baseline="0" noProof="0" dirty="0">
              <a:ln>
                <a:noFill/>
              </a:ln>
              <a:solidFill>
                <a:prstClr val="black"/>
              </a:solidFill>
              <a:effectLst/>
              <a:uLnTx/>
              <a:uFillTx/>
              <a:latin typeface="Montserrat" pitchFamily="2" charset="77"/>
              <a:cs typeface="Arial" panose="020B0604020202020204" pitchFamily="34" charset="0"/>
              <a:sym typeface="Basis Grotesque Pro Medium"/>
            </a:endParaRPr>
          </a:p>
        </p:txBody>
      </p:sp>
      <p:sp>
        <p:nvSpPr>
          <p:cNvPr id="35" name="Oval 34">
            <a:extLst>
              <a:ext uri="{FF2B5EF4-FFF2-40B4-BE49-F238E27FC236}">
                <a16:creationId xmlns:a16="http://schemas.microsoft.com/office/drawing/2014/main" id="{397DDEFF-7EFE-7EE4-583D-7121299C89C5}"/>
              </a:ext>
            </a:extLst>
          </p:cNvPr>
          <p:cNvSpPr/>
          <p:nvPr/>
        </p:nvSpPr>
        <p:spPr>
          <a:xfrm>
            <a:off x="3160164" y="2850616"/>
            <a:ext cx="177373" cy="195110"/>
          </a:xfrm>
          <a:prstGeom prst="ellipse">
            <a:avLst/>
          </a:prstGeom>
          <a:solidFill>
            <a:schemeClr val="bg1"/>
          </a:solidFill>
          <a:ln w="6350" cap="sq">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GB" sz="1000" dirty="0">
                <a:solidFill>
                  <a:schemeClr val="accent3"/>
                </a:solidFill>
                <a:latin typeface="Montserrat" pitchFamily="2" charset="77"/>
              </a:rPr>
              <a:t>1</a:t>
            </a:r>
          </a:p>
        </p:txBody>
      </p:sp>
      <p:sp>
        <p:nvSpPr>
          <p:cNvPr id="36" name="Oval 35">
            <a:extLst>
              <a:ext uri="{FF2B5EF4-FFF2-40B4-BE49-F238E27FC236}">
                <a16:creationId xmlns:a16="http://schemas.microsoft.com/office/drawing/2014/main" id="{4D06A807-84D7-C85F-B128-0F586CE027E8}"/>
              </a:ext>
            </a:extLst>
          </p:cNvPr>
          <p:cNvSpPr/>
          <p:nvPr/>
        </p:nvSpPr>
        <p:spPr>
          <a:xfrm>
            <a:off x="4253118" y="3590730"/>
            <a:ext cx="177373" cy="195110"/>
          </a:xfrm>
          <a:prstGeom prst="ellipse">
            <a:avLst/>
          </a:prstGeom>
          <a:solidFill>
            <a:schemeClr val="bg1"/>
          </a:solidFill>
          <a:ln w="6350" cap="sq">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GB" sz="1000" dirty="0">
                <a:solidFill>
                  <a:schemeClr val="accent3"/>
                </a:solidFill>
                <a:latin typeface="Montserrat" pitchFamily="2" charset="77"/>
              </a:rPr>
              <a:t>2</a:t>
            </a:r>
          </a:p>
        </p:txBody>
      </p:sp>
      <p:sp>
        <p:nvSpPr>
          <p:cNvPr id="37" name="Oval 36">
            <a:extLst>
              <a:ext uri="{FF2B5EF4-FFF2-40B4-BE49-F238E27FC236}">
                <a16:creationId xmlns:a16="http://schemas.microsoft.com/office/drawing/2014/main" id="{B95D7BA9-5A25-3E93-E73A-D96CB404F90F}"/>
              </a:ext>
            </a:extLst>
          </p:cNvPr>
          <p:cNvSpPr/>
          <p:nvPr/>
        </p:nvSpPr>
        <p:spPr>
          <a:xfrm>
            <a:off x="2154180" y="3590730"/>
            <a:ext cx="177373" cy="195110"/>
          </a:xfrm>
          <a:prstGeom prst="ellipse">
            <a:avLst/>
          </a:prstGeom>
          <a:solidFill>
            <a:schemeClr val="bg1"/>
          </a:solidFill>
          <a:ln w="6350" cap="sq">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GB" sz="1000" dirty="0">
                <a:solidFill>
                  <a:schemeClr val="accent3"/>
                </a:solidFill>
                <a:latin typeface="Montserrat" pitchFamily="2" charset="77"/>
              </a:rPr>
              <a:t>3</a:t>
            </a:r>
          </a:p>
        </p:txBody>
      </p:sp>
      <p:sp>
        <p:nvSpPr>
          <p:cNvPr id="38" name="Oval 37">
            <a:extLst>
              <a:ext uri="{FF2B5EF4-FFF2-40B4-BE49-F238E27FC236}">
                <a16:creationId xmlns:a16="http://schemas.microsoft.com/office/drawing/2014/main" id="{5A2147BC-C2E5-3B9C-D24B-AB95E2890353}"/>
              </a:ext>
            </a:extLst>
          </p:cNvPr>
          <p:cNvSpPr/>
          <p:nvPr/>
        </p:nvSpPr>
        <p:spPr>
          <a:xfrm>
            <a:off x="3160164" y="4897771"/>
            <a:ext cx="177373" cy="195110"/>
          </a:xfrm>
          <a:prstGeom prst="ellipse">
            <a:avLst/>
          </a:prstGeom>
          <a:solidFill>
            <a:schemeClr val="bg1"/>
          </a:solidFill>
          <a:ln w="6350" cap="sq">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GB" sz="1000" dirty="0">
                <a:solidFill>
                  <a:schemeClr val="accent3"/>
                </a:solidFill>
                <a:latin typeface="Montserrat" pitchFamily="2" charset="77"/>
              </a:rPr>
              <a:t>4</a:t>
            </a:r>
          </a:p>
        </p:txBody>
      </p:sp>
    </p:spTree>
    <p:extLst>
      <p:ext uri="{BB962C8B-B14F-4D97-AF65-F5344CB8AC3E}">
        <p14:creationId xmlns:p14="http://schemas.microsoft.com/office/powerpoint/2010/main" val="32875848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BFB41B-EA91-CB98-D2F2-038FBC16A60F}"/>
            </a:ext>
          </a:extLst>
        </p:cNvPr>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4A330B6D-73A9-727A-7E7B-09162325D925}"/>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04" imgH="405" progId="TCLayout.ActiveDocument.1">
                  <p:embed/>
                </p:oleObj>
              </mc:Choice>
              <mc:Fallback>
                <p:oleObj name="think-cell Slide" r:id="rId3" imgW="404" imgH="405" progId="TCLayout.ActiveDocument.1">
                  <p:embed/>
                  <p:pic>
                    <p:nvPicPr>
                      <p:cNvPr id="9" name="think-cell data - do not delete" hidden="1">
                        <a:extLst>
                          <a:ext uri="{FF2B5EF4-FFF2-40B4-BE49-F238E27FC236}">
                            <a16:creationId xmlns:a16="http://schemas.microsoft.com/office/drawing/2014/main" id="{889C6E4A-8CAD-90FB-4FB3-FB898EF41082}"/>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5" name="Title 4">
            <a:extLst>
              <a:ext uri="{FF2B5EF4-FFF2-40B4-BE49-F238E27FC236}">
                <a16:creationId xmlns:a16="http://schemas.microsoft.com/office/drawing/2014/main" id="{4EEAD653-1EFD-92F2-BA76-8CB7EBA813CF}"/>
              </a:ext>
            </a:extLst>
          </p:cNvPr>
          <p:cNvSpPr>
            <a:spLocks noGrp="1"/>
          </p:cNvSpPr>
          <p:nvPr>
            <p:ph type="title"/>
          </p:nvPr>
        </p:nvSpPr>
        <p:spPr>
          <a:xfrm>
            <a:off x="623888" y="257007"/>
            <a:ext cx="10944225" cy="757130"/>
          </a:xfrm>
        </p:spPr>
        <p:txBody>
          <a:bodyPr vert="horz"/>
          <a:lstStyle/>
          <a:p>
            <a:r>
              <a:rPr lang="en-GB" dirty="0" err="1"/>
              <a:t>xP&amp;A</a:t>
            </a:r>
            <a:r>
              <a:rPr lang="en-GB" dirty="0"/>
              <a:t> market can be broken down by geography and type of customer</a:t>
            </a:r>
          </a:p>
        </p:txBody>
      </p:sp>
      <p:sp>
        <p:nvSpPr>
          <p:cNvPr id="8" name="Text Placeholder 7">
            <a:extLst>
              <a:ext uri="{FF2B5EF4-FFF2-40B4-BE49-F238E27FC236}">
                <a16:creationId xmlns:a16="http://schemas.microsoft.com/office/drawing/2014/main" id="{C9C44638-FF7F-558D-14AB-33E7CECB0AAD}"/>
              </a:ext>
            </a:extLst>
          </p:cNvPr>
          <p:cNvSpPr>
            <a:spLocks noGrp="1"/>
          </p:cNvSpPr>
          <p:nvPr>
            <p:ph type="body" idx="11"/>
          </p:nvPr>
        </p:nvSpPr>
        <p:spPr/>
        <p:txBody>
          <a:bodyPr/>
          <a:lstStyle/>
          <a:p>
            <a:fld id="{C6F252A1-AB7E-44FD-86CD-D62F5F5F8F0A}" type="slidenum">
              <a:rPr lang="en-GB" smtClean="0"/>
              <a:t>6</a:t>
            </a:fld>
            <a:endParaRPr lang="en-GB" dirty="0"/>
          </a:p>
        </p:txBody>
      </p:sp>
      <p:grpSp>
        <p:nvGrpSpPr>
          <p:cNvPr id="1029" name="Group 1028">
            <a:extLst>
              <a:ext uri="{FF2B5EF4-FFF2-40B4-BE49-F238E27FC236}">
                <a16:creationId xmlns:a16="http://schemas.microsoft.com/office/drawing/2014/main" id="{B0EABAD5-342A-A841-4B8A-C9AB50A4801F}"/>
              </a:ext>
            </a:extLst>
          </p:cNvPr>
          <p:cNvGrpSpPr/>
          <p:nvPr/>
        </p:nvGrpSpPr>
        <p:grpSpPr>
          <a:xfrm>
            <a:off x="3248605" y="-612387"/>
            <a:ext cx="452016" cy="405880"/>
            <a:chOff x="3248605" y="-612387"/>
            <a:chExt cx="452016" cy="405880"/>
          </a:xfrm>
        </p:grpSpPr>
        <p:sp>
          <p:nvSpPr>
            <p:cNvPr id="105" name="Subtitle 1">
              <a:extLst>
                <a:ext uri="{FF2B5EF4-FFF2-40B4-BE49-F238E27FC236}">
                  <a16:creationId xmlns:a16="http://schemas.microsoft.com/office/drawing/2014/main" id="{C87257E0-15F2-3BD5-4E21-59AAFBA1A010}"/>
                </a:ext>
              </a:extLst>
            </p:cNvPr>
            <p:cNvSpPr txBox="1">
              <a:spLocks/>
            </p:cNvSpPr>
            <p:nvPr/>
          </p:nvSpPr>
          <p:spPr>
            <a:xfrm>
              <a:off x="3248605" y="-314229"/>
              <a:ext cx="452016" cy="107722"/>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b="0" kern="1200" baseline="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lgn="ctr"/>
              <a:r>
                <a:rPr lang="en-GB" sz="700" dirty="0">
                  <a:solidFill>
                    <a:schemeClr val="accent6"/>
                  </a:solidFill>
                  <a:latin typeface="Montserrat" panose="00000500000000000000" pitchFamily="2" charset="0"/>
                </a:rPr>
                <a:t>&gt;15%</a:t>
              </a:r>
            </a:p>
          </p:txBody>
        </p:sp>
        <p:grpSp>
          <p:nvGrpSpPr>
            <p:cNvPr id="111" name="Group 110">
              <a:extLst>
                <a:ext uri="{FF2B5EF4-FFF2-40B4-BE49-F238E27FC236}">
                  <a16:creationId xmlns:a16="http://schemas.microsoft.com/office/drawing/2014/main" id="{8E40C3DD-56A1-4B4B-6F01-1ACE32A63702}"/>
                </a:ext>
              </a:extLst>
            </p:cNvPr>
            <p:cNvGrpSpPr/>
            <p:nvPr/>
          </p:nvGrpSpPr>
          <p:grpSpPr>
            <a:xfrm>
              <a:off x="3358278" y="-612387"/>
              <a:ext cx="232670" cy="232670"/>
              <a:chOff x="3351905" y="-1606550"/>
              <a:chExt cx="232670" cy="232670"/>
            </a:xfrm>
          </p:grpSpPr>
          <p:sp>
            <p:nvSpPr>
              <p:cNvPr id="99" name="Arrow: Down 98">
                <a:extLst>
                  <a:ext uri="{FF2B5EF4-FFF2-40B4-BE49-F238E27FC236}">
                    <a16:creationId xmlns:a16="http://schemas.microsoft.com/office/drawing/2014/main" id="{DDFEB033-8723-FFD5-9D29-CA2E351E4A4E}"/>
                  </a:ext>
                </a:extLst>
              </p:cNvPr>
              <p:cNvSpPr/>
              <p:nvPr/>
            </p:nvSpPr>
            <p:spPr>
              <a:xfrm rot="10800000">
                <a:off x="3397266" y="-1573059"/>
                <a:ext cx="140724" cy="161003"/>
              </a:xfrm>
              <a:prstGeom prst="downArrow">
                <a:avLst>
                  <a:gd name="adj1" fmla="val 53384"/>
                  <a:gd name="adj2" fmla="val 5000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6" name="Oval 105">
                <a:extLst>
                  <a:ext uri="{FF2B5EF4-FFF2-40B4-BE49-F238E27FC236}">
                    <a16:creationId xmlns:a16="http://schemas.microsoft.com/office/drawing/2014/main" id="{1D9BE130-C70A-0CD0-235B-E52E6DD72257}"/>
                  </a:ext>
                </a:extLst>
              </p:cNvPr>
              <p:cNvSpPr/>
              <p:nvPr/>
            </p:nvSpPr>
            <p:spPr>
              <a:xfrm>
                <a:off x="3351905" y="-1606550"/>
                <a:ext cx="232670" cy="232670"/>
              </a:xfrm>
              <a:prstGeom prst="ellipse">
                <a:avLst/>
              </a:prstGeom>
              <a:no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grpSp>
      <p:grpSp>
        <p:nvGrpSpPr>
          <p:cNvPr id="113" name="Group 112">
            <a:extLst>
              <a:ext uri="{FF2B5EF4-FFF2-40B4-BE49-F238E27FC236}">
                <a16:creationId xmlns:a16="http://schemas.microsoft.com/office/drawing/2014/main" id="{A39A1D96-EB67-E45B-FC37-CB5D55A2FAC0}"/>
              </a:ext>
            </a:extLst>
          </p:cNvPr>
          <p:cNvGrpSpPr/>
          <p:nvPr/>
        </p:nvGrpSpPr>
        <p:grpSpPr>
          <a:xfrm>
            <a:off x="2833510" y="-633204"/>
            <a:ext cx="452016" cy="405880"/>
            <a:chOff x="2794580" y="-1606550"/>
            <a:chExt cx="452016" cy="405880"/>
          </a:xfrm>
        </p:grpSpPr>
        <p:sp>
          <p:nvSpPr>
            <p:cNvPr id="104" name="Subtitle 1">
              <a:extLst>
                <a:ext uri="{FF2B5EF4-FFF2-40B4-BE49-F238E27FC236}">
                  <a16:creationId xmlns:a16="http://schemas.microsoft.com/office/drawing/2014/main" id="{250221BF-E7A6-EA4B-0FEB-6AF487D58D66}"/>
                </a:ext>
              </a:extLst>
            </p:cNvPr>
            <p:cNvSpPr txBox="1">
              <a:spLocks/>
            </p:cNvSpPr>
            <p:nvPr/>
          </p:nvSpPr>
          <p:spPr>
            <a:xfrm>
              <a:off x="2794580" y="-1308392"/>
              <a:ext cx="452016" cy="107722"/>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b="0" kern="1200" baseline="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lgn="ctr"/>
              <a:r>
                <a:rPr lang="en-GB" sz="700" dirty="0">
                  <a:solidFill>
                    <a:schemeClr val="accent6"/>
                  </a:solidFill>
                  <a:latin typeface="Montserrat" panose="00000500000000000000" pitchFamily="2" charset="0"/>
                </a:rPr>
                <a:t>5%-15%</a:t>
              </a:r>
            </a:p>
          </p:txBody>
        </p:sp>
        <p:grpSp>
          <p:nvGrpSpPr>
            <p:cNvPr id="112" name="Group 111">
              <a:extLst>
                <a:ext uri="{FF2B5EF4-FFF2-40B4-BE49-F238E27FC236}">
                  <a16:creationId xmlns:a16="http://schemas.microsoft.com/office/drawing/2014/main" id="{D2859E5B-9720-40E5-AABC-43A928108050}"/>
                </a:ext>
              </a:extLst>
            </p:cNvPr>
            <p:cNvGrpSpPr/>
            <p:nvPr/>
          </p:nvGrpSpPr>
          <p:grpSpPr>
            <a:xfrm>
              <a:off x="2904253" y="-1606550"/>
              <a:ext cx="232670" cy="232670"/>
              <a:chOff x="2796280" y="-1606550"/>
              <a:chExt cx="232670" cy="232670"/>
            </a:xfrm>
          </p:grpSpPr>
          <p:sp>
            <p:nvSpPr>
              <p:cNvPr id="98" name="Arrow: Down 97">
                <a:extLst>
                  <a:ext uri="{FF2B5EF4-FFF2-40B4-BE49-F238E27FC236}">
                    <a16:creationId xmlns:a16="http://schemas.microsoft.com/office/drawing/2014/main" id="{5F88EF47-DF32-4C6A-0542-1349BDA203B5}"/>
                  </a:ext>
                </a:extLst>
              </p:cNvPr>
              <p:cNvSpPr/>
              <p:nvPr/>
            </p:nvSpPr>
            <p:spPr>
              <a:xfrm rot="13500000">
                <a:off x="2842255" y="-1573059"/>
                <a:ext cx="140724" cy="161003"/>
              </a:xfrm>
              <a:prstGeom prst="downArrow">
                <a:avLst>
                  <a:gd name="adj1" fmla="val 53384"/>
                  <a:gd name="adj2" fmla="val 50000"/>
                </a:avLst>
              </a:prstGeom>
              <a:solidFill>
                <a:schemeClr val="accent3">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7" name="Oval 106">
                <a:extLst>
                  <a:ext uri="{FF2B5EF4-FFF2-40B4-BE49-F238E27FC236}">
                    <a16:creationId xmlns:a16="http://schemas.microsoft.com/office/drawing/2014/main" id="{A177CDBF-07EC-3D9F-9C4C-A9232902131A}"/>
                  </a:ext>
                </a:extLst>
              </p:cNvPr>
              <p:cNvSpPr/>
              <p:nvPr/>
            </p:nvSpPr>
            <p:spPr>
              <a:xfrm>
                <a:off x="2796280" y="-1606550"/>
                <a:ext cx="232670" cy="232670"/>
              </a:xfrm>
              <a:prstGeom prst="ellipse">
                <a:avLst/>
              </a:prstGeom>
              <a:no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grpSp>
      <p:grpSp>
        <p:nvGrpSpPr>
          <p:cNvPr id="1093" name="Group 1092">
            <a:extLst>
              <a:ext uri="{FF2B5EF4-FFF2-40B4-BE49-F238E27FC236}">
                <a16:creationId xmlns:a16="http://schemas.microsoft.com/office/drawing/2014/main" id="{464D039E-848F-1A12-43DC-811EB4D9D429}"/>
              </a:ext>
            </a:extLst>
          </p:cNvPr>
          <p:cNvGrpSpPr/>
          <p:nvPr/>
        </p:nvGrpSpPr>
        <p:grpSpPr>
          <a:xfrm>
            <a:off x="2270705" y="-612387"/>
            <a:ext cx="452016" cy="405880"/>
            <a:chOff x="2270705" y="-612387"/>
            <a:chExt cx="452016" cy="405880"/>
          </a:xfrm>
        </p:grpSpPr>
        <p:sp>
          <p:nvSpPr>
            <p:cNvPr id="103" name="Subtitle 1">
              <a:extLst>
                <a:ext uri="{FF2B5EF4-FFF2-40B4-BE49-F238E27FC236}">
                  <a16:creationId xmlns:a16="http://schemas.microsoft.com/office/drawing/2014/main" id="{27AE8F40-5EBB-CF86-A949-D99B05277A9F}"/>
                </a:ext>
              </a:extLst>
            </p:cNvPr>
            <p:cNvSpPr txBox="1">
              <a:spLocks/>
            </p:cNvSpPr>
            <p:nvPr/>
          </p:nvSpPr>
          <p:spPr>
            <a:xfrm>
              <a:off x="2270705" y="-314229"/>
              <a:ext cx="452016" cy="107722"/>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b="0" kern="1200" baseline="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lgn="ctr"/>
              <a:r>
                <a:rPr lang="en-GB" sz="700" dirty="0">
                  <a:solidFill>
                    <a:schemeClr val="accent6"/>
                  </a:solidFill>
                  <a:latin typeface="Montserrat" panose="00000500000000000000" pitchFamily="2" charset="0"/>
                </a:rPr>
                <a:t>(5%)-5%</a:t>
              </a:r>
            </a:p>
          </p:txBody>
        </p:sp>
        <p:grpSp>
          <p:nvGrpSpPr>
            <p:cNvPr id="114" name="Group 113">
              <a:extLst>
                <a:ext uri="{FF2B5EF4-FFF2-40B4-BE49-F238E27FC236}">
                  <a16:creationId xmlns:a16="http://schemas.microsoft.com/office/drawing/2014/main" id="{B5E5B2D8-34D8-48E5-2047-28D394C3141B}"/>
                </a:ext>
              </a:extLst>
            </p:cNvPr>
            <p:cNvGrpSpPr/>
            <p:nvPr/>
          </p:nvGrpSpPr>
          <p:grpSpPr>
            <a:xfrm>
              <a:off x="2380378" y="-612387"/>
              <a:ext cx="232670" cy="232670"/>
              <a:chOff x="2422963" y="-1606550"/>
              <a:chExt cx="232670" cy="232670"/>
            </a:xfrm>
          </p:grpSpPr>
          <p:sp>
            <p:nvSpPr>
              <p:cNvPr id="97" name="Arrow: Down 96">
                <a:extLst>
                  <a:ext uri="{FF2B5EF4-FFF2-40B4-BE49-F238E27FC236}">
                    <a16:creationId xmlns:a16="http://schemas.microsoft.com/office/drawing/2014/main" id="{17A1C810-B062-47D7-B172-F6611D683F92}"/>
                  </a:ext>
                </a:extLst>
              </p:cNvPr>
              <p:cNvSpPr/>
              <p:nvPr/>
            </p:nvSpPr>
            <p:spPr>
              <a:xfrm rot="16200000">
                <a:off x="2478461" y="-1573059"/>
                <a:ext cx="140724" cy="161003"/>
              </a:xfrm>
              <a:prstGeom prst="downArrow">
                <a:avLst>
                  <a:gd name="adj1" fmla="val 53384"/>
                  <a:gd name="adj2" fmla="val 50000"/>
                </a:avLst>
              </a:prstGeom>
              <a:solidFill>
                <a:schemeClr val="accent6">
                  <a:lumMod val="25000"/>
                  <a:lumOff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8" name="Oval 107">
                <a:extLst>
                  <a:ext uri="{FF2B5EF4-FFF2-40B4-BE49-F238E27FC236}">
                    <a16:creationId xmlns:a16="http://schemas.microsoft.com/office/drawing/2014/main" id="{2A0EF05E-A568-B191-36C2-22D3032EB75E}"/>
                  </a:ext>
                </a:extLst>
              </p:cNvPr>
              <p:cNvSpPr/>
              <p:nvPr/>
            </p:nvSpPr>
            <p:spPr>
              <a:xfrm>
                <a:off x="2422963" y="-1606550"/>
                <a:ext cx="232670" cy="232670"/>
              </a:xfrm>
              <a:prstGeom prst="ellipse">
                <a:avLst/>
              </a:prstGeom>
              <a:no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grpSp>
      <p:grpSp>
        <p:nvGrpSpPr>
          <p:cNvPr id="116" name="Group 115">
            <a:extLst>
              <a:ext uri="{FF2B5EF4-FFF2-40B4-BE49-F238E27FC236}">
                <a16:creationId xmlns:a16="http://schemas.microsoft.com/office/drawing/2014/main" id="{85A43D0C-8217-9F05-89DB-F1C01410896C}"/>
              </a:ext>
            </a:extLst>
          </p:cNvPr>
          <p:cNvGrpSpPr/>
          <p:nvPr/>
        </p:nvGrpSpPr>
        <p:grpSpPr>
          <a:xfrm>
            <a:off x="1673805" y="-612387"/>
            <a:ext cx="452016" cy="405880"/>
            <a:chOff x="1673805" y="-1606550"/>
            <a:chExt cx="452016" cy="405880"/>
          </a:xfrm>
        </p:grpSpPr>
        <p:sp>
          <p:nvSpPr>
            <p:cNvPr id="102" name="Subtitle 1">
              <a:extLst>
                <a:ext uri="{FF2B5EF4-FFF2-40B4-BE49-F238E27FC236}">
                  <a16:creationId xmlns:a16="http://schemas.microsoft.com/office/drawing/2014/main" id="{53EB8EC8-825E-738A-1AD9-CFC5D1FAF303}"/>
                </a:ext>
              </a:extLst>
            </p:cNvPr>
            <p:cNvSpPr txBox="1">
              <a:spLocks/>
            </p:cNvSpPr>
            <p:nvPr/>
          </p:nvSpPr>
          <p:spPr>
            <a:xfrm>
              <a:off x="1673805" y="-1308392"/>
              <a:ext cx="452016" cy="107722"/>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b="0" kern="1200" baseline="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lgn="ctr"/>
              <a:r>
                <a:rPr lang="en-GB" sz="700" dirty="0">
                  <a:solidFill>
                    <a:schemeClr val="accent6"/>
                  </a:solidFill>
                  <a:latin typeface="Montserrat" panose="00000500000000000000" pitchFamily="2" charset="0"/>
                </a:rPr>
                <a:t>(15%)-(5%)</a:t>
              </a:r>
            </a:p>
          </p:txBody>
        </p:sp>
        <p:grpSp>
          <p:nvGrpSpPr>
            <p:cNvPr id="115" name="Group 114">
              <a:extLst>
                <a:ext uri="{FF2B5EF4-FFF2-40B4-BE49-F238E27FC236}">
                  <a16:creationId xmlns:a16="http://schemas.microsoft.com/office/drawing/2014/main" id="{C01F274D-D9E2-170F-B94F-35B8CB78C6C9}"/>
                </a:ext>
              </a:extLst>
            </p:cNvPr>
            <p:cNvGrpSpPr/>
            <p:nvPr/>
          </p:nvGrpSpPr>
          <p:grpSpPr>
            <a:xfrm>
              <a:off x="1783478" y="-1606550"/>
              <a:ext cx="232670" cy="232670"/>
              <a:chOff x="1785736" y="-1606550"/>
              <a:chExt cx="232670" cy="232670"/>
            </a:xfrm>
          </p:grpSpPr>
          <p:sp>
            <p:nvSpPr>
              <p:cNvPr id="96" name="Arrow: Down 95">
                <a:extLst>
                  <a:ext uri="{FF2B5EF4-FFF2-40B4-BE49-F238E27FC236}">
                    <a16:creationId xmlns:a16="http://schemas.microsoft.com/office/drawing/2014/main" id="{A7322880-75A2-144F-3802-9F983E35BAA9}"/>
                  </a:ext>
                </a:extLst>
              </p:cNvPr>
              <p:cNvSpPr/>
              <p:nvPr/>
            </p:nvSpPr>
            <p:spPr>
              <a:xfrm rot="18900000">
                <a:off x="1840809" y="-1573058"/>
                <a:ext cx="140724" cy="161003"/>
              </a:xfrm>
              <a:prstGeom prst="downArrow">
                <a:avLst>
                  <a:gd name="adj1" fmla="val 53384"/>
                  <a:gd name="adj2" fmla="val 50000"/>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9" name="Oval 108">
                <a:extLst>
                  <a:ext uri="{FF2B5EF4-FFF2-40B4-BE49-F238E27FC236}">
                    <a16:creationId xmlns:a16="http://schemas.microsoft.com/office/drawing/2014/main" id="{297D5C20-4790-FE01-09EF-CCC3C8004900}"/>
                  </a:ext>
                </a:extLst>
              </p:cNvPr>
              <p:cNvSpPr/>
              <p:nvPr/>
            </p:nvSpPr>
            <p:spPr>
              <a:xfrm>
                <a:off x="1785736" y="-1606550"/>
                <a:ext cx="232670" cy="232670"/>
              </a:xfrm>
              <a:prstGeom prst="ellipse">
                <a:avLst/>
              </a:prstGeom>
              <a:no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grpSp>
      <p:grpSp>
        <p:nvGrpSpPr>
          <p:cNvPr id="118" name="Group 117">
            <a:extLst>
              <a:ext uri="{FF2B5EF4-FFF2-40B4-BE49-F238E27FC236}">
                <a16:creationId xmlns:a16="http://schemas.microsoft.com/office/drawing/2014/main" id="{2B9B631D-38E5-3A01-CA83-28BCDBAF3EEA}"/>
              </a:ext>
            </a:extLst>
          </p:cNvPr>
          <p:cNvGrpSpPr/>
          <p:nvPr/>
        </p:nvGrpSpPr>
        <p:grpSpPr>
          <a:xfrm>
            <a:off x="1200950" y="-612387"/>
            <a:ext cx="452016" cy="405880"/>
            <a:chOff x="1200950" y="-1606550"/>
            <a:chExt cx="452016" cy="405880"/>
          </a:xfrm>
        </p:grpSpPr>
        <p:sp>
          <p:nvSpPr>
            <p:cNvPr id="101" name="Subtitle 1">
              <a:extLst>
                <a:ext uri="{FF2B5EF4-FFF2-40B4-BE49-F238E27FC236}">
                  <a16:creationId xmlns:a16="http://schemas.microsoft.com/office/drawing/2014/main" id="{D0A433F8-2D26-E980-F7BB-98061A968917}"/>
                </a:ext>
              </a:extLst>
            </p:cNvPr>
            <p:cNvSpPr txBox="1">
              <a:spLocks/>
            </p:cNvSpPr>
            <p:nvPr/>
          </p:nvSpPr>
          <p:spPr>
            <a:xfrm>
              <a:off x="1200950" y="-1308392"/>
              <a:ext cx="452016" cy="107722"/>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b="0" kern="1200" baseline="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lgn="ctr"/>
              <a:r>
                <a:rPr lang="en-GB" sz="700" dirty="0">
                  <a:solidFill>
                    <a:schemeClr val="accent6"/>
                  </a:solidFill>
                  <a:latin typeface="Montserrat" panose="00000500000000000000" pitchFamily="2" charset="0"/>
                </a:rPr>
                <a:t>&lt;(15%)</a:t>
              </a:r>
            </a:p>
          </p:txBody>
        </p:sp>
        <p:grpSp>
          <p:nvGrpSpPr>
            <p:cNvPr id="117" name="Group 116">
              <a:extLst>
                <a:ext uri="{FF2B5EF4-FFF2-40B4-BE49-F238E27FC236}">
                  <a16:creationId xmlns:a16="http://schemas.microsoft.com/office/drawing/2014/main" id="{B73BF5D2-5C56-0CB4-35C8-D21DD83AF18B}"/>
                </a:ext>
              </a:extLst>
            </p:cNvPr>
            <p:cNvGrpSpPr/>
            <p:nvPr/>
          </p:nvGrpSpPr>
          <p:grpSpPr>
            <a:xfrm>
              <a:off x="1310623" y="-1606550"/>
              <a:ext cx="232670" cy="232670"/>
              <a:chOff x="1347456" y="-1606550"/>
              <a:chExt cx="232670" cy="232670"/>
            </a:xfrm>
          </p:grpSpPr>
          <p:sp>
            <p:nvSpPr>
              <p:cNvPr id="95" name="Arrow: Down 94">
                <a:extLst>
                  <a:ext uri="{FF2B5EF4-FFF2-40B4-BE49-F238E27FC236}">
                    <a16:creationId xmlns:a16="http://schemas.microsoft.com/office/drawing/2014/main" id="{2F5B6D88-2E9A-D06A-FE3A-893020B35CC5}"/>
                  </a:ext>
                </a:extLst>
              </p:cNvPr>
              <p:cNvSpPr/>
              <p:nvPr/>
            </p:nvSpPr>
            <p:spPr>
              <a:xfrm>
                <a:off x="1392364" y="-1573058"/>
                <a:ext cx="140724" cy="161003"/>
              </a:xfrm>
              <a:prstGeom prst="downArrow">
                <a:avLst>
                  <a:gd name="adj1" fmla="val 53384"/>
                  <a:gd name="adj2" fmla="val 50000"/>
                </a:avLst>
              </a:pr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0" name="Oval 109">
                <a:extLst>
                  <a:ext uri="{FF2B5EF4-FFF2-40B4-BE49-F238E27FC236}">
                    <a16:creationId xmlns:a16="http://schemas.microsoft.com/office/drawing/2014/main" id="{DB532C3F-D758-F1FE-0074-A94E6CC6A55C}"/>
                  </a:ext>
                </a:extLst>
              </p:cNvPr>
              <p:cNvSpPr/>
              <p:nvPr/>
            </p:nvSpPr>
            <p:spPr>
              <a:xfrm>
                <a:off x="1347456" y="-1606550"/>
                <a:ext cx="232670" cy="232670"/>
              </a:xfrm>
              <a:prstGeom prst="ellipse">
                <a:avLst/>
              </a:prstGeom>
              <a:no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grpSp>
      <p:sp>
        <p:nvSpPr>
          <p:cNvPr id="13" name="Rectangle 12">
            <a:extLst>
              <a:ext uri="{FF2B5EF4-FFF2-40B4-BE49-F238E27FC236}">
                <a16:creationId xmlns:a16="http://schemas.microsoft.com/office/drawing/2014/main" id="{9987A15B-E0BA-6B0C-112A-104DABF04095}"/>
              </a:ext>
            </a:extLst>
          </p:cNvPr>
          <p:cNvSpPr/>
          <p:nvPr/>
        </p:nvSpPr>
        <p:spPr>
          <a:xfrm>
            <a:off x="494891" y="3350904"/>
            <a:ext cx="897705" cy="443818"/>
          </a:xfrm>
          <a:prstGeom prst="rect">
            <a:avLst/>
          </a:prstGeom>
          <a:solidFill>
            <a:srgbClr val="D7D8FE"/>
          </a:solidFill>
          <a:ln w="6350" cap="sq">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GB" sz="800" dirty="0">
              <a:solidFill>
                <a:schemeClr val="tx1"/>
              </a:solidFill>
              <a:latin typeface="Montserrat" panose="00000500000000000000" pitchFamily="2" charset="0"/>
            </a:endParaRPr>
          </a:p>
        </p:txBody>
      </p:sp>
      <p:sp>
        <p:nvSpPr>
          <p:cNvPr id="15" name="Rectangle 14">
            <a:extLst>
              <a:ext uri="{FF2B5EF4-FFF2-40B4-BE49-F238E27FC236}">
                <a16:creationId xmlns:a16="http://schemas.microsoft.com/office/drawing/2014/main" id="{236CAFEF-6389-8F1E-D89C-66E6E7FEA4AA}"/>
              </a:ext>
            </a:extLst>
          </p:cNvPr>
          <p:cNvSpPr/>
          <p:nvPr/>
        </p:nvSpPr>
        <p:spPr>
          <a:xfrm>
            <a:off x="494891" y="3796951"/>
            <a:ext cx="897705" cy="197896"/>
          </a:xfrm>
          <a:prstGeom prst="rect">
            <a:avLst/>
          </a:prstGeom>
          <a:solidFill>
            <a:schemeClr val="accent1"/>
          </a:solidFill>
          <a:ln w="6350" cap="sq">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GB" sz="800" dirty="0">
              <a:solidFill>
                <a:schemeClr val="bg1"/>
              </a:solidFill>
              <a:latin typeface="Montserrat" panose="00000500000000000000" pitchFamily="2" charset="0"/>
            </a:endParaRPr>
          </a:p>
        </p:txBody>
      </p:sp>
      <p:sp>
        <p:nvSpPr>
          <p:cNvPr id="26" name="Rectangle 25">
            <a:extLst>
              <a:ext uri="{FF2B5EF4-FFF2-40B4-BE49-F238E27FC236}">
                <a16:creationId xmlns:a16="http://schemas.microsoft.com/office/drawing/2014/main" id="{8138C4E4-35C6-1173-053E-7D1043DB403E}"/>
              </a:ext>
            </a:extLst>
          </p:cNvPr>
          <p:cNvSpPr/>
          <p:nvPr/>
        </p:nvSpPr>
        <p:spPr>
          <a:xfrm>
            <a:off x="566556" y="3436422"/>
            <a:ext cx="897705" cy="443818"/>
          </a:xfrm>
          <a:prstGeom prst="rect">
            <a:avLst/>
          </a:prstGeom>
          <a:solidFill>
            <a:srgbClr val="D7D8FE"/>
          </a:solidFill>
          <a:ln w="6350" cap="sq">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GB" sz="800" dirty="0">
              <a:solidFill>
                <a:schemeClr val="tx1"/>
              </a:solidFill>
              <a:latin typeface="Montserrat" panose="00000500000000000000" pitchFamily="2" charset="0"/>
            </a:endParaRPr>
          </a:p>
        </p:txBody>
      </p:sp>
      <p:sp>
        <p:nvSpPr>
          <p:cNvPr id="27" name="Rectangle 26">
            <a:extLst>
              <a:ext uri="{FF2B5EF4-FFF2-40B4-BE49-F238E27FC236}">
                <a16:creationId xmlns:a16="http://schemas.microsoft.com/office/drawing/2014/main" id="{82D796CD-6017-4786-3931-7B9511483ABE}"/>
              </a:ext>
            </a:extLst>
          </p:cNvPr>
          <p:cNvSpPr/>
          <p:nvPr/>
        </p:nvSpPr>
        <p:spPr>
          <a:xfrm>
            <a:off x="566556" y="3882469"/>
            <a:ext cx="897705" cy="197896"/>
          </a:xfrm>
          <a:prstGeom prst="rect">
            <a:avLst/>
          </a:prstGeom>
          <a:solidFill>
            <a:schemeClr val="accent1"/>
          </a:solidFill>
          <a:ln w="6350" cap="sq">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GB" sz="800" dirty="0">
              <a:solidFill>
                <a:schemeClr val="bg1"/>
              </a:solidFill>
              <a:latin typeface="Montserrat" panose="00000500000000000000" pitchFamily="2" charset="0"/>
            </a:endParaRPr>
          </a:p>
        </p:txBody>
      </p:sp>
      <p:cxnSp>
        <p:nvCxnSpPr>
          <p:cNvPr id="31" name="Straight Connector 30">
            <a:extLst>
              <a:ext uri="{FF2B5EF4-FFF2-40B4-BE49-F238E27FC236}">
                <a16:creationId xmlns:a16="http://schemas.microsoft.com/office/drawing/2014/main" id="{2078C544-B810-CF24-AF94-DC35E7FDC8E9}"/>
              </a:ext>
            </a:extLst>
          </p:cNvPr>
          <p:cNvCxnSpPr>
            <a:cxnSpLocks/>
          </p:cNvCxnSpPr>
          <p:nvPr/>
        </p:nvCxnSpPr>
        <p:spPr>
          <a:xfrm>
            <a:off x="554735" y="1883905"/>
            <a:ext cx="11080053" cy="0"/>
          </a:xfrm>
          <a:prstGeom prst="line">
            <a:avLst/>
          </a:prstGeom>
          <a:ln w="6350" cap="flat">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32" name="Oval 31">
            <a:extLst>
              <a:ext uri="{FF2B5EF4-FFF2-40B4-BE49-F238E27FC236}">
                <a16:creationId xmlns:a16="http://schemas.microsoft.com/office/drawing/2014/main" id="{56BB75E2-5F77-AEC7-0170-4F1F83D31A71}"/>
              </a:ext>
            </a:extLst>
          </p:cNvPr>
          <p:cNvSpPr/>
          <p:nvPr/>
        </p:nvSpPr>
        <p:spPr>
          <a:xfrm>
            <a:off x="8066473" y="1689573"/>
            <a:ext cx="372638" cy="372638"/>
          </a:xfrm>
          <a:prstGeom prst="ellipse">
            <a:avLst/>
          </a:prstGeom>
          <a:solidFill>
            <a:schemeClr val="bg1"/>
          </a:solidFill>
          <a:ln w="6350"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GB" sz="1400" dirty="0" err="1">
              <a:solidFill>
                <a:schemeClr val="bg1"/>
              </a:solidFill>
              <a:latin typeface="Montserrat" pitchFamily="2" charset="77"/>
            </a:endParaRPr>
          </a:p>
        </p:txBody>
      </p:sp>
      <p:sp>
        <p:nvSpPr>
          <p:cNvPr id="39" name="TextBox 38">
            <a:extLst>
              <a:ext uri="{FF2B5EF4-FFF2-40B4-BE49-F238E27FC236}">
                <a16:creationId xmlns:a16="http://schemas.microsoft.com/office/drawing/2014/main" id="{B9393E02-DA25-4802-5573-6F22550E8FD3}"/>
              </a:ext>
            </a:extLst>
          </p:cNvPr>
          <p:cNvSpPr txBox="1"/>
          <p:nvPr/>
        </p:nvSpPr>
        <p:spPr>
          <a:xfrm>
            <a:off x="2242867" y="6443218"/>
            <a:ext cx="9126747" cy="163902"/>
          </a:xfrm>
          <a:prstGeom prst="rect">
            <a:avLst/>
          </a:prstGeom>
          <a:ln w="6350">
            <a:noFill/>
            <a:miter lim="800000"/>
          </a:ln>
        </p:spPr>
        <p:txBody>
          <a:bodyPr vert="horz" wrap="square" lIns="0" tIns="0" rIns="0" bIns="0" rtlCol="0">
            <a:noAutofit/>
          </a:bodyPr>
          <a:lstStyle>
            <a:defPPr>
              <a:defRPr lang="en-US"/>
            </a:defPPr>
            <a:lvl1pPr>
              <a:spcBef>
                <a:spcPts val="0"/>
              </a:spcBef>
              <a:spcAft>
                <a:spcPts val="0"/>
              </a:spcAft>
              <a:buNone/>
              <a:defRPr sz="800">
                <a:solidFill>
                  <a:schemeClr val="tx2"/>
                </a:solidFill>
                <a:latin typeface="Montserrat" pitchFamily="2" charset="77"/>
              </a:defRPr>
            </a:lvl1pPr>
          </a:lstStyle>
          <a:p>
            <a:r>
              <a:rPr lang="en-GB" dirty="0"/>
              <a:t>Source: AQMEN</a:t>
            </a:r>
          </a:p>
        </p:txBody>
      </p:sp>
      <p:sp>
        <p:nvSpPr>
          <p:cNvPr id="40" name="Isosceles Triangle 39">
            <a:extLst>
              <a:ext uri="{FF2B5EF4-FFF2-40B4-BE49-F238E27FC236}">
                <a16:creationId xmlns:a16="http://schemas.microsoft.com/office/drawing/2014/main" id="{07980C9F-7C5C-9349-4573-9E91B4EE764B}"/>
              </a:ext>
            </a:extLst>
          </p:cNvPr>
          <p:cNvSpPr/>
          <p:nvPr/>
        </p:nvSpPr>
        <p:spPr>
          <a:xfrm rot="5400000">
            <a:off x="8169220" y="1771751"/>
            <a:ext cx="248959" cy="214620"/>
          </a:xfrm>
          <a:prstGeom prst="triangle">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GB" sz="1400" dirty="0" err="1">
              <a:solidFill>
                <a:schemeClr val="bg1"/>
              </a:solidFill>
              <a:latin typeface="Montserrat" pitchFamily="2" charset="77"/>
            </a:endParaRPr>
          </a:p>
        </p:txBody>
      </p:sp>
      <p:sp>
        <p:nvSpPr>
          <p:cNvPr id="41" name="Isosceles Triangle 40">
            <a:extLst>
              <a:ext uri="{FF2B5EF4-FFF2-40B4-BE49-F238E27FC236}">
                <a16:creationId xmlns:a16="http://schemas.microsoft.com/office/drawing/2014/main" id="{976522CC-B027-D15E-7C78-735F442FEDCE}"/>
              </a:ext>
            </a:extLst>
          </p:cNvPr>
          <p:cNvSpPr/>
          <p:nvPr/>
        </p:nvSpPr>
        <p:spPr>
          <a:xfrm rot="5400000">
            <a:off x="8134284" y="1804712"/>
            <a:ext cx="161364" cy="139107"/>
          </a:xfrm>
          <a:prstGeom prst="triangle">
            <a:avLst/>
          </a:prstGeom>
          <a:solidFill>
            <a:schemeClr val="accent1">
              <a:lumMod val="20000"/>
              <a:lumOff val="80000"/>
            </a:schemeClr>
          </a:solidFill>
          <a:ln w="6350"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GB" sz="1400" dirty="0" err="1">
              <a:solidFill>
                <a:schemeClr val="bg1"/>
              </a:solidFill>
              <a:latin typeface="Montserrat" pitchFamily="2" charset="77"/>
            </a:endParaRPr>
          </a:p>
        </p:txBody>
      </p:sp>
      <p:cxnSp>
        <p:nvCxnSpPr>
          <p:cNvPr id="42" name="Straight Connector 41">
            <a:extLst>
              <a:ext uri="{FF2B5EF4-FFF2-40B4-BE49-F238E27FC236}">
                <a16:creationId xmlns:a16="http://schemas.microsoft.com/office/drawing/2014/main" id="{D4B9912E-E60A-2989-0AA9-0F28B13F67FB}"/>
              </a:ext>
            </a:extLst>
          </p:cNvPr>
          <p:cNvCxnSpPr>
            <a:cxnSpLocks/>
            <a:stCxn id="32" idx="4"/>
          </p:cNvCxnSpPr>
          <p:nvPr/>
        </p:nvCxnSpPr>
        <p:spPr>
          <a:xfrm>
            <a:off x="8252792" y="2062211"/>
            <a:ext cx="16960" cy="4178259"/>
          </a:xfrm>
          <a:prstGeom prst="line">
            <a:avLst/>
          </a:prstGeom>
          <a:ln w="6350" cap="flat">
            <a:solidFill>
              <a:schemeClr val="tx1"/>
            </a:solidFill>
            <a:prstDash val="dash"/>
            <a:miter lim="800000"/>
            <a:tailEnd type="none"/>
          </a:ln>
        </p:spPr>
        <p:style>
          <a:lnRef idx="1">
            <a:schemeClr val="accent1"/>
          </a:lnRef>
          <a:fillRef idx="0">
            <a:schemeClr val="accent1"/>
          </a:fillRef>
          <a:effectRef idx="0">
            <a:schemeClr val="accent1"/>
          </a:effectRef>
          <a:fontRef idx="minor">
            <a:schemeClr val="tx1"/>
          </a:fontRef>
        </p:style>
      </p:cxnSp>
      <p:sp>
        <p:nvSpPr>
          <p:cNvPr id="43" name="Subtitle 1">
            <a:extLst>
              <a:ext uri="{FF2B5EF4-FFF2-40B4-BE49-F238E27FC236}">
                <a16:creationId xmlns:a16="http://schemas.microsoft.com/office/drawing/2014/main" id="{B24BEB28-9E88-F7BA-8120-0C0F8EE6494F}"/>
              </a:ext>
            </a:extLst>
          </p:cNvPr>
          <p:cNvSpPr txBox="1">
            <a:spLocks/>
          </p:cNvSpPr>
          <p:nvPr/>
        </p:nvSpPr>
        <p:spPr>
          <a:xfrm>
            <a:off x="554736" y="1623680"/>
            <a:ext cx="6687582" cy="215444"/>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b="0" kern="1200" baseline="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r>
              <a:rPr lang="en-GB" sz="1400" b="1" dirty="0" err="1">
                <a:solidFill>
                  <a:schemeClr val="accent1"/>
                </a:solidFill>
                <a:latin typeface="Montserrat" pitchFamily="2" charset="77"/>
              </a:rPr>
              <a:t>xP&amp;A</a:t>
            </a:r>
            <a:r>
              <a:rPr lang="en-GB" sz="1400" b="1" dirty="0">
                <a:solidFill>
                  <a:schemeClr val="accent1"/>
                </a:solidFill>
                <a:latin typeface="Montserrat" pitchFamily="2" charset="77"/>
              </a:rPr>
              <a:t> value tree</a:t>
            </a:r>
          </a:p>
        </p:txBody>
      </p:sp>
      <p:sp>
        <p:nvSpPr>
          <p:cNvPr id="44" name="Subtitle 1">
            <a:extLst>
              <a:ext uri="{FF2B5EF4-FFF2-40B4-BE49-F238E27FC236}">
                <a16:creationId xmlns:a16="http://schemas.microsoft.com/office/drawing/2014/main" id="{EAFD0E0A-AA4A-F5A2-F031-EE6525BE4FBB}"/>
              </a:ext>
            </a:extLst>
          </p:cNvPr>
          <p:cNvSpPr txBox="1">
            <a:spLocks/>
          </p:cNvSpPr>
          <p:nvPr/>
        </p:nvSpPr>
        <p:spPr>
          <a:xfrm>
            <a:off x="8524123" y="1623680"/>
            <a:ext cx="3129629" cy="24622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b="0" kern="1200" baseline="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r>
              <a:rPr lang="en-GB" b="1" dirty="0">
                <a:solidFill>
                  <a:schemeClr val="accent1"/>
                </a:solidFill>
              </a:rPr>
              <a:t>Sources for assumptions</a:t>
            </a:r>
          </a:p>
        </p:txBody>
      </p:sp>
      <p:sp>
        <p:nvSpPr>
          <p:cNvPr id="46" name="Rectangle 45">
            <a:extLst>
              <a:ext uri="{FF2B5EF4-FFF2-40B4-BE49-F238E27FC236}">
                <a16:creationId xmlns:a16="http://schemas.microsoft.com/office/drawing/2014/main" id="{E807BEA4-7BCC-CE51-1A86-7C5D06CE0C82}"/>
              </a:ext>
            </a:extLst>
          </p:cNvPr>
          <p:cNvSpPr/>
          <p:nvPr/>
        </p:nvSpPr>
        <p:spPr>
          <a:xfrm>
            <a:off x="648995" y="3507397"/>
            <a:ext cx="897705" cy="443818"/>
          </a:xfrm>
          <a:prstGeom prst="rect">
            <a:avLst/>
          </a:prstGeom>
          <a:solidFill>
            <a:srgbClr val="D7D8FE"/>
          </a:solidFill>
          <a:ln w="6350" cap="sq">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GB" sz="800" dirty="0" err="1">
                <a:solidFill>
                  <a:schemeClr val="tx1"/>
                </a:solidFill>
                <a:latin typeface="Montserrat" panose="00000500000000000000" pitchFamily="2" charset="0"/>
              </a:rPr>
              <a:t>xP&amp;A</a:t>
            </a:r>
            <a:r>
              <a:rPr lang="en-GB" sz="800" dirty="0">
                <a:solidFill>
                  <a:schemeClr val="tx1"/>
                </a:solidFill>
                <a:latin typeface="Montserrat" panose="00000500000000000000" pitchFamily="2" charset="0"/>
              </a:rPr>
              <a:t> market by geography</a:t>
            </a:r>
          </a:p>
        </p:txBody>
      </p:sp>
      <p:sp>
        <p:nvSpPr>
          <p:cNvPr id="47" name="Rectangle 46">
            <a:extLst>
              <a:ext uri="{FF2B5EF4-FFF2-40B4-BE49-F238E27FC236}">
                <a16:creationId xmlns:a16="http://schemas.microsoft.com/office/drawing/2014/main" id="{61C36A61-A75D-BF83-032F-9AA12FF716A9}"/>
              </a:ext>
            </a:extLst>
          </p:cNvPr>
          <p:cNvSpPr/>
          <p:nvPr/>
        </p:nvSpPr>
        <p:spPr>
          <a:xfrm>
            <a:off x="648995" y="3953444"/>
            <a:ext cx="897705" cy="197896"/>
          </a:xfrm>
          <a:prstGeom prst="rect">
            <a:avLst/>
          </a:prstGeom>
          <a:solidFill>
            <a:schemeClr val="accent1"/>
          </a:solidFill>
          <a:ln w="6350" cap="sq">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GB" sz="800" dirty="0">
                <a:solidFill>
                  <a:schemeClr val="bg1"/>
                </a:solidFill>
                <a:latin typeface="Montserrat" panose="00000500000000000000" pitchFamily="2" charset="0"/>
              </a:rPr>
              <a:t>$</a:t>
            </a:r>
            <a:r>
              <a:rPr lang="en-GB" sz="800" dirty="0" err="1">
                <a:solidFill>
                  <a:schemeClr val="bg1"/>
                </a:solidFill>
                <a:latin typeface="Montserrat" panose="00000500000000000000" pitchFamily="2" charset="0"/>
              </a:rPr>
              <a:t>mn</a:t>
            </a:r>
            <a:endParaRPr lang="en-GB" sz="800" dirty="0">
              <a:solidFill>
                <a:schemeClr val="bg1"/>
              </a:solidFill>
              <a:latin typeface="Montserrat" panose="00000500000000000000" pitchFamily="2" charset="0"/>
            </a:endParaRPr>
          </a:p>
        </p:txBody>
      </p:sp>
      <p:sp>
        <p:nvSpPr>
          <p:cNvPr id="49" name="Rectangle 48">
            <a:extLst>
              <a:ext uri="{FF2B5EF4-FFF2-40B4-BE49-F238E27FC236}">
                <a16:creationId xmlns:a16="http://schemas.microsoft.com/office/drawing/2014/main" id="{2109D88A-B929-00DA-9D66-2F8C9257EF0F}"/>
              </a:ext>
            </a:extLst>
          </p:cNvPr>
          <p:cNvSpPr/>
          <p:nvPr/>
        </p:nvSpPr>
        <p:spPr>
          <a:xfrm>
            <a:off x="2189476" y="5095783"/>
            <a:ext cx="897705" cy="443818"/>
          </a:xfrm>
          <a:prstGeom prst="rect">
            <a:avLst/>
          </a:prstGeom>
          <a:solidFill>
            <a:srgbClr val="D7D8FE"/>
          </a:solidFill>
          <a:ln w="6350" cap="sq">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GB" sz="800" dirty="0">
                <a:solidFill>
                  <a:schemeClr val="tx1"/>
                </a:solidFill>
                <a:latin typeface="Montserrat" panose="00000500000000000000" pitchFamily="2" charset="0"/>
              </a:rPr>
              <a:t>Personal</a:t>
            </a:r>
          </a:p>
        </p:txBody>
      </p:sp>
      <p:sp>
        <p:nvSpPr>
          <p:cNvPr id="50" name="Rectangle 49">
            <a:extLst>
              <a:ext uri="{FF2B5EF4-FFF2-40B4-BE49-F238E27FC236}">
                <a16:creationId xmlns:a16="http://schemas.microsoft.com/office/drawing/2014/main" id="{14D1FB86-F231-4465-B082-96DDCF7E9BC5}"/>
              </a:ext>
            </a:extLst>
          </p:cNvPr>
          <p:cNvSpPr/>
          <p:nvPr/>
        </p:nvSpPr>
        <p:spPr>
          <a:xfrm>
            <a:off x="2189476" y="5541830"/>
            <a:ext cx="897705" cy="197896"/>
          </a:xfrm>
          <a:prstGeom prst="rect">
            <a:avLst/>
          </a:prstGeom>
          <a:solidFill>
            <a:schemeClr val="accent1"/>
          </a:solidFill>
          <a:ln w="6350" cap="sq">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GB" sz="800" dirty="0">
                <a:solidFill>
                  <a:schemeClr val="bg1"/>
                </a:solidFill>
                <a:latin typeface="Montserrat" panose="00000500000000000000" pitchFamily="2" charset="0"/>
              </a:rPr>
              <a:t>$</a:t>
            </a:r>
            <a:r>
              <a:rPr lang="en-GB" sz="800" dirty="0" err="1">
                <a:solidFill>
                  <a:schemeClr val="bg1"/>
                </a:solidFill>
                <a:latin typeface="Montserrat" panose="00000500000000000000" pitchFamily="2" charset="0"/>
              </a:rPr>
              <a:t>mn</a:t>
            </a:r>
            <a:endParaRPr lang="en-GB" sz="800" dirty="0">
              <a:solidFill>
                <a:schemeClr val="bg1"/>
              </a:solidFill>
              <a:latin typeface="Montserrat" panose="00000500000000000000" pitchFamily="2" charset="0"/>
            </a:endParaRPr>
          </a:p>
        </p:txBody>
      </p:sp>
      <p:sp>
        <p:nvSpPr>
          <p:cNvPr id="52" name="Rectangle 51">
            <a:extLst>
              <a:ext uri="{FF2B5EF4-FFF2-40B4-BE49-F238E27FC236}">
                <a16:creationId xmlns:a16="http://schemas.microsoft.com/office/drawing/2014/main" id="{EDAB5934-7401-3696-8E6C-F109772AAAFB}"/>
              </a:ext>
            </a:extLst>
          </p:cNvPr>
          <p:cNvSpPr/>
          <p:nvPr/>
        </p:nvSpPr>
        <p:spPr>
          <a:xfrm>
            <a:off x="2189476" y="2230638"/>
            <a:ext cx="897705" cy="443818"/>
          </a:xfrm>
          <a:prstGeom prst="rect">
            <a:avLst/>
          </a:prstGeom>
          <a:solidFill>
            <a:srgbClr val="D7D8FE"/>
          </a:solidFill>
          <a:ln w="6350" cap="sq">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GB" sz="800" dirty="0">
                <a:solidFill>
                  <a:schemeClr val="tx1"/>
                </a:solidFill>
                <a:latin typeface="Montserrat" panose="00000500000000000000" pitchFamily="2" charset="0"/>
              </a:rPr>
              <a:t>Corporate</a:t>
            </a:r>
          </a:p>
        </p:txBody>
      </p:sp>
      <p:sp>
        <p:nvSpPr>
          <p:cNvPr id="53" name="Rectangle 52">
            <a:extLst>
              <a:ext uri="{FF2B5EF4-FFF2-40B4-BE49-F238E27FC236}">
                <a16:creationId xmlns:a16="http://schemas.microsoft.com/office/drawing/2014/main" id="{4E0855FD-CD29-9113-6444-63A243654982}"/>
              </a:ext>
            </a:extLst>
          </p:cNvPr>
          <p:cNvSpPr/>
          <p:nvPr/>
        </p:nvSpPr>
        <p:spPr>
          <a:xfrm>
            <a:off x="2189476" y="2676685"/>
            <a:ext cx="897705" cy="197896"/>
          </a:xfrm>
          <a:prstGeom prst="rect">
            <a:avLst/>
          </a:prstGeom>
          <a:solidFill>
            <a:schemeClr val="accent1"/>
          </a:solidFill>
          <a:ln w="6350" cap="sq">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GB" sz="800" dirty="0">
                <a:solidFill>
                  <a:schemeClr val="bg1"/>
                </a:solidFill>
                <a:latin typeface="Montserrat" panose="00000500000000000000" pitchFamily="2" charset="0"/>
              </a:rPr>
              <a:t>$</a:t>
            </a:r>
            <a:r>
              <a:rPr lang="en-GB" sz="800" dirty="0" err="1">
                <a:solidFill>
                  <a:schemeClr val="bg1"/>
                </a:solidFill>
                <a:latin typeface="Montserrat" panose="00000500000000000000" pitchFamily="2" charset="0"/>
              </a:rPr>
              <a:t>mn</a:t>
            </a:r>
            <a:endParaRPr lang="en-GB" sz="800" dirty="0">
              <a:solidFill>
                <a:schemeClr val="bg1"/>
              </a:solidFill>
              <a:latin typeface="Montserrat" panose="00000500000000000000" pitchFamily="2" charset="0"/>
            </a:endParaRPr>
          </a:p>
        </p:txBody>
      </p:sp>
      <p:sp>
        <p:nvSpPr>
          <p:cNvPr id="55" name="Rectangle 54">
            <a:extLst>
              <a:ext uri="{FF2B5EF4-FFF2-40B4-BE49-F238E27FC236}">
                <a16:creationId xmlns:a16="http://schemas.microsoft.com/office/drawing/2014/main" id="{BC929423-68A1-46CE-153E-0B8EB96384E3}"/>
              </a:ext>
            </a:extLst>
          </p:cNvPr>
          <p:cNvSpPr/>
          <p:nvPr/>
        </p:nvSpPr>
        <p:spPr>
          <a:xfrm>
            <a:off x="3729957" y="2230638"/>
            <a:ext cx="897705" cy="366792"/>
          </a:xfrm>
          <a:prstGeom prst="rect">
            <a:avLst/>
          </a:prstGeom>
          <a:solidFill>
            <a:srgbClr val="D7D8FE"/>
          </a:solidFill>
          <a:ln w="6350" cap="sq">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GB" sz="800" dirty="0">
                <a:solidFill>
                  <a:schemeClr val="tx1"/>
                </a:solidFill>
                <a:latin typeface="Montserrat" panose="00000500000000000000" pitchFamily="2" charset="0"/>
              </a:rPr>
              <a:t>Global</a:t>
            </a:r>
          </a:p>
        </p:txBody>
      </p:sp>
      <p:sp>
        <p:nvSpPr>
          <p:cNvPr id="56" name="Rectangle 55">
            <a:extLst>
              <a:ext uri="{FF2B5EF4-FFF2-40B4-BE49-F238E27FC236}">
                <a16:creationId xmlns:a16="http://schemas.microsoft.com/office/drawing/2014/main" id="{A0D62367-4725-8B0A-7DF6-618FA948A7BD}"/>
              </a:ext>
            </a:extLst>
          </p:cNvPr>
          <p:cNvSpPr/>
          <p:nvPr/>
        </p:nvSpPr>
        <p:spPr>
          <a:xfrm>
            <a:off x="3729957" y="2599272"/>
            <a:ext cx="897705" cy="163551"/>
          </a:xfrm>
          <a:prstGeom prst="rect">
            <a:avLst/>
          </a:prstGeom>
          <a:solidFill>
            <a:schemeClr val="accent1"/>
          </a:solidFill>
          <a:ln w="6350" cap="sq">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GB" sz="800" dirty="0">
                <a:solidFill>
                  <a:schemeClr val="bg1"/>
                </a:solidFill>
                <a:latin typeface="Montserrat" panose="00000500000000000000" pitchFamily="2" charset="0"/>
              </a:rPr>
              <a:t>$</a:t>
            </a:r>
            <a:r>
              <a:rPr lang="en-GB" sz="800" dirty="0" err="1">
                <a:solidFill>
                  <a:schemeClr val="bg1"/>
                </a:solidFill>
                <a:latin typeface="Montserrat" panose="00000500000000000000" pitchFamily="2" charset="0"/>
              </a:rPr>
              <a:t>mn</a:t>
            </a:r>
            <a:endParaRPr lang="en-GB" sz="800" dirty="0">
              <a:solidFill>
                <a:schemeClr val="bg1"/>
              </a:solidFill>
              <a:latin typeface="Montserrat" panose="00000500000000000000" pitchFamily="2" charset="0"/>
            </a:endParaRPr>
          </a:p>
        </p:txBody>
      </p:sp>
      <p:sp>
        <p:nvSpPr>
          <p:cNvPr id="58" name="Rectangle 57">
            <a:extLst>
              <a:ext uri="{FF2B5EF4-FFF2-40B4-BE49-F238E27FC236}">
                <a16:creationId xmlns:a16="http://schemas.microsoft.com/office/drawing/2014/main" id="{AC7525AE-AE45-3BE0-3A5B-A9FBD228131C}"/>
              </a:ext>
            </a:extLst>
          </p:cNvPr>
          <p:cNvSpPr/>
          <p:nvPr/>
        </p:nvSpPr>
        <p:spPr>
          <a:xfrm>
            <a:off x="3729957" y="2811120"/>
            <a:ext cx="897705" cy="366792"/>
          </a:xfrm>
          <a:prstGeom prst="rect">
            <a:avLst/>
          </a:prstGeom>
          <a:solidFill>
            <a:srgbClr val="D7D8FE"/>
          </a:solidFill>
          <a:ln w="6350" cap="sq">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GB" sz="800" dirty="0">
                <a:solidFill>
                  <a:schemeClr val="tx1"/>
                </a:solidFill>
                <a:latin typeface="Montserrat" panose="00000500000000000000" pitchFamily="2" charset="0"/>
              </a:rPr>
              <a:t>Large</a:t>
            </a:r>
          </a:p>
        </p:txBody>
      </p:sp>
      <p:sp>
        <p:nvSpPr>
          <p:cNvPr id="59" name="Rectangle 58">
            <a:extLst>
              <a:ext uri="{FF2B5EF4-FFF2-40B4-BE49-F238E27FC236}">
                <a16:creationId xmlns:a16="http://schemas.microsoft.com/office/drawing/2014/main" id="{4BA2FEC3-5A60-E7A8-5BB7-F6BB5AEFC691}"/>
              </a:ext>
            </a:extLst>
          </p:cNvPr>
          <p:cNvSpPr/>
          <p:nvPr/>
        </p:nvSpPr>
        <p:spPr>
          <a:xfrm>
            <a:off x="3729957" y="3179754"/>
            <a:ext cx="897705" cy="163551"/>
          </a:xfrm>
          <a:prstGeom prst="rect">
            <a:avLst/>
          </a:prstGeom>
          <a:solidFill>
            <a:schemeClr val="accent1"/>
          </a:solidFill>
          <a:ln w="6350" cap="sq">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GB" sz="800" dirty="0">
                <a:solidFill>
                  <a:schemeClr val="bg1"/>
                </a:solidFill>
                <a:latin typeface="Montserrat" panose="00000500000000000000" pitchFamily="2" charset="0"/>
              </a:rPr>
              <a:t>$</a:t>
            </a:r>
            <a:r>
              <a:rPr lang="en-GB" sz="800" dirty="0" err="1">
                <a:solidFill>
                  <a:schemeClr val="bg1"/>
                </a:solidFill>
                <a:latin typeface="Montserrat" panose="00000500000000000000" pitchFamily="2" charset="0"/>
              </a:rPr>
              <a:t>mn</a:t>
            </a:r>
            <a:endParaRPr lang="en-GB" sz="800" dirty="0">
              <a:solidFill>
                <a:schemeClr val="bg1"/>
              </a:solidFill>
              <a:latin typeface="Montserrat" panose="00000500000000000000" pitchFamily="2" charset="0"/>
            </a:endParaRPr>
          </a:p>
        </p:txBody>
      </p:sp>
      <p:sp>
        <p:nvSpPr>
          <p:cNvPr id="61" name="Rectangle 60">
            <a:extLst>
              <a:ext uri="{FF2B5EF4-FFF2-40B4-BE49-F238E27FC236}">
                <a16:creationId xmlns:a16="http://schemas.microsoft.com/office/drawing/2014/main" id="{9268E784-CC9D-CF60-05FC-4E73405D6530}"/>
              </a:ext>
            </a:extLst>
          </p:cNvPr>
          <p:cNvSpPr/>
          <p:nvPr/>
        </p:nvSpPr>
        <p:spPr>
          <a:xfrm>
            <a:off x="3729957" y="3391602"/>
            <a:ext cx="897705" cy="366792"/>
          </a:xfrm>
          <a:prstGeom prst="rect">
            <a:avLst/>
          </a:prstGeom>
          <a:solidFill>
            <a:srgbClr val="D7D8FE"/>
          </a:solidFill>
          <a:ln w="6350" cap="sq">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GB" sz="800" dirty="0">
                <a:solidFill>
                  <a:schemeClr val="tx1"/>
                </a:solidFill>
                <a:latin typeface="Montserrat" panose="00000500000000000000" pitchFamily="2" charset="0"/>
              </a:rPr>
              <a:t>Medium</a:t>
            </a:r>
          </a:p>
        </p:txBody>
      </p:sp>
      <p:sp>
        <p:nvSpPr>
          <p:cNvPr id="62" name="Rectangle 61">
            <a:extLst>
              <a:ext uri="{FF2B5EF4-FFF2-40B4-BE49-F238E27FC236}">
                <a16:creationId xmlns:a16="http://schemas.microsoft.com/office/drawing/2014/main" id="{447A9AAB-401C-58BD-2BBB-963F30A7E223}"/>
              </a:ext>
            </a:extLst>
          </p:cNvPr>
          <p:cNvSpPr/>
          <p:nvPr/>
        </p:nvSpPr>
        <p:spPr>
          <a:xfrm>
            <a:off x="3729957" y="3760236"/>
            <a:ext cx="897705" cy="163551"/>
          </a:xfrm>
          <a:prstGeom prst="rect">
            <a:avLst/>
          </a:prstGeom>
          <a:solidFill>
            <a:schemeClr val="accent1"/>
          </a:solidFill>
          <a:ln w="6350" cap="sq">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GB" sz="800" dirty="0">
                <a:solidFill>
                  <a:schemeClr val="bg1"/>
                </a:solidFill>
                <a:latin typeface="Montserrat" panose="00000500000000000000" pitchFamily="2" charset="0"/>
              </a:rPr>
              <a:t>$</a:t>
            </a:r>
            <a:r>
              <a:rPr lang="en-GB" sz="800" dirty="0" err="1">
                <a:solidFill>
                  <a:schemeClr val="bg1"/>
                </a:solidFill>
                <a:latin typeface="Montserrat" panose="00000500000000000000" pitchFamily="2" charset="0"/>
              </a:rPr>
              <a:t>mn</a:t>
            </a:r>
            <a:endParaRPr lang="en-GB" sz="800" dirty="0">
              <a:solidFill>
                <a:schemeClr val="bg1"/>
              </a:solidFill>
              <a:latin typeface="Montserrat" panose="00000500000000000000" pitchFamily="2" charset="0"/>
            </a:endParaRPr>
          </a:p>
        </p:txBody>
      </p:sp>
      <p:sp>
        <p:nvSpPr>
          <p:cNvPr id="64" name="Rectangle 63">
            <a:extLst>
              <a:ext uri="{FF2B5EF4-FFF2-40B4-BE49-F238E27FC236}">
                <a16:creationId xmlns:a16="http://schemas.microsoft.com/office/drawing/2014/main" id="{F8F30CE8-1E54-0838-46E6-9EE3731582CA}"/>
              </a:ext>
            </a:extLst>
          </p:cNvPr>
          <p:cNvSpPr/>
          <p:nvPr/>
        </p:nvSpPr>
        <p:spPr>
          <a:xfrm>
            <a:off x="3729957" y="3972085"/>
            <a:ext cx="897705" cy="366792"/>
          </a:xfrm>
          <a:prstGeom prst="rect">
            <a:avLst/>
          </a:prstGeom>
          <a:solidFill>
            <a:srgbClr val="D7D8FE"/>
          </a:solidFill>
          <a:ln w="6350" cap="sq">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GB" sz="800" dirty="0">
                <a:solidFill>
                  <a:schemeClr val="tx1"/>
                </a:solidFill>
                <a:latin typeface="Montserrat" panose="00000500000000000000" pitchFamily="2" charset="0"/>
              </a:rPr>
              <a:t>Small</a:t>
            </a:r>
          </a:p>
        </p:txBody>
      </p:sp>
      <p:sp>
        <p:nvSpPr>
          <p:cNvPr id="65" name="Rectangle 64">
            <a:extLst>
              <a:ext uri="{FF2B5EF4-FFF2-40B4-BE49-F238E27FC236}">
                <a16:creationId xmlns:a16="http://schemas.microsoft.com/office/drawing/2014/main" id="{9C701B34-BFF4-F80C-5014-5A6565AD146B}"/>
              </a:ext>
            </a:extLst>
          </p:cNvPr>
          <p:cNvSpPr/>
          <p:nvPr/>
        </p:nvSpPr>
        <p:spPr>
          <a:xfrm>
            <a:off x="3729957" y="4340719"/>
            <a:ext cx="897705" cy="163551"/>
          </a:xfrm>
          <a:prstGeom prst="rect">
            <a:avLst/>
          </a:prstGeom>
          <a:solidFill>
            <a:schemeClr val="accent1"/>
          </a:solidFill>
          <a:ln w="6350" cap="sq">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GB" sz="800" dirty="0">
                <a:solidFill>
                  <a:schemeClr val="bg1"/>
                </a:solidFill>
                <a:latin typeface="Montserrat" panose="00000500000000000000" pitchFamily="2" charset="0"/>
              </a:rPr>
              <a:t>$</a:t>
            </a:r>
            <a:r>
              <a:rPr lang="en-GB" sz="800" dirty="0" err="1">
                <a:solidFill>
                  <a:schemeClr val="bg1"/>
                </a:solidFill>
                <a:latin typeface="Montserrat" panose="00000500000000000000" pitchFamily="2" charset="0"/>
              </a:rPr>
              <a:t>mn</a:t>
            </a:r>
            <a:endParaRPr lang="en-GB" sz="800" dirty="0">
              <a:solidFill>
                <a:schemeClr val="bg1"/>
              </a:solidFill>
              <a:latin typeface="Montserrat" panose="00000500000000000000" pitchFamily="2" charset="0"/>
            </a:endParaRPr>
          </a:p>
        </p:txBody>
      </p:sp>
      <p:sp>
        <p:nvSpPr>
          <p:cNvPr id="67" name="Rectangle 66">
            <a:extLst>
              <a:ext uri="{FF2B5EF4-FFF2-40B4-BE49-F238E27FC236}">
                <a16:creationId xmlns:a16="http://schemas.microsoft.com/office/drawing/2014/main" id="{2707F6ED-66C2-2854-993C-792EE39E9D66}"/>
              </a:ext>
            </a:extLst>
          </p:cNvPr>
          <p:cNvSpPr/>
          <p:nvPr/>
        </p:nvSpPr>
        <p:spPr>
          <a:xfrm>
            <a:off x="5270438" y="2230638"/>
            <a:ext cx="897705" cy="366792"/>
          </a:xfrm>
          <a:prstGeom prst="rect">
            <a:avLst/>
          </a:prstGeom>
          <a:solidFill>
            <a:srgbClr val="D7D8FE"/>
          </a:solidFill>
          <a:ln w="6350" cap="sq">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GB" sz="800" dirty="0">
                <a:solidFill>
                  <a:schemeClr val="tx1"/>
                </a:solidFill>
                <a:latin typeface="Montserrat" panose="00000500000000000000" pitchFamily="2" charset="0"/>
              </a:rPr>
              <a:t># of customers</a:t>
            </a:r>
          </a:p>
        </p:txBody>
      </p:sp>
      <p:sp>
        <p:nvSpPr>
          <p:cNvPr id="68" name="Rectangle 67">
            <a:extLst>
              <a:ext uri="{FF2B5EF4-FFF2-40B4-BE49-F238E27FC236}">
                <a16:creationId xmlns:a16="http://schemas.microsoft.com/office/drawing/2014/main" id="{AB22AF1A-CA18-3D78-D624-FAF330B27B67}"/>
              </a:ext>
            </a:extLst>
          </p:cNvPr>
          <p:cNvSpPr/>
          <p:nvPr/>
        </p:nvSpPr>
        <p:spPr>
          <a:xfrm>
            <a:off x="5270438" y="2599272"/>
            <a:ext cx="897705" cy="163551"/>
          </a:xfrm>
          <a:prstGeom prst="rect">
            <a:avLst/>
          </a:prstGeom>
          <a:solidFill>
            <a:schemeClr val="accent1"/>
          </a:solidFill>
          <a:ln w="6350" cap="sq">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GB" sz="800" dirty="0">
                <a:solidFill>
                  <a:schemeClr val="bg1"/>
                </a:solidFill>
                <a:latin typeface="Montserrat" pitchFamily="2" charset="77"/>
              </a:rPr>
              <a:t>customers</a:t>
            </a:r>
          </a:p>
        </p:txBody>
      </p:sp>
      <p:sp>
        <p:nvSpPr>
          <p:cNvPr id="70" name="Rectangle 69">
            <a:extLst>
              <a:ext uri="{FF2B5EF4-FFF2-40B4-BE49-F238E27FC236}">
                <a16:creationId xmlns:a16="http://schemas.microsoft.com/office/drawing/2014/main" id="{0140C771-A21A-5157-F2BA-1450C879FEF8}"/>
              </a:ext>
            </a:extLst>
          </p:cNvPr>
          <p:cNvSpPr/>
          <p:nvPr/>
        </p:nvSpPr>
        <p:spPr>
          <a:xfrm>
            <a:off x="5264086" y="3140772"/>
            <a:ext cx="897705" cy="366792"/>
          </a:xfrm>
          <a:prstGeom prst="rect">
            <a:avLst/>
          </a:prstGeom>
          <a:solidFill>
            <a:srgbClr val="D7D8FE"/>
          </a:solidFill>
          <a:ln w="6350" cap="sq">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GB" sz="800" dirty="0">
                <a:solidFill>
                  <a:schemeClr val="tx1"/>
                </a:solidFill>
                <a:latin typeface="Montserrat" panose="00000500000000000000" pitchFamily="2" charset="0"/>
              </a:rPr>
              <a:t>Average Revenue per Customer</a:t>
            </a:r>
          </a:p>
        </p:txBody>
      </p:sp>
      <p:sp>
        <p:nvSpPr>
          <p:cNvPr id="71" name="Rectangle 70">
            <a:extLst>
              <a:ext uri="{FF2B5EF4-FFF2-40B4-BE49-F238E27FC236}">
                <a16:creationId xmlns:a16="http://schemas.microsoft.com/office/drawing/2014/main" id="{1FB4E726-3879-3EB3-4031-03A9C92FCEC6}"/>
              </a:ext>
            </a:extLst>
          </p:cNvPr>
          <p:cNvSpPr/>
          <p:nvPr/>
        </p:nvSpPr>
        <p:spPr>
          <a:xfrm>
            <a:off x="5264086" y="3509406"/>
            <a:ext cx="897705" cy="163551"/>
          </a:xfrm>
          <a:prstGeom prst="rect">
            <a:avLst/>
          </a:prstGeom>
          <a:solidFill>
            <a:schemeClr val="accent1"/>
          </a:solidFill>
          <a:ln w="6350" cap="sq">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GB" sz="800" dirty="0">
                <a:solidFill>
                  <a:schemeClr val="bg1"/>
                </a:solidFill>
                <a:latin typeface="Montserrat" pitchFamily="2" charset="77"/>
              </a:rPr>
              <a:t>$/customer</a:t>
            </a:r>
          </a:p>
        </p:txBody>
      </p:sp>
      <p:sp>
        <p:nvSpPr>
          <p:cNvPr id="73" name="Rectangle 72">
            <a:extLst>
              <a:ext uri="{FF2B5EF4-FFF2-40B4-BE49-F238E27FC236}">
                <a16:creationId xmlns:a16="http://schemas.microsoft.com/office/drawing/2014/main" id="{C2E45CBD-A7DB-7A3F-06C1-70969EF3E406}"/>
              </a:ext>
            </a:extLst>
          </p:cNvPr>
          <p:cNvSpPr/>
          <p:nvPr/>
        </p:nvSpPr>
        <p:spPr>
          <a:xfrm>
            <a:off x="6810919" y="2230638"/>
            <a:ext cx="897705" cy="366792"/>
          </a:xfrm>
          <a:prstGeom prst="rect">
            <a:avLst/>
          </a:prstGeom>
          <a:solidFill>
            <a:srgbClr val="D7D8FE"/>
          </a:solidFill>
          <a:ln w="6350" cap="sq">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GB" sz="800" dirty="0">
                <a:solidFill>
                  <a:schemeClr val="tx1"/>
                </a:solidFill>
                <a:latin typeface="Montserrat" panose="00000500000000000000" pitchFamily="2" charset="0"/>
              </a:rPr>
              <a:t># of companies</a:t>
            </a:r>
          </a:p>
        </p:txBody>
      </p:sp>
      <p:sp>
        <p:nvSpPr>
          <p:cNvPr id="74" name="Rectangle 73">
            <a:extLst>
              <a:ext uri="{FF2B5EF4-FFF2-40B4-BE49-F238E27FC236}">
                <a16:creationId xmlns:a16="http://schemas.microsoft.com/office/drawing/2014/main" id="{6A277EF7-D164-336A-1DCD-329D1EF2167D}"/>
              </a:ext>
            </a:extLst>
          </p:cNvPr>
          <p:cNvSpPr/>
          <p:nvPr/>
        </p:nvSpPr>
        <p:spPr>
          <a:xfrm>
            <a:off x="6810919" y="2599272"/>
            <a:ext cx="897705" cy="163551"/>
          </a:xfrm>
          <a:prstGeom prst="rect">
            <a:avLst/>
          </a:prstGeom>
          <a:solidFill>
            <a:schemeClr val="accent1"/>
          </a:solidFill>
          <a:ln w="6350" cap="sq">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GB" sz="800" dirty="0">
                <a:solidFill>
                  <a:schemeClr val="bg1"/>
                </a:solidFill>
                <a:latin typeface="Montserrat" panose="00000500000000000000" pitchFamily="2" charset="0"/>
              </a:rPr>
              <a:t>companies</a:t>
            </a:r>
          </a:p>
        </p:txBody>
      </p:sp>
      <p:sp>
        <p:nvSpPr>
          <p:cNvPr id="76" name="Rectangle 75">
            <a:extLst>
              <a:ext uri="{FF2B5EF4-FFF2-40B4-BE49-F238E27FC236}">
                <a16:creationId xmlns:a16="http://schemas.microsoft.com/office/drawing/2014/main" id="{535A37C2-6A89-A624-D39B-E3426F361ACD}"/>
              </a:ext>
            </a:extLst>
          </p:cNvPr>
          <p:cNvSpPr/>
          <p:nvPr/>
        </p:nvSpPr>
        <p:spPr>
          <a:xfrm>
            <a:off x="6810919" y="2811120"/>
            <a:ext cx="897705" cy="366792"/>
          </a:xfrm>
          <a:prstGeom prst="rect">
            <a:avLst/>
          </a:prstGeom>
          <a:solidFill>
            <a:srgbClr val="D7D8FE"/>
          </a:solidFill>
          <a:ln w="6350" cap="sq">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GB" sz="800" dirty="0">
                <a:solidFill>
                  <a:schemeClr val="tx1"/>
                </a:solidFill>
                <a:latin typeface="Montserrat" panose="00000500000000000000" pitchFamily="2" charset="0"/>
              </a:rPr>
              <a:t>Penetration rate</a:t>
            </a:r>
          </a:p>
        </p:txBody>
      </p:sp>
      <p:sp>
        <p:nvSpPr>
          <p:cNvPr id="77" name="Rectangle 76">
            <a:extLst>
              <a:ext uri="{FF2B5EF4-FFF2-40B4-BE49-F238E27FC236}">
                <a16:creationId xmlns:a16="http://schemas.microsoft.com/office/drawing/2014/main" id="{83C72FB2-615E-6822-75EE-EABF1EA6B527}"/>
              </a:ext>
            </a:extLst>
          </p:cNvPr>
          <p:cNvSpPr/>
          <p:nvPr/>
        </p:nvSpPr>
        <p:spPr>
          <a:xfrm>
            <a:off x="6810919" y="3179754"/>
            <a:ext cx="897705" cy="163551"/>
          </a:xfrm>
          <a:prstGeom prst="rect">
            <a:avLst/>
          </a:prstGeom>
          <a:solidFill>
            <a:schemeClr val="accent1"/>
          </a:solidFill>
          <a:ln w="6350" cap="sq">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GB" sz="800" dirty="0">
                <a:solidFill>
                  <a:schemeClr val="bg1"/>
                </a:solidFill>
                <a:latin typeface="Montserrat" panose="00000500000000000000" pitchFamily="2" charset="0"/>
              </a:rPr>
              <a:t>%</a:t>
            </a:r>
          </a:p>
        </p:txBody>
      </p:sp>
      <p:sp>
        <p:nvSpPr>
          <p:cNvPr id="79" name="Rectangle 78">
            <a:extLst>
              <a:ext uri="{FF2B5EF4-FFF2-40B4-BE49-F238E27FC236}">
                <a16:creationId xmlns:a16="http://schemas.microsoft.com/office/drawing/2014/main" id="{0E9E611C-E2CA-1D8D-AD41-F158DCE08E7B}"/>
              </a:ext>
            </a:extLst>
          </p:cNvPr>
          <p:cNvSpPr/>
          <p:nvPr/>
        </p:nvSpPr>
        <p:spPr>
          <a:xfrm>
            <a:off x="5264086" y="4641596"/>
            <a:ext cx="897705" cy="366792"/>
          </a:xfrm>
          <a:prstGeom prst="rect">
            <a:avLst/>
          </a:prstGeom>
          <a:solidFill>
            <a:srgbClr val="D7D8FE"/>
          </a:solidFill>
          <a:ln w="6350" cap="sq">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GB" sz="800" dirty="0">
                <a:solidFill>
                  <a:schemeClr val="tx1"/>
                </a:solidFill>
                <a:latin typeface="Montserrat" panose="00000500000000000000" pitchFamily="2" charset="0"/>
              </a:rPr>
              <a:t># of customers</a:t>
            </a:r>
          </a:p>
        </p:txBody>
      </p:sp>
      <p:sp>
        <p:nvSpPr>
          <p:cNvPr id="80" name="Rectangle 79">
            <a:extLst>
              <a:ext uri="{FF2B5EF4-FFF2-40B4-BE49-F238E27FC236}">
                <a16:creationId xmlns:a16="http://schemas.microsoft.com/office/drawing/2014/main" id="{55AE1A8D-2A4B-B707-E997-0612C1A86560}"/>
              </a:ext>
            </a:extLst>
          </p:cNvPr>
          <p:cNvSpPr/>
          <p:nvPr/>
        </p:nvSpPr>
        <p:spPr>
          <a:xfrm>
            <a:off x="5264086" y="5010230"/>
            <a:ext cx="897705" cy="163551"/>
          </a:xfrm>
          <a:prstGeom prst="rect">
            <a:avLst/>
          </a:prstGeom>
          <a:solidFill>
            <a:schemeClr val="accent1"/>
          </a:solidFill>
          <a:ln w="6350" cap="sq">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GB" sz="800" dirty="0">
                <a:solidFill>
                  <a:schemeClr val="bg1"/>
                </a:solidFill>
                <a:latin typeface="Montserrat" panose="00000500000000000000" pitchFamily="2" charset="0"/>
              </a:rPr>
              <a:t>customers</a:t>
            </a:r>
          </a:p>
        </p:txBody>
      </p:sp>
      <p:sp>
        <p:nvSpPr>
          <p:cNvPr id="82" name="Rectangle 81">
            <a:extLst>
              <a:ext uri="{FF2B5EF4-FFF2-40B4-BE49-F238E27FC236}">
                <a16:creationId xmlns:a16="http://schemas.microsoft.com/office/drawing/2014/main" id="{4F7A8699-5ED7-AC2D-63C5-465FDF905316}"/>
              </a:ext>
            </a:extLst>
          </p:cNvPr>
          <p:cNvSpPr/>
          <p:nvPr/>
        </p:nvSpPr>
        <p:spPr>
          <a:xfrm>
            <a:off x="5264086" y="5485529"/>
            <a:ext cx="897705" cy="366792"/>
          </a:xfrm>
          <a:prstGeom prst="rect">
            <a:avLst/>
          </a:prstGeom>
          <a:solidFill>
            <a:srgbClr val="D7D8FE"/>
          </a:solidFill>
          <a:ln w="6350" cap="sq">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GB" sz="800" dirty="0">
                <a:solidFill>
                  <a:schemeClr val="tx1"/>
                </a:solidFill>
                <a:latin typeface="Montserrat" panose="00000500000000000000" pitchFamily="2" charset="0"/>
              </a:rPr>
              <a:t>Average Revenue per Customer</a:t>
            </a:r>
          </a:p>
        </p:txBody>
      </p:sp>
      <p:sp>
        <p:nvSpPr>
          <p:cNvPr id="83" name="Rectangle 82">
            <a:extLst>
              <a:ext uri="{FF2B5EF4-FFF2-40B4-BE49-F238E27FC236}">
                <a16:creationId xmlns:a16="http://schemas.microsoft.com/office/drawing/2014/main" id="{D729A96E-0707-9B7D-CD75-F794BDFF0DE4}"/>
              </a:ext>
            </a:extLst>
          </p:cNvPr>
          <p:cNvSpPr/>
          <p:nvPr/>
        </p:nvSpPr>
        <p:spPr>
          <a:xfrm>
            <a:off x="5264086" y="5854163"/>
            <a:ext cx="897705" cy="163551"/>
          </a:xfrm>
          <a:prstGeom prst="rect">
            <a:avLst/>
          </a:prstGeom>
          <a:solidFill>
            <a:schemeClr val="accent1"/>
          </a:solidFill>
          <a:ln w="6350" cap="sq">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GB" sz="800" dirty="0">
                <a:solidFill>
                  <a:schemeClr val="bg1"/>
                </a:solidFill>
                <a:latin typeface="Montserrat" panose="00000500000000000000" pitchFamily="2" charset="0"/>
              </a:rPr>
              <a:t>$/customer</a:t>
            </a:r>
          </a:p>
        </p:txBody>
      </p:sp>
      <p:sp>
        <p:nvSpPr>
          <p:cNvPr id="84" name="Oval 83">
            <a:extLst>
              <a:ext uri="{FF2B5EF4-FFF2-40B4-BE49-F238E27FC236}">
                <a16:creationId xmlns:a16="http://schemas.microsoft.com/office/drawing/2014/main" id="{DE838161-6A67-67E8-C80F-6A168D73B333}"/>
              </a:ext>
            </a:extLst>
          </p:cNvPr>
          <p:cNvSpPr/>
          <p:nvPr/>
        </p:nvSpPr>
        <p:spPr>
          <a:xfrm>
            <a:off x="1760713" y="3713918"/>
            <a:ext cx="214750" cy="214749"/>
          </a:xfrm>
          <a:prstGeom prst="ellipse">
            <a:avLst/>
          </a:prstGeom>
          <a:solidFill>
            <a:schemeClr val="bg1"/>
          </a:solidFill>
          <a:ln w="6350" cap="sq">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GB" sz="900" b="1" dirty="0">
                <a:solidFill>
                  <a:schemeClr val="accent3"/>
                </a:solidFill>
                <a:latin typeface="Montserrat" pitchFamily="2" charset="77"/>
              </a:rPr>
              <a:t>+</a:t>
            </a:r>
          </a:p>
        </p:txBody>
      </p:sp>
      <p:sp>
        <p:nvSpPr>
          <p:cNvPr id="85" name="Oval 84">
            <a:extLst>
              <a:ext uri="{FF2B5EF4-FFF2-40B4-BE49-F238E27FC236}">
                <a16:creationId xmlns:a16="http://schemas.microsoft.com/office/drawing/2014/main" id="{F1ED0DBA-D9BB-43C9-CC6F-473A51490243}"/>
              </a:ext>
            </a:extLst>
          </p:cNvPr>
          <p:cNvSpPr/>
          <p:nvPr/>
        </p:nvSpPr>
        <p:spPr>
          <a:xfrm>
            <a:off x="3301194" y="2496456"/>
            <a:ext cx="214750" cy="214749"/>
          </a:xfrm>
          <a:prstGeom prst="ellipse">
            <a:avLst/>
          </a:prstGeom>
          <a:solidFill>
            <a:schemeClr val="bg1"/>
          </a:solidFill>
          <a:ln w="6350" cap="sq">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GB" sz="900" b="1" dirty="0">
                <a:solidFill>
                  <a:schemeClr val="accent3"/>
                </a:solidFill>
                <a:latin typeface="Montserrat" pitchFamily="2" charset="77"/>
              </a:rPr>
              <a:t>+</a:t>
            </a:r>
          </a:p>
        </p:txBody>
      </p:sp>
      <p:sp>
        <p:nvSpPr>
          <p:cNvPr id="86" name="Oval 85">
            <a:extLst>
              <a:ext uri="{FF2B5EF4-FFF2-40B4-BE49-F238E27FC236}">
                <a16:creationId xmlns:a16="http://schemas.microsoft.com/office/drawing/2014/main" id="{1C15FD14-D1C1-CDD9-3FA6-05B7F34303C8}"/>
              </a:ext>
            </a:extLst>
          </p:cNvPr>
          <p:cNvSpPr/>
          <p:nvPr/>
        </p:nvSpPr>
        <p:spPr>
          <a:xfrm>
            <a:off x="4813981" y="2496456"/>
            <a:ext cx="214750" cy="214749"/>
          </a:xfrm>
          <a:prstGeom prst="ellipse">
            <a:avLst/>
          </a:prstGeom>
          <a:solidFill>
            <a:schemeClr val="bg1"/>
          </a:solidFill>
          <a:ln w="6350" cap="sq">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GB" sz="900" b="1" dirty="0">
                <a:solidFill>
                  <a:schemeClr val="accent3"/>
                </a:solidFill>
                <a:latin typeface="Montserrat" pitchFamily="2" charset="77"/>
              </a:rPr>
              <a:t>x</a:t>
            </a:r>
          </a:p>
        </p:txBody>
      </p:sp>
      <p:sp>
        <p:nvSpPr>
          <p:cNvPr id="87" name="Oval 86">
            <a:extLst>
              <a:ext uri="{FF2B5EF4-FFF2-40B4-BE49-F238E27FC236}">
                <a16:creationId xmlns:a16="http://schemas.microsoft.com/office/drawing/2014/main" id="{9C362FF8-616E-5EB4-013D-44F85612F7D1}"/>
              </a:ext>
            </a:extLst>
          </p:cNvPr>
          <p:cNvSpPr/>
          <p:nvPr/>
        </p:nvSpPr>
        <p:spPr>
          <a:xfrm>
            <a:off x="6382156" y="2496456"/>
            <a:ext cx="214750" cy="214749"/>
          </a:xfrm>
          <a:prstGeom prst="ellipse">
            <a:avLst/>
          </a:prstGeom>
          <a:solidFill>
            <a:schemeClr val="bg1"/>
          </a:solidFill>
          <a:ln w="6350" cap="sq">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GB" sz="900" b="1" dirty="0">
                <a:solidFill>
                  <a:schemeClr val="accent3"/>
                </a:solidFill>
                <a:latin typeface="Montserrat" pitchFamily="2" charset="77"/>
              </a:rPr>
              <a:t>x</a:t>
            </a:r>
          </a:p>
        </p:txBody>
      </p:sp>
      <p:cxnSp>
        <p:nvCxnSpPr>
          <p:cNvPr id="88" name="Connector: Elbow 87">
            <a:extLst>
              <a:ext uri="{FF2B5EF4-FFF2-40B4-BE49-F238E27FC236}">
                <a16:creationId xmlns:a16="http://schemas.microsoft.com/office/drawing/2014/main" id="{69CAA50A-AF25-F55F-A7B9-26F4BAE91DDD}"/>
              </a:ext>
            </a:extLst>
          </p:cNvPr>
          <p:cNvCxnSpPr>
            <a:stCxn id="52" idx="1"/>
            <a:endCxn id="84" idx="6"/>
          </p:cNvCxnSpPr>
          <p:nvPr/>
        </p:nvCxnSpPr>
        <p:spPr>
          <a:xfrm rot="10800000" flipV="1">
            <a:off x="1975464" y="2452547"/>
            <a:ext cx="214013" cy="1368746"/>
          </a:xfrm>
          <a:prstGeom prst="bentConnector3">
            <a:avLst/>
          </a:prstGeom>
          <a:ln w="6350" cap="flat">
            <a:solidFill>
              <a:schemeClr val="accent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89" name="Connector: Elbow 88">
            <a:extLst>
              <a:ext uri="{FF2B5EF4-FFF2-40B4-BE49-F238E27FC236}">
                <a16:creationId xmlns:a16="http://schemas.microsoft.com/office/drawing/2014/main" id="{E1C3D2F6-C019-F1DF-FED5-4D1BF5579354}"/>
              </a:ext>
            </a:extLst>
          </p:cNvPr>
          <p:cNvCxnSpPr>
            <a:cxnSpLocks/>
            <a:stCxn id="49" idx="1"/>
            <a:endCxn id="84" idx="6"/>
          </p:cNvCxnSpPr>
          <p:nvPr/>
        </p:nvCxnSpPr>
        <p:spPr>
          <a:xfrm rot="10800000">
            <a:off x="1975464" y="3821294"/>
            <a:ext cx="214013" cy="1496399"/>
          </a:xfrm>
          <a:prstGeom prst="bentConnector3">
            <a:avLst>
              <a:gd name="adj1" fmla="val 50000"/>
            </a:avLst>
          </a:prstGeom>
          <a:ln w="6350" cap="flat">
            <a:solidFill>
              <a:schemeClr val="accent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90" name="Connector: Elbow 89">
            <a:extLst>
              <a:ext uri="{FF2B5EF4-FFF2-40B4-BE49-F238E27FC236}">
                <a16:creationId xmlns:a16="http://schemas.microsoft.com/office/drawing/2014/main" id="{E9CABD42-DFD0-18B8-BF13-35C3C403B9C9}"/>
              </a:ext>
            </a:extLst>
          </p:cNvPr>
          <p:cNvCxnSpPr>
            <a:cxnSpLocks/>
            <a:stCxn id="46" idx="3"/>
            <a:endCxn id="84" idx="2"/>
          </p:cNvCxnSpPr>
          <p:nvPr/>
        </p:nvCxnSpPr>
        <p:spPr>
          <a:xfrm>
            <a:off x="1546700" y="3729306"/>
            <a:ext cx="214013" cy="91987"/>
          </a:xfrm>
          <a:prstGeom prst="bentConnector3">
            <a:avLst>
              <a:gd name="adj1" fmla="val 50000"/>
            </a:avLst>
          </a:prstGeom>
          <a:ln w="6350" cap="flat">
            <a:solidFill>
              <a:schemeClr val="accent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91" name="Connector: Elbow 90">
            <a:extLst>
              <a:ext uri="{FF2B5EF4-FFF2-40B4-BE49-F238E27FC236}">
                <a16:creationId xmlns:a16="http://schemas.microsoft.com/office/drawing/2014/main" id="{A7EC5489-0E0E-BB5D-4361-E662E7C9B81F}"/>
              </a:ext>
            </a:extLst>
          </p:cNvPr>
          <p:cNvCxnSpPr>
            <a:cxnSpLocks/>
            <a:stCxn id="85" idx="6"/>
            <a:endCxn id="64" idx="1"/>
          </p:cNvCxnSpPr>
          <p:nvPr/>
        </p:nvCxnSpPr>
        <p:spPr>
          <a:xfrm>
            <a:off x="3515944" y="2603831"/>
            <a:ext cx="214013" cy="1551650"/>
          </a:xfrm>
          <a:prstGeom prst="bentConnector3">
            <a:avLst>
              <a:gd name="adj1" fmla="val 50000"/>
            </a:avLst>
          </a:prstGeom>
          <a:ln w="6350" cap="flat">
            <a:solidFill>
              <a:schemeClr val="accent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92" name="Connector: Elbow 91">
            <a:extLst>
              <a:ext uri="{FF2B5EF4-FFF2-40B4-BE49-F238E27FC236}">
                <a16:creationId xmlns:a16="http://schemas.microsoft.com/office/drawing/2014/main" id="{B476A214-9789-04B7-EA7F-42B4C968886C}"/>
              </a:ext>
            </a:extLst>
          </p:cNvPr>
          <p:cNvCxnSpPr>
            <a:cxnSpLocks/>
            <a:stCxn id="85" idx="6"/>
            <a:endCxn id="61" idx="1"/>
          </p:cNvCxnSpPr>
          <p:nvPr/>
        </p:nvCxnSpPr>
        <p:spPr>
          <a:xfrm>
            <a:off x="3515944" y="2603831"/>
            <a:ext cx="214013" cy="971167"/>
          </a:xfrm>
          <a:prstGeom prst="bentConnector3">
            <a:avLst>
              <a:gd name="adj1" fmla="val 50000"/>
            </a:avLst>
          </a:prstGeom>
          <a:ln w="6350" cap="flat">
            <a:solidFill>
              <a:schemeClr val="accent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93" name="Connector: Elbow 92">
            <a:extLst>
              <a:ext uri="{FF2B5EF4-FFF2-40B4-BE49-F238E27FC236}">
                <a16:creationId xmlns:a16="http://schemas.microsoft.com/office/drawing/2014/main" id="{3E4C0C2A-B483-A19D-8EA2-3E809410C6BB}"/>
              </a:ext>
            </a:extLst>
          </p:cNvPr>
          <p:cNvCxnSpPr>
            <a:cxnSpLocks/>
            <a:stCxn id="85" idx="6"/>
            <a:endCxn id="58" idx="1"/>
          </p:cNvCxnSpPr>
          <p:nvPr/>
        </p:nvCxnSpPr>
        <p:spPr>
          <a:xfrm>
            <a:off x="3515944" y="2603831"/>
            <a:ext cx="214013" cy="390685"/>
          </a:xfrm>
          <a:prstGeom prst="bentConnector3">
            <a:avLst>
              <a:gd name="adj1" fmla="val 50000"/>
            </a:avLst>
          </a:prstGeom>
          <a:ln w="6350" cap="flat">
            <a:solidFill>
              <a:schemeClr val="accent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94" name="Connector: Elbow 93">
            <a:extLst>
              <a:ext uri="{FF2B5EF4-FFF2-40B4-BE49-F238E27FC236}">
                <a16:creationId xmlns:a16="http://schemas.microsoft.com/office/drawing/2014/main" id="{50A760FE-A07C-C075-591A-2BCCF91E33BC}"/>
              </a:ext>
            </a:extLst>
          </p:cNvPr>
          <p:cNvCxnSpPr>
            <a:cxnSpLocks/>
            <a:stCxn id="85" idx="6"/>
            <a:endCxn id="55" idx="1"/>
          </p:cNvCxnSpPr>
          <p:nvPr/>
        </p:nvCxnSpPr>
        <p:spPr>
          <a:xfrm flipV="1">
            <a:off x="3515944" y="2414034"/>
            <a:ext cx="214013" cy="189797"/>
          </a:xfrm>
          <a:prstGeom prst="bentConnector3">
            <a:avLst>
              <a:gd name="adj1" fmla="val 50000"/>
            </a:avLst>
          </a:prstGeom>
          <a:ln w="6350" cap="flat">
            <a:solidFill>
              <a:schemeClr val="accent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00" name="Connector: Elbow 99">
            <a:extLst>
              <a:ext uri="{FF2B5EF4-FFF2-40B4-BE49-F238E27FC236}">
                <a16:creationId xmlns:a16="http://schemas.microsoft.com/office/drawing/2014/main" id="{BDFD1CA8-5533-3CC0-0D28-2E621A067D76}"/>
              </a:ext>
            </a:extLst>
          </p:cNvPr>
          <p:cNvCxnSpPr>
            <a:cxnSpLocks/>
            <a:stCxn id="86" idx="6"/>
            <a:endCxn id="67" idx="1"/>
          </p:cNvCxnSpPr>
          <p:nvPr/>
        </p:nvCxnSpPr>
        <p:spPr>
          <a:xfrm flipV="1">
            <a:off x="5028731" y="2414034"/>
            <a:ext cx="241707" cy="189797"/>
          </a:xfrm>
          <a:prstGeom prst="bentConnector3">
            <a:avLst>
              <a:gd name="adj1" fmla="val 50000"/>
            </a:avLst>
          </a:prstGeom>
          <a:ln w="6350" cap="flat">
            <a:solidFill>
              <a:schemeClr val="accent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19" name="Connector: Elbow 118">
            <a:extLst>
              <a:ext uri="{FF2B5EF4-FFF2-40B4-BE49-F238E27FC236}">
                <a16:creationId xmlns:a16="http://schemas.microsoft.com/office/drawing/2014/main" id="{03A00F81-D695-4EA1-BC44-5F7CF8EA9933}"/>
              </a:ext>
            </a:extLst>
          </p:cNvPr>
          <p:cNvCxnSpPr>
            <a:cxnSpLocks/>
            <a:stCxn id="86" idx="6"/>
            <a:endCxn id="70" idx="1"/>
          </p:cNvCxnSpPr>
          <p:nvPr/>
        </p:nvCxnSpPr>
        <p:spPr>
          <a:xfrm>
            <a:off x="5028731" y="2603831"/>
            <a:ext cx="235355" cy="720337"/>
          </a:xfrm>
          <a:prstGeom prst="bentConnector3">
            <a:avLst>
              <a:gd name="adj1" fmla="val 50000"/>
            </a:avLst>
          </a:prstGeom>
          <a:ln w="6350" cap="flat">
            <a:solidFill>
              <a:schemeClr val="accent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20" name="Connector: Elbow 119">
            <a:extLst>
              <a:ext uri="{FF2B5EF4-FFF2-40B4-BE49-F238E27FC236}">
                <a16:creationId xmlns:a16="http://schemas.microsoft.com/office/drawing/2014/main" id="{8F2D6D18-34CE-C6AF-644F-539171CA4C3D}"/>
              </a:ext>
            </a:extLst>
          </p:cNvPr>
          <p:cNvCxnSpPr>
            <a:cxnSpLocks/>
            <a:stCxn id="55" idx="3"/>
            <a:endCxn id="86" idx="2"/>
          </p:cNvCxnSpPr>
          <p:nvPr/>
        </p:nvCxnSpPr>
        <p:spPr>
          <a:xfrm>
            <a:off x="4627662" y="2414034"/>
            <a:ext cx="186319" cy="189797"/>
          </a:xfrm>
          <a:prstGeom prst="bentConnector3">
            <a:avLst>
              <a:gd name="adj1" fmla="val 50000"/>
            </a:avLst>
          </a:prstGeom>
          <a:ln w="6350" cap="flat">
            <a:solidFill>
              <a:schemeClr val="accent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22" name="Rectangle 121">
            <a:extLst>
              <a:ext uri="{FF2B5EF4-FFF2-40B4-BE49-F238E27FC236}">
                <a16:creationId xmlns:a16="http://schemas.microsoft.com/office/drawing/2014/main" id="{F2F31DE8-CB11-91C0-188A-D90BA28C7D03}"/>
              </a:ext>
            </a:extLst>
          </p:cNvPr>
          <p:cNvSpPr/>
          <p:nvPr/>
        </p:nvSpPr>
        <p:spPr>
          <a:xfrm>
            <a:off x="6810919" y="4641596"/>
            <a:ext cx="897705" cy="366792"/>
          </a:xfrm>
          <a:prstGeom prst="rect">
            <a:avLst/>
          </a:prstGeom>
          <a:solidFill>
            <a:srgbClr val="D7D8FE"/>
          </a:solidFill>
          <a:ln w="6350" cap="sq">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GB" sz="800" dirty="0">
                <a:solidFill>
                  <a:schemeClr val="tx1"/>
                </a:solidFill>
                <a:latin typeface="Montserrat" panose="00000500000000000000" pitchFamily="2" charset="0"/>
              </a:rPr>
              <a:t># of people</a:t>
            </a:r>
          </a:p>
        </p:txBody>
      </p:sp>
      <p:sp>
        <p:nvSpPr>
          <p:cNvPr id="123" name="Rectangle 122">
            <a:extLst>
              <a:ext uri="{FF2B5EF4-FFF2-40B4-BE49-F238E27FC236}">
                <a16:creationId xmlns:a16="http://schemas.microsoft.com/office/drawing/2014/main" id="{19BE5C89-8B20-7E80-A4A5-246509DBB919}"/>
              </a:ext>
            </a:extLst>
          </p:cNvPr>
          <p:cNvSpPr/>
          <p:nvPr/>
        </p:nvSpPr>
        <p:spPr>
          <a:xfrm>
            <a:off x="6810919" y="5010230"/>
            <a:ext cx="897705" cy="163551"/>
          </a:xfrm>
          <a:prstGeom prst="rect">
            <a:avLst/>
          </a:prstGeom>
          <a:solidFill>
            <a:schemeClr val="accent1"/>
          </a:solidFill>
          <a:ln w="6350" cap="sq">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GB" sz="800" dirty="0">
                <a:solidFill>
                  <a:schemeClr val="bg1"/>
                </a:solidFill>
                <a:latin typeface="Montserrat" panose="00000500000000000000" pitchFamily="2" charset="0"/>
              </a:rPr>
              <a:t>people</a:t>
            </a:r>
          </a:p>
        </p:txBody>
      </p:sp>
      <p:sp>
        <p:nvSpPr>
          <p:cNvPr id="125" name="Rectangle 124">
            <a:extLst>
              <a:ext uri="{FF2B5EF4-FFF2-40B4-BE49-F238E27FC236}">
                <a16:creationId xmlns:a16="http://schemas.microsoft.com/office/drawing/2014/main" id="{70C71CAC-92F1-53EA-4AAA-37EE54910EA6}"/>
              </a:ext>
            </a:extLst>
          </p:cNvPr>
          <p:cNvSpPr/>
          <p:nvPr/>
        </p:nvSpPr>
        <p:spPr>
          <a:xfrm>
            <a:off x="6810919" y="5222078"/>
            <a:ext cx="897705" cy="366792"/>
          </a:xfrm>
          <a:prstGeom prst="rect">
            <a:avLst/>
          </a:prstGeom>
          <a:solidFill>
            <a:srgbClr val="D7D8FE"/>
          </a:solidFill>
          <a:ln w="6350" cap="sq">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GB" sz="800" dirty="0">
                <a:solidFill>
                  <a:schemeClr val="tx1"/>
                </a:solidFill>
                <a:latin typeface="Montserrat" panose="00000500000000000000" pitchFamily="2" charset="0"/>
              </a:rPr>
              <a:t>Penetration rate</a:t>
            </a:r>
          </a:p>
        </p:txBody>
      </p:sp>
      <p:sp>
        <p:nvSpPr>
          <p:cNvPr id="126" name="Rectangle 125">
            <a:extLst>
              <a:ext uri="{FF2B5EF4-FFF2-40B4-BE49-F238E27FC236}">
                <a16:creationId xmlns:a16="http://schemas.microsoft.com/office/drawing/2014/main" id="{6F1BEF79-ECF4-2C21-A4BA-EC32A12514C4}"/>
              </a:ext>
            </a:extLst>
          </p:cNvPr>
          <p:cNvSpPr/>
          <p:nvPr/>
        </p:nvSpPr>
        <p:spPr>
          <a:xfrm>
            <a:off x="6810919" y="5590712"/>
            <a:ext cx="897705" cy="163551"/>
          </a:xfrm>
          <a:prstGeom prst="rect">
            <a:avLst/>
          </a:prstGeom>
          <a:solidFill>
            <a:schemeClr val="accent1"/>
          </a:solidFill>
          <a:ln w="6350" cap="sq">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GB" sz="800" dirty="0">
                <a:solidFill>
                  <a:schemeClr val="bg1"/>
                </a:solidFill>
                <a:latin typeface="Montserrat" panose="00000500000000000000" pitchFamily="2" charset="0"/>
              </a:rPr>
              <a:t>%</a:t>
            </a:r>
          </a:p>
        </p:txBody>
      </p:sp>
      <p:sp>
        <p:nvSpPr>
          <p:cNvPr id="127" name="Oval 126">
            <a:extLst>
              <a:ext uri="{FF2B5EF4-FFF2-40B4-BE49-F238E27FC236}">
                <a16:creationId xmlns:a16="http://schemas.microsoft.com/office/drawing/2014/main" id="{6768BAFF-7832-4100-74EC-595E59E009D9}"/>
              </a:ext>
            </a:extLst>
          </p:cNvPr>
          <p:cNvSpPr/>
          <p:nvPr/>
        </p:nvSpPr>
        <p:spPr>
          <a:xfrm>
            <a:off x="6382156" y="4907414"/>
            <a:ext cx="214750" cy="214749"/>
          </a:xfrm>
          <a:prstGeom prst="ellipse">
            <a:avLst/>
          </a:prstGeom>
          <a:solidFill>
            <a:schemeClr val="bg1"/>
          </a:solidFill>
          <a:ln w="6350" cap="sq">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GB" sz="900" b="1" dirty="0">
                <a:solidFill>
                  <a:schemeClr val="accent3"/>
                </a:solidFill>
                <a:latin typeface="Montserrat" pitchFamily="2" charset="77"/>
              </a:rPr>
              <a:t>x</a:t>
            </a:r>
          </a:p>
        </p:txBody>
      </p:sp>
      <p:cxnSp>
        <p:nvCxnSpPr>
          <p:cNvPr id="1024" name="Connector: Elbow 1023">
            <a:extLst>
              <a:ext uri="{FF2B5EF4-FFF2-40B4-BE49-F238E27FC236}">
                <a16:creationId xmlns:a16="http://schemas.microsoft.com/office/drawing/2014/main" id="{C770760A-6A40-6BE0-AD0B-DFCE4FFB0B1A}"/>
              </a:ext>
            </a:extLst>
          </p:cNvPr>
          <p:cNvCxnSpPr>
            <a:cxnSpLocks/>
            <a:stCxn id="52" idx="3"/>
            <a:endCxn id="85" idx="2"/>
          </p:cNvCxnSpPr>
          <p:nvPr/>
        </p:nvCxnSpPr>
        <p:spPr>
          <a:xfrm>
            <a:off x="3087181" y="2452547"/>
            <a:ext cx="214013" cy="151284"/>
          </a:xfrm>
          <a:prstGeom prst="bentConnector3">
            <a:avLst>
              <a:gd name="adj1" fmla="val 50000"/>
            </a:avLst>
          </a:prstGeom>
          <a:ln w="6350" cap="flat">
            <a:solidFill>
              <a:schemeClr val="accent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025" name="Connector: Elbow 1024">
            <a:extLst>
              <a:ext uri="{FF2B5EF4-FFF2-40B4-BE49-F238E27FC236}">
                <a16:creationId xmlns:a16="http://schemas.microsoft.com/office/drawing/2014/main" id="{45298B9F-09EE-0025-2A84-81AE625C480C}"/>
              </a:ext>
            </a:extLst>
          </p:cNvPr>
          <p:cNvCxnSpPr>
            <a:cxnSpLocks/>
            <a:stCxn id="67" idx="3"/>
            <a:endCxn id="87" idx="2"/>
          </p:cNvCxnSpPr>
          <p:nvPr/>
        </p:nvCxnSpPr>
        <p:spPr>
          <a:xfrm>
            <a:off x="6168143" y="2414034"/>
            <a:ext cx="214013" cy="189797"/>
          </a:xfrm>
          <a:prstGeom prst="bentConnector3">
            <a:avLst>
              <a:gd name="adj1" fmla="val 50000"/>
            </a:avLst>
          </a:prstGeom>
          <a:ln w="6350" cap="flat">
            <a:solidFill>
              <a:schemeClr val="accent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026" name="Connector: Elbow 1025">
            <a:extLst>
              <a:ext uri="{FF2B5EF4-FFF2-40B4-BE49-F238E27FC236}">
                <a16:creationId xmlns:a16="http://schemas.microsoft.com/office/drawing/2014/main" id="{46783C3E-B0EC-B413-FB5E-F4F4635546C2}"/>
              </a:ext>
            </a:extLst>
          </p:cNvPr>
          <p:cNvCxnSpPr>
            <a:cxnSpLocks/>
            <a:stCxn id="73" idx="1"/>
            <a:endCxn id="87" idx="6"/>
          </p:cNvCxnSpPr>
          <p:nvPr/>
        </p:nvCxnSpPr>
        <p:spPr>
          <a:xfrm rot="10800000" flipV="1">
            <a:off x="6596907" y="2414033"/>
            <a:ext cx="214013" cy="189797"/>
          </a:xfrm>
          <a:prstGeom prst="bentConnector3">
            <a:avLst>
              <a:gd name="adj1" fmla="val 50000"/>
            </a:avLst>
          </a:prstGeom>
          <a:ln w="6350" cap="flat">
            <a:solidFill>
              <a:schemeClr val="accent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027" name="Connector: Elbow 1026">
            <a:extLst>
              <a:ext uri="{FF2B5EF4-FFF2-40B4-BE49-F238E27FC236}">
                <a16:creationId xmlns:a16="http://schemas.microsoft.com/office/drawing/2014/main" id="{5FB9FCC1-CE34-D69B-52BE-5A4C7652D74D}"/>
              </a:ext>
            </a:extLst>
          </p:cNvPr>
          <p:cNvCxnSpPr>
            <a:cxnSpLocks/>
            <a:stCxn id="76" idx="1"/>
            <a:endCxn id="87" idx="6"/>
          </p:cNvCxnSpPr>
          <p:nvPr/>
        </p:nvCxnSpPr>
        <p:spPr>
          <a:xfrm rot="10800000">
            <a:off x="6596907" y="2603832"/>
            <a:ext cx="214013" cy="390685"/>
          </a:xfrm>
          <a:prstGeom prst="bentConnector3">
            <a:avLst>
              <a:gd name="adj1" fmla="val 50000"/>
            </a:avLst>
          </a:prstGeom>
          <a:ln w="6350" cap="flat">
            <a:solidFill>
              <a:schemeClr val="accent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028" name="Oval 1027">
            <a:extLst>
              <a:ext uri="{FF2B5EF4-FFF2-40B4-BE49-F238E27FC236}">
                <a16:creationId xmlns:a16="http://schemas.microsoft.com/office/drawing/2014/main" id="{360F87B7-F54D-A865-2D22-D59A19B7D71A}"/>
              </a:ext>
            </a:extLst>
          </p:cNvPr>
          <p:cNvSpPr/>
          <p:nvPr/>
        </p:nvSpPr>
        <p:spPr>
          <a:xfrm>
            <a:off x="3301194" y="5324852"/>
            <a:ext cx="214750" cy="214749"/>
          </a:xfrm>
          <a:prstGeom prst="ellipse">
            <a:avLst/>
          </a:prstGeom>
          <a:solidFill>
            <a:schemeClr val="bg1"/>
          </a:solidFill>
          <a:ln w="6350" cap="sq">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GB" sz="900" b="1" dirty="0">
                <a:solidFill>
                  <a:schemeClr val="accent3"/>
                </a:solidFill>
                <a:latin typeface="Montserrat" pitchFamily="2" charset="77"/>
              </a:rPr>
              <a:t>+</a:t>
            </a:r>
          </a:p>
        </p:txBody>
      </p:sp>
      <p:cxnSp>
        <p:nvCxnSpPr>
          <p:cNvPr id="1030" name="Connector: Elbow 1029">
            <a:extLst>
              <a:ext uri="{FF2B5EF4-FFF2-40B4-BE49-F238E27FC236}">
                <a16:creationId xmlns:a16="http://schemas.microsoft.com/office/drawing/2014/main" id="{37F81A7F-FDE2-3474-BC33-E1714E32CF89}"/>
              </a:ext>
            </a:extLst>
          </p:cNvPr>
          <p:cNvCxnSpPr>
            <a:cxnSpLocks/>
            <a:stCxn id="122" idx="1"/>
            <a:endCxn id="127" idx="6"/>
          </p:cNvCxnSpPr>
          <p:nvPr/>
        </p:nvCxnSpPr>
        <p:spPr>
          <a:xfrm rot="10800000" flipV="1">
            <a:off x="6596907" y="4824991"/>
            <a:ext cx="214013" cy="189797"/>
          </a:xfrm>
          <a:prstGeom prst="bentConnector3">
            <a:avLst>
              <a:gd name="adj1" fmla="val 50000"/>
            </a:avLst>
          </a:prstGeom>
          <a:ln w="6350" cap="flat">
            <a:solidFill>
              <a:schemeClr val="accent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031" name="Connector: Elbow 1030">
            <a:extLst>
              <a:ext uri="{FF2B5EF4-FFF2-40B4-BE49-F238E27FC236}">
                <a16:creationId xmlns:a16="http://schemas.microsoft.com/office/drawing/2014/main" id="{F164DFD8-A4C8-7752-C481-13D8DC86375E}"/>
              </a:ext>
            </a:extLst>
          </p:cNvPr>
          <p:cNvCxnSpPr>
            <a:cxnSpLocks/>
            <a:stCxn id="125" idx="1"/>
            <a:endCxn id="127" idx="6"/>
          </p:cNvCxnSpPr>
          <p:nvPr/>
        </p:nvCxnSpPr>
        <p:spPr>
          <a:xfrm rot="10800000">
            <a:off x="6596907" y="5014790"/>
            <a:ext cx="214013" cy="390685"/>
          </a:xfrm>
          <a:prstGeom prst="bentConnector3">
            <a:avLst>
              <a:gd name="adj1" fmla="val 50000"/>
            </a:avLst>
          </a:prstGeom>
          <a:ln w="6350" cap="flat">
            <a:solidFill>
              <a:schemeClr val="accent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032" name="Connector: Elbow 1031">
            <a:extLst>
              <a:ext uri="{FF2B5EF4-FFF2-40B4-BE49-F238E27FC236}">
                <a16:creationId xmlns:a16="http://schemas.microsoft.com/office/drawing/2014/main" id="{EC5F9824-EBE6-B3C9-3B4D-C813D832CC0C}"/>
              </a:ext>
            </a:extLst>
          </p:cNvPr>
          <p:cNvCxnSpPr>
            <a:cxnSpLocks/>
            <a:stCxn id="79" idx="3"/>
            <a:endCxn id="127" idx="2"/>
          </p:cNvCxnSpPr>
          <p:nvPr/>
        </p:nvCxnSpPr>
        <p:spPr>
          <a:xfrm>
            <a:off x="6161791" y="4824992"/>
            <a:ext cx="220365" cy="189797"/>
          </a:xfrm>
          <a:prstGeom prst="bentConnector3">
            <a:avLst>
              <a:gd name="adj1" fmla="val 50000"/>
            </a:avLst>
          </a:prstGeom>
          <a:ln w="6350" cap="flat">
            <a:solidFill>
              <a:schemeClr val="accent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033" name="Connector: Elbow 1032">
            <a:extLst>
              <a:ext uri="{FF2B5EF4-FFF2-40B4-BE49-F238E27FC236}">
                <a16:creationId xmlns:a16="http://schemas.microsoft.com/office/drawing/2014/main" id="{DFB7D83D-0462-13FD-776C-9D7FA1B22E05}"/>
              </a:ext>
            </a:extLst>
          </p:cNvPr>
          <p:cNvCxnSpPr>
            <a:cxnSpLocks/>
            <a:stCxn id="1028" idx="6"/>
            <a:endCxn id="79" idx="1"/>
          </p:cNvCxnSpPr>
          <p:nvPr/>
        </p:nvCxnSpPr>
        <p:spPr>
          <a:xfrm flipV="1">
            <a:off x="3515944" y="4824992"/>
            <a:ext cx="1748142" cy="607235"/>
          </a:xfrm>
          <a:prstGeom prst="bentConnector3">
            <a:avLst>
              <a:gd name="adj1" fmla="val 50000"/>
            </a:avLst>
          </a:prstGeom>
          <a:ln w="6350" cap="flat">
            <a:solidFill>
              <a:schemeClr val="accent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034" name="Connector: Elbow 1033">
            <a:extLst>
              <a:ext uri="{FF2B5EF4-FFF2-40B4-BE49-F238E27FC236}">
                <a16:creationId xmlns:a16="http://schemas.microsoft.com/office/drawing/2014/main" id="{17ABBE87-F1BE-2547-DAF9-2164C9DC2FED}"/>
              </a:ext>
            </a:extLst>
          </p:cNvPr>
          <p:cNvCxnSpPr>
            <a:cxnSpLocks/>
            <a:stCxn id="1028" idx="6"/>
            <a:endCxn id="82" idx="1"/>
          </p:cNvCxnSpPr>
          <p:nvPr/>
        </p:nvCxnSpPr>
        <p:spPr>
          <a:xfrm>
            <a:off x="3515944" y="5432227"/>
            <a:ext cx="1748142" cy="236698"/>
          </a:xfrm>
          <a:prstGeom prst="bentConnector3">
            <a:avLst>
              <a:gd name="adj1" fmla="val 50000"/>
            </a:avLst>
          </a:prstGeom>
          <a:ln w="6350" cap="flat">
            <a:solidFill>
              <a:schemeClr val="accent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035" name="Connector: Elbow 1034">
            <a:extLst>
              <a:ext uri="{FF2B5EF4-FFF2-40B4-BE49-F238E27FC236}">
                <a16:creationId xmlns:a16="http://schemas.microsoft.com/office/drawing/2014/main" id="{BCD8397B-E34B-F61B-C695-556B844E4ABE}"/>
              </a:ext>
            </a:extLst>
          </p:cNvPr>
          <p:cNvCxnSpPr>
            <a:cxnSpLocks/>
            <a:stCxn id="49" idx="3"/>
            <a:endCxn id="1028" idx="2"/>
          </p:cNvCxnSpPr>
          <p:nvPr/>
        </p:nvCxnSpPr>
        <p:spPr>
          <a:xfrm>
            <a:off x="3087181" y="5317692"/>
            <a:ext cx="214013" cy="114535"/>
          </a:xfrm>
          <a:prstGeom prst="bentConnector3">
            <a:avLst>
              <a:gd name="adj1" fmla="val 50000"/>
            </a:avLst>
          </a:prstGeom>
          <a:ln w="6350" cap="flat">
            <a:solidFill>
              <a:schemeClr val="accent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036" name="Google Shape;77;p13">
            <a:extLst>
              <a:ext uri="{FF2B5EF4-FFF2-40B4-BE49-F238E27FC236}">
                <a16:creationId xmlns:a16="http://schemas.microsoft.com/office/drawing/2014/main" id="{CFC273FA-37A5-9A94-1219-BBD4C4EA42DE}"/>
              </a:ext>
            </a:extLst>
          </p:cNvPr>
          <p:cNvSpPr txBox="1"/>
          <p:nvPr/>
        </p:nvSpPr>
        <p:spPr>
          <a:xfrm>
            <a:off x="556421" y="2123098"/>
            <a:ext cx="1485259" cy="817464"/>
          </a:xfrm>
          <a:prstGeom prst="rect">
            <a:avLst/>
          </a:prstGeom>
          <a:noFill/>
          <a:ln w="12700" cap="flat" cmpd="sng">
            <a:noFill/>
            <a:prstDash val="sysDash"/>
            <a:round/>
            <a:headEnd type="none" w="sm" len="sm"/>
            <a:tailEnd type="none" w="sm" len="sm"/>
          </a:ln>
        </p:spPr>
        <p:txBody>
          <a:bodyPr spcFirstLastPara="1" vert="horz" wrap="square" lIns="9144" tIns="4572" rIns="4572" bIns="4572" anchor="t" anchorCtr="0">
            <a:noAutofit/>
          </a:bodyPr>
          <a:lstStyle/>
          <a:p>
            <a:pPr marR="0" lvl="0" algn="l" defTabSz="457200" rtl="0" eaLnBrk="1" fontAlgn="auto" latinLnBrk="0" hangingPunct="1">
              <a:lnSpc>
                <a:spcPct val="100000"/>
              </a:lnSpc>
              <a:spcBef>
                <a:spcPts val="0"/>
              </a:spcBef>
              <a:spcAft>
                <a:spcPts val="0"/>
              </a:spcAft>
              <a:buClrTx/>
              <a:buSzTx/>
              <a:tabLst/>
              <a:defRPr/>
            </a:pPr>
            <a:r>
              <a:rPr kumimoji="0" lang="en-GB" sz="800" i="1" u="none" strike="noStrike" kern="1200" cap="none" spc="0" normalizeH="0" baseline="0" noProof="0" dirty="0">
                <a:ln>
                  <a:noFill/>
                </a:ln>
                <a:solidFill>
                  <a:schemeClr val="accent6">
                    <a:lumMod val="75000"/>
                    <a:lumOff val="25000"/>
                  </a:schemeClr>
                </a:solidFill>
                <a:effectLst/>
                <a:uLnTx/>
                <a:uFillTx/>
                <a:latin typeface="Montserrat" pitchFamily="2" charset="77"/>
                <a:cs typeface="Arial" panose="020B0604020202020204" pitchFamily="34" charset="0"/>
                <a:sym typeface="Basis Grotesque Pro Medium"/>
              </a:rPr>
              <a:t>Corporate - can also be broken down by industry type as it impacts mainly adoption and company size distribution</a:t>
            </a:r>
            <a:endParaRPr kumimoji="0" lang="en-US" sz="800" i="1" u="none" strike="noStrike" kern="1200" cap="none" spc="0" normalizeH="0" baseline="0" noProof="0" dirty="0">
              <a:ln>
                <a:noFill/>
              </a:ln>
              <a:solidFill>
                <a:schemeClr val="accent6">
                  <a:lumMod val="75000"/>
                  <a:lumOff val="25000"/>
                </a:schemeClr>
              </a:solidFill>
              <a:effectLst/>
              <a:uLnTx/>
              <a:uFillTx/>
              <a:latin typeface="Montserrat" pitchFamily="2" charset="77"/>
              <a:cs typeface="Arial" panose="020B0604020202020204" pitchFamily="34" charset="0"/>
              <a:sym typeface="Basis Grotesque Pro Medium"/>
            </a:endParaRPr>
          </a:p>
        </p:txBody>
      </p:sp>
      <p:sp>
        <p:nvSpPr>
          <p:cNvPr id="1037" name="Google Shape;77;p13">
            <a:extLst>
              <a:ext uri="{FF2B5EF4-FFF2-40B4-BE49-F238E27FC236}">
                <a16:creationId xmlns:a16="http://schemas.microsoft.com/office/drawing/2014/main" id="{A37E9500-DAAE-B636-C5A0-1FFBEFB2EE56}"/>
              </a:ext>
            </a:extLst>
          </p:cNvPr>
          <p:cNvSpPr txBox="1"/>
          <p:nvPr/>
        </p:nvSpPr>
        <p:spPr>
          <a:xfrm>
            <a:off x="557539" y="5075505"/>
            <a:ext cx="1485259" cy="817464"/>
          </a:xfrm>
          <a:prstGeom prst="rect">
            <a:avLst/>
          </a:prstGeom>
          <a:noFill/>
          <a:ln w="12700" cap="flat" cmpd="sng">
            <a:noFill/>
            <a:prstDash val="sysDash"/>
            <a:round/>
            <a:headEnd type="none" w="sm" len="sm"/>
            <a:tailEnd type="none" w="sm" len="sm"/>
          </a:ln>
        </p:spPr>
        <p:txBody>
          <a:bodyPr spcFirstLastPara="1" vert="horz" wrap="square" lIns="9144" tIns="4572" rIns="4572" bIns="4572" anchor="t" anchorCtr="0">
            <a:noAutofit/>
          </a:bodyPr>
          <a:lstStyle/>
          <a:p>
            <a:pPr marR="0" lvl="0" algn="l" defTabSz="457200" rtl="0" eaLnBrk="1" fontAlgn="auto" latinLnBrk="0" hangingPunct="1">
              <a:lnSpc>
                <a:spcPct val="100000"/>
              </a:lnSpc>
              <a:spcBef>
                <a:spcPts val="0"/>
              </a:spcBef>
              <a:spcAft>
                <a:spcPts val="0"/>
              </a:spcAft>
              <a:buClrTx/>
              <a:buSzTx/>
              <a:tabLst/>
              <a:defRPr/>
            </a:pPr>
            <a:r>
              <a:rPr kumimoji="0" lang="en-GB" sz="800" i="1" u="none" strike="noStrike" kern="1200" cap="none" spc="0" normalizeH="0" baseline="0" noProof="0" dirty="0">
                <a:ln>
                  <a:noFill/>
                </a:ln>
                <a:solidFill>
                  <a:schemeClr val="accent6">
                    <a:lumMod val="75000"/>
                    <a:lumOff val="25000"/>
                  </a:schemeClr>
                </a:solidFill>
                <a:effectLst/>
                <a:uLnTx/>
                <a:uFillTx/>
                <a:latin typeface="Montserrat" pitchFamily="2" charset="77"/>
                <a:cs typeface="Arial" panose="020B0604020202020204" pitchFamily="34" charset="0"/>
                <a:sym typeface="Basis Grotesque Pro Medium"/>
              </a:rPr>
              <a:t>Personal - can also be broken down by demographics (age group and affluence level) it impacts mainly adoption average revenue per customer</a:t>
            </a:r>
            <a:endParaRPr kumimoji="0" lang="en-US" sz="800" i="1" u="none" strike="noStrike" kern="1200" cap="none" spc="0" normalizeH="0" baseline="0" noProof="0" dirty="0">
              <a:ln>
                <a:noFill/>
              </a:ln>
              <a:solidFill>
                <a:schemeClr val="accent6">
                  <a:lumMod val="75000"/>
                  <a:lumOff val="25000"/>
                </a:schemeClr>
              </a:solidFill>
              <a:effectLst/>
              <a:uLnTx/>
              <a:uFillTx/>
              <a:latin typeface="Montserrat" pitchFamily="2" charset="77"/>
              <a:cs typeface="Arial" panose="020B0604020202020204" pitchFamily="34" charset="0"/>
              <a:sym typeface="Basis Grotesque Pro Medium"/>
            </a:endParaRPr>
          </a:p>
        </p:txBody>
      </p:sp>
      <p:sp>
        <p:nvSpPr>
          <p:cNvPr id="1038" name="Google Shape;77;p13">
            <a:extLst>
              <a:ext uri="{FF2B5EF4-FFF2-40B4-BE49-F238E27FC236}">
                <a16:creationId xmlns:a16="http://schemas.microsoft.com/office/drawing/2014/main" id="{26284D30-9352-5140-94DE-D4F31072E3E2}"/>
              </a:ext>
            </a:extLst>
          </p:cNvPr>
          <p:cNvSpPr txBox="1"/>
          <p:nvPr/>
        </p:nvSpPr>
        <p:spPr>
          <a:xfrm>
            <a:off x="552260" y="4193052"/>
            <a:ext cx="1227486" cy="315168"/>
          </a:xfrm>
          <a:prstGeom prst="rect">
            <a:avLst/>
          </a:prstGeom>
          <a:noFill/>
          <a:ln w="12700" cap="flat" cmpd="sng">
            <a:noFill/>
            <a:prstDash val="sysDash"/>
            <a:round/>
            <a:headEnd type="none" w="sm" len="sm"/>
            <a:tailEnd type="none" w="sm" len="sm"/>
          </a:ln>
        </p:spPr>
        <p:txBody>
          <a:bodyPr spcFirstLastPara="1" vert="horz" wrap="square" lIns="9144" tIns="4572" rIns="4572" bIns="4572" anchor="t" anchorCtr="0">
            <a:noAutofit/>
          </a:bodyPr>
          <a:lstStyle/>
          <a:p>
            <a:pPr marR="0" lvl="0" algn="l" defTabSz="457200" rtl="0" eaLnBrk="1" fontAlgn="auto" latinLnBrk="0" hangingPunct="1">
              <a:lnSpc>
                <a:spcPct val="100000"/>
              </a:lnSpc>
              <a:spcBef>
                <a:spcPts val="0"/>
              </a:spcBef>
              <a:spcAft>
                <a:spcPts val="0"/>
              </a:spcAft>
              <a:buClrTx/>
              <a:buSzTx/>
              <a:tabLst/>
              <a:defRPr/>
            </a:pPr>
            <a:r>
              <a:rPr kumimoji="0" lang="en-GB" sz="800" i="1" u="none" strike="noStrike" kern="1200" cap="none" spc="0" normalizeH="0" baseline="0" noProof="0" dirty="0">
                <a:ln>
                  <a:noFill/>
                </a:ln>
                <a:solidFill>
                  <a:schemeClr val="accent6">
                    <a:lumMod val="75000"/>
                    <a:lumOff val="25000"/>
                  </a:schemeClr>
                </a:solidFill>
                <a:effectLst/>
                <a:uLnTx/>
                <a:uFillTx/>
                <a:latin typeface="Montserrat" pitchFamily="2" charset="77"/>
                <a:cs typeface="Arial" panose="020B0604020202020204" pitchFamily="34" charset="0"/>
                <a:sym typeface="Basis Grotesque Pro Medium"/>
              </a:rPr>
              <a:t>North America, </a:t>
            </a:r>
            <a:r>
              <a:rPr kumimoji="0" lang="en-GB" sz="800" i="1" u="none" strike="noStrike" kern="1200" cap="none" spc="0" normalizeH="0" baseline="0" noProof="0" dirty="0" err="1">
                <a:ln>
                  <a:noFill/>
                </a:ln>
                <a:solidFill>
                  <a:schemeClr val="accent6">
                    <a:lumMod val="75000"/>
                    <a:lumOff val="25000"/>
                  </a:schemeClr>
                </a:solidFill>
                <a:effectLst/>
                <a:uLnTx/>
                <a:uFillTx/>
                <a:latin typeface="Montserrat" pitchFamily="2" charset="77"/>
                <a:cs typeface="Arial" panose="020B0604020202020204" pitchFamily="34" charset="0"/>
                <a:sym typeface="Basis Grotesque Pro Medium"/>
              </a:rPr>
              <a:t>LatAm</a:t>
            </a:r>
            <a:r>
              <a:rPr kumimoji="0" lang="en-GB" sz="800" i="1" u="none" strike="noStrike" kern="1200" cap="none" spc="0" normalizeH="0" baseline="0" noProof="0" dirty="0">
                <a:ln>
                  <a:noFill/>
                </a:ln>
                <a:solidFill>
                  <a:schemeClr val="accent6">
                    <a:lumMod val="75000"/>
                    <a:lumOff val="25000"/>
                  </a:schemeClr>
                </a:solidFill>
                <a:effectLst/>
                <a:uLnTx/>
                <a:uFillTx/>
                <a:latin typeface="Montserrat" pitchFamily="2" charset="77"/>
                <a:cs typeface="Arial" panose="020B0604020202020204" pitchFamily="34" charset="0"/>
                <a:sym typeface="Basis Grotesque Pro Medium"/>
              </a:rPr>
              <a:t>, Europe, MEA, APAC</a:t>
            </a:r>
            <a:endParaRPr kumimoji="0" lang="en-US" sz="800" i="1" u="none" strike="noStrike" kern="1200" cap="none" spc="0" normalizeH="0" baseline="0" noProof="0" dirty="0">
              <a:ln>
                <a:noFill/>
              </a:ln>
              <a:solidFill>
                <a:schemeClr val="accent6">
                  <a:lumMod val="75000"/>
                  <a:lumOff val="25000"/>
                </a:schemeClr>
              </a:solidFill>
              <a:effectLst/>
              <a:uLnTx/>
              <a:uFillTx/>
              <a:latin typeface="Montserrat" pitchFamily="2" charset="77"/>
              <a:cs typeface="Arial" panose="020B0604020202020204" pitchFamily="34" charset="0"/>
              <a:sym typeface="Basis Grotesque Pro Medium"/>
            </a:endParaRPr>
          </a:p>
        </p:txBody>
      </p:sp>
      <p:sp>
        <p:nvSpPr>
          <p:cNvPr id="1039" name="Oval 1038">
            <a:extLst>
              <a:ext uri="{FF2B5EF4-FFF2-40B4-BE49-F238E27FC236}">
                <a16:creationId xmlns:a16="http://schemas.microsoft.com/office/drawing/2014/main" id="{9A25D14F-654F-2753-8564-63835FBB64ED}"/>
              </a:ext>
            </a:extLst>
          </p:cNvPr>
          <p:cNvSpPr/>
          <p:nvPr/>
        </p:nvSpPr>
        <p:spPr>
          <a:xfrm>
            <a:off x="7612436" y="2374994"/>
            <a:ext cx="214750" cy="214749"/>
          </a:xfrm>
          <a:prstGeom prst="ellipse">
            <a:avLst/>
          </a:prstGeom>
          <a:solidFill>
            <a:schemeClr val="accent6"/>
          </a:solidFill>
          <a:ln w="6350" cap="sq">
            <a:solidFill>
              <a:schemeClr val="accent6"/>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GB" sz="900" b="1" dirty="0">
                <a:solidFill>
                  <a:schemeClr val="bg1"/>
                </a:solidFill>
                <a:latin typeface="Montserrat" pitchFamily="2" charset="77"/>
              </a:rPr>
              <a:t>1A</a:t>
            </a:r>
          </a:p>
        </p:txBody>
      </p:sp>
      <p:sp>
        <p:nvSpPr>
          <p:cNvPr id="1040" name="Oval 1039">
            <a:extLst>
              <a:ext uri="{FF2B5EF4-FFF2-40B4-BE49-F238E27FC236}">
                <a16:creationId xmlns:a16="http://schemas.microsoft.com/office/drawing/2014/main" id="{F7AF8BB0-313F-DDC2-F3C0-5F994954847D}"/>
              </a:ext>
            </a:extLst>
          </p:cNvPr>
          <p:cNvSpPr/>
          <p:nvPr/>
        </p:nvSpPr>
        <p:spPr>
          <a:xfrm>
            <a:off x="7617147" y="4805208"/>
            <a:ext cx="214750" cy="214749"/>
          </a:xfrm>
          <a:prstGeom prst="ellipse">
            <a:avLst/>
          </a:prstGeom>
          <a:solidFill>
            <a:schemeClr val="accent6"/>
          </a:solidFill>
          <a:ln w="6350" cap="sq">
            <a:solidFill>
              <a:schemeClr val="accent6"/>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GB" sz="900" b="1" dirty="0">
                <a:solidFill>
                  <a:schemeClr val="bg1"/>
                </a:solidFill>
                <a:latin typeface="Montserrat" pitchFamily="2" charset="77"/>
              </a:rPr>
              <a:t>1B</a:t>
            </a:r>
          </a:p>
        </p:txBody>
      </p:sp>
      <p:sp>
        <p:nvSpPr>
          <p:cNvPr id="1041" name="Oval 1040">
            <a:extLst>
              <a:ext uri="{FF2B5EF4-FFF2-40B4-BE49-F238E27FC236}">
                <a16:creationId xmlns:a16="http://schemas.microsoft.com/office/drawing/2014/main" id="{BB2CDCD7-765B-BE6D-9A1E-1D6AA60CCB7D}"/>
              </a:ext>
            </a:extLst>
          </p:cNvPr>
          <p:cNvSpPr/>
          <p:nvPr/>
        </p:nvSpPr>
        <p:spPr>
          <a:xfrm>
            <a:off x="7612436" y="2938445"/>
            <a:ext cx="214750" cy="214749"/>
          </a:xfrm>
          <a:prstGeom prst="ellipse">
            <a:avLst/>
          </a:prstGeom>
          <a:solidFill>
            <a:schemeClr val="accent6"/>
          </a:solidFill>
          <a:ln w="6350" cap="sq">
            <a:solidFill>
              <a:schemeClr val="accent6"/>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GB" sz="900" b="1" dirty="0">
                <a:solidFill>
                  <a:schemeClr val="bg1"/>
                </a:solidFill>
                <a:latin typeface="Montserrat" pitchFamily="2" charset="77"/>
              </a:rPr>
              <a:t>2A</a:t>
            </a:r>
          </a:p>
        </p:txBody>
      </p:sp>
      <p:sp>
        <p:nvSpPr>
          <p:cNvPr id="1042" name="Oval 1041">
            <a:extLst>
              <a:ext uri="{FF2B5EF4-FFF2-40B4-BE49-F238E27FC236}">
                <a16:creationId xmlns:a16="http://schemas.microsoft.com/office/drawing/2014/main" id="{68CF445A-ECFF-A32A-FE1C-7F461FD95919}"/>
              </a:ext>
            </a:extLst>
          </p:cNvPr>
          <p:cNvSpPr/>
          <p:nvPr/>
        </p:nvSpPr>
        <p:spPr>
          <a:xfrm>
            <a:off x="7617147" y="5368659"/>
            <a:ext cx="214750" cy="214749"/>
          </a:xfrm>
          <a:prstGeom prst="ellipse">
            <a:avLst/>
          </a:prstGeom>
          <a:solidFill>
            <a:schemeClr val="accent6"/>
          </a:solidFill>
          <a:ln w="6350" cap="sq">
            <a:solidFill>
              <a:schemeClr val="accent6"/>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GB" sz="900" b="1" dirty="0">
                <a:solidFill>
                  <a:schemeClr val="bg1"/>
                </a:solidFill>
                <a:latin typeface="Montserrat" pitchFamily="2" charset="77"/>
              </a:rPr>
              <a:t>2B</a:t>
            </a:r>
          </a:p>
        </p:txBody>
      </p:sp>
      <p:sp>
        <p:nvSpPr>
          <p:cNvPr id="1043" name="Oval 1042">
            <a:extLst>
              <a:ext uri="{FF2B5EF4-FFF2-40B4-BE49-F238E27FC236}">
                <a16:creationId xmlns:a16="http://schemas.microsoft.com/office/drawing/2014/main" id="{E28592DD-67B3-19CC-EB30-F6EAAB740A34}"/>
              </a:ext>
            </a:extLst>
          </p:cNvPr>
          <p:cNvSpPr/>
          <p:nvPr/>
        </p:nvSpPr>
        <p:spPr>
          <a:xfrm>
            <a:off x="6059520" y="3252594"/>
            <a:ext cx="214750" cy="214749"/>
          </a:xfrm>
          <a:prstGeom prst="ellipse">
            <a:avLst/>
          </a:prstGeom>
          <a:solidFill>
            <a:schemeClr val="accent6"/>
          </a:solidFill>
          <a:ln w="6350" cap="sq">
            <a:solidFill>
              <a:schemeClr val="accent6"/>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GB" sz="900" b="1" dirty="0">
                <a:solidFill>
                  <a:schemeClr val="bg1"/>
                </a:solidFill>
                <a:latin typeface="Montserrat" pitchFamily="2" charset="77"/>
              </a:rPr>
              <a:t>3A</a:t>
            </a:r>
          </a:p>
        </p:txBody>
      </p:sp>
      <p:sp>
        <p:nvSpPr>
          <p:cNvPr id="1044" name="Oval 1043">
            <a:extLst>
              <a:ext uri="{FF2B5EF4-FFF2-40B4-BE49-F238E27FC236}">
                <a16:creationId xmlns:a16="http://schemas.microsoft.com/office/drawing/2014/main" id="{C685C04B-AEF9-C8B3-5C6A-ACED93EDC5FC}"/>
              </a:ext>
            </a:extLst>
          </p:cNvPr>
          <p:cNvSpPr/>
          <p:nvPr/>
        </p:nvSpPr>
        <p:spPr>
          <a:xfrm>
            <a:off x="6064231" y="5593049"/>
            <a:ext cx="214750" cy="214749"/>
          </a:xfrm>
          <a:prstGeom prst="ellipse">
            <a:avLst/>
          </a:prstGeom>
          <a:solidFill>
            <a:schemeClr val="accent6"/>
          </a:solidFill>
          <a:ln w="6350" cap="sq">
            <a:solidFill>
              <a:schemeClr val="accent6"/>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GB" sz="900" b="1" dirty="0">
                <a:solidFill>
                  <a:schemeClr val="bg1"/>
                </a:solidFill>
                <a:latin typeface="Montserrat" pitchFamily="2" charset="77"/>
              </a:rPr>
              <a:t>3B</a:t>
            </a:r>
          </a:p>
        </p:txBody>
      </p:sp>
      <p:sp>
        <p:nvSpPr>
          <p:cNvPr id="1045" name="Oval 1044">
            <a:extLst>
              <a:ext uri="{FF2B5EF4-FFF2-40B4-BE49-F238E27FC236}">
                <a16:creationId xmlns:a16="http://schemas.microsoft.com/office/drawing/2014/main" id="{A5425663-41EC-E394-EFD9-3E4032A9970E}"/>
              </a:ext>
            </a:extLst>
          </p:cNvPr>
          <p:cNvSpPr/>
          <p:nvPr/>
        </p:nvSpPr>
        <p:spPr>
          <a:xfrm>
            <a:off x="9921595" y="1278173"/>
            <a:ext cx="140972" cy="128638"/>
          </a:xfrm>
          <a:prstGeom prst="ellipse">
            <a:avLst/>
          </a:prstGeom>
          <a:solidFill>
            <a:srgbClr val="FFC000"/>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GB" sz="1400" dirty="0" err="1">
              <a:solidFill>
                <a:schemeClr val="bg1"/>
              </a:solidFill>
              <a:latin typeface="Montserrat" pitchFamily="2" charset="77"/>
            </a:endParaRPr>
          </a:p>
        </p:txBody>
      </p:sp>
      <p:sp>
        <p:nvSpPr>
          <p:cNvPr id="1046" name="Oval 1045">
            <a:extLst>
              <a:ext uri="{FF2B5EF4-FFF2-40B4-BE49-F238E27FC236}">
                <a16:creationId xmlns:a16="http://schemas.microsoft.com/office/drawing/2014/main" id="{D0413290-068D-00B8-D88D-69440EC7684A}"/>
              </a:ext>
            </a:extLst>
          </p:cNvPr>
          <p:cNvSpPr/>
          <p:nvPr/>
        </p:nvSpPr>
        <p:spPr>
          <a:xfrm>
            <a:off x="10882301" y="1278173"/>
            <a:ext cx="140972" cy="128638"/>
          </a:xfrm>
          <a:prstGeom prst="ellipse">
            <a:avLst/>
          </a:prstGeom>
          <a:solidFill>
            <a:schemeClr val="accent3"/>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GB" sz="1400" dirty="0" err="1">
              <a:solidFill>
                <a:schemeClr val="bg1"/>
              </a:solidFill>
              <a:latin typeface="Montserrat" pitchFamily="2" charset="77"/>
            </a:endParaRPr>
          </a:p>
        </p:txBody>
      </p:sp>
      <p:sp>
        <p:nvSpPr>
          <p:cNvPr id="1047" name="Oval 1046">
            <a:extLst>
              <a:ext uri="{FF2B5EF4-FFF2-40B4-BE49-F238E27FC236}">
                <a16:creationId xmlns:a16="http://schemas.microsoft.com/office/drawing/2014/main" id="{FF5C69F1-E51D-0D92-9504-D0669ADD54B3}"/>
              </a:ext>
            </a:extLst>
          </p:cNvPr>
          <p:cNvSpPr/>
          <p:nvPr/>
        </p:nvSpPr>
        <p:spPr>
          <a:xfrm>
            <a:off x="9164081" y="1278173"/>
            <a:ext cx="140972" cy="128638"/>
          </a:xfrm>
          <a:prstGeom prst="ellipse">
            <a:avLst/>
          </a:prstGeom>
          <a:solidFill>
            <a:srgbClr val="C00000"/>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GB" sz="1400" dirty="0" err="1">
              <a:solidFill>
                <a:schemeClr val="bg1"/>
              </a:solidFill>
              <a:latin typeface="Montserrat" pitchFamily="2" charset="77"/>
            </a:endParaRPr>
          </a:p>
        </p:txBody>
      </p:sp>
      <p:sp>
        <p:nvSpPr>
          <p:cNvPr id="1048" name="Subtitle 1">
            <a:extLst>
              <a:ext uri="{FF2B5EF4-FFF2-40B4-BE49-F238E27FC236}">
                <a16:creationId xmlns:a16="http://schemas.microsoft.com/office/drawing/2014/main" id="{2E63B6B6-3B8F-0D86-958F-F9CD85282BA5}"/>
              </a:ext>
            </a:extLst>
          </p:cNvPr>
          <p:cNvSpPr txBox="1">
            <a:spLocks/>
          </p:cNvSpPr>
          <p:nvPr/>
        </p:nvSpPr>
        <p:spPr>
          <a:xfrm>
            <a:off x="9083250" y="2059077"/>
            <a:ext cx="2137578" cy="169277"/>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b="0" kern="1200" baseline="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r>
              <a:rPr lang="en-GB" sz="1100" b="1" dirty="0">
                <a:solidFill>
                  <a:schemeClr val="accent1"/>
                </a:solidFill>
                <a:latin typeface="Montserrat" pitchFamily="2" charset="77"/>
              </a:rPr>
              <a:t>Total addressable market </a:t>
            </a:r>
            <a:endParaRPr lang="en-GB" sz="1100" i="1" dirty="0">
              <a:solidFill>
                <a:schemeClr val="accent1"/>
              </a:solidFill>
              <a:latin typeface="Montserrat" pitchFamily="2" charset="77"/>
            </a:endParaRPr>
          </a:p>
        </p:txBody>
      </p:sp>
      <p:sp>
        <p:nvSpPr>
          <p:cNvPr id="1049" name="Google Shape;77;p13">
            <a:extLst>
              <a:ext uri="{FF2B5EF4-FFF2-40B4-BE49-F238E27FC236}">
                <a16:creationId xmlns:a16="http://schemas.microsoft.com/office/drawing/2014/main" id="{C2043258-D549-5F38-DC1B-DA5C642D9BE5}"/>
              </a:ext>
            </a:extLst>
          </p:cNvPr>
          <p:cNvSpPr txBox="1"/>
          <p:nvPr/>
        </p:nvSpPr>
        <p:spPr>
          <a:xfrm>
            <a:off x="8469089" y="2357706"/>
            <a:ext cx="3144532" cy="655564"/>
          </a:xfrm>
          <a:prstGeom prst="rect">
            <a:avLst/>
          </a:prstGeom>
          <a:noFill/>
          <a:ln w="12700" cap="flat" cmpd="sng">
            <a:noFill/>
            <a:prstDash val="sysDash"/>
            <a:round/>
            <a:headEnd type="none" w="sm" len="sm"/>
            <a:tailEnd type="none" w="sm" len="sm"/>
          </a:ln>
        </p:spPr>
        <p:txBody>
          <a:bodyPr spcFirstLastPara="1" vert="horz" wrap="square" lIns="9144" tIns="4572" rIns="4572" bIns="4572" anchor="t" anchorCtr="0">
            <a:spAutoFit/>
          </a:bodyPr>
          <a:lstStyle/>
          <a:p>
            <a:pPr marL="171450" indent="-171450">
              <a:buFont typeface="Arial" panose="020B0604020202020204" pitchFamily="34" charset="0"/>
              <a:buChar char="•"/>
            </a:pPr>
            <a:r>
              <a:rPr lang="en-GB" sz="1050" dirty="0">
                <a:solidFill>
                  <a:schemeClr val="accent6"/>
                </a:solidFill>
                <a:latin typeface="Montserrat" pitchFamily="2" charset="77"/>
              </a:rPr>
              <a:t>Refers to the total number of potential users</a:t>
            </a:r>
          </a:p>
          <a:p>
            <a:pPr marL="171450" indent="-171450">
              <a:buFont typeface="Arial" panose="020B0604020202020204" pitchFamily="34" charset="0"/>
              <a:buChar char="•"/>
            </a:pPr>
            <a:r>
              <a:rPr lang="en-GB" sz="1050" dirty="0">
                <a:solidFill>
                  <a:schemeClr val="accent6"/>
                </a:solidFill>
                <a:latin typeface="Montserrat" pitchFamily="2" charset="77"/>
                <a:cs typeface="Arial" panose="020B0604020202020204" pitchFamily="34" charset="0"/>
                <a:sym typeface="Basis Grotesque Pro Medium"/>
              </a:rPr>
              <a:t>Reliable sources from public entities (e.g. World Bank, CIA, etc)</a:t>
            </a:r>
            <a:endParaRPr kumimoji="0" lang="en-US" sz="1050" u="none" strike="noStrike" kern="1200" cap="none" spc="0" normalizeH="0" baseline="0" noProof="0" dirty="0">
              <a:ln>
                <a:noFill/>
              </a:ln>
              <a:solidFill>
                <a:schemeClr val="accent6"/>
              </a:solidFill>
              <a:effectLst/>
              <a:uLnTx/>
              <a:uFillTx/>
              <a:latin typeface="Montserrat" pitchFamily="2" charset="77"/>
              <a:cs typeface="Arial" panose="020B0604020202020204" pitchFamily="34" charset="0"/>
              <a:sym typeface="Basis Grotesque Pro Medium"/>
            </a:endParaRPr>
          </a:p>
        </p:txBody>
      </p:sp>
      <p:sp>
        <p:nvSpPr>
          <p:cNvPr id="1050" name="Oval 1049">
            <a:extLst>
              <a:ext uri="{FF2B5EF4-FFF2-40B4-BE49-F238E27FC236}">
                <a16:creationId xmlns:a16="http://schemas.microsoft.com/office/drawing/2014/main" id="{38054CA2-7726-3E7E-8480-AC3621B83F0F}"/>
              </a:ext>
            </a:extLst>
          </p:cNvPr>
          <p:cNvSpPr/>
          <p:nvPr/>
        </p:nvSpPr>
        <p:spPr>
          <a:xfrm>
            <a:off x="8462094" y="2059425"/>
            <a:ext cx="214750" cy="214749"/>
          </a:xfrm>
          <a:prstGeom prst="ellipse">
            <a:avLst/>
          </a:prstGeom>
          <a:solidFill>
            <a:schemeClr val="accent6"/>
          </a:solidFill>
          <a:ln w="6350" cap="sq">
            <a:solidFill>
              <a:schemeClr val="accent6"/>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GB" sz="800" b="1" dirty="0">
                <a:solidFill>
                  <a:schemeClr val="bg1"/>
                </a:solidFill>
                <a:latin typeface="Montserrat" pitchFamily="2" charset="77"/>
              </a:rPr>
              <a:t>1A</a:t>
            </a:r>
          </a:p>
        </p:txBody>
      </p:sp>
      <p:sp>
        <p:nvSpPr>
          <p:cNvPr id="1051" name="Oval 1050">
            <a:extLst>
              <a:ext uri="{FF2B5EF4-FFF2-40B4-BE49-F238E27FC236}">
                <a16:creationId xmlns:a16="http://schemas.microsoft.com/office/drawing/2014/main" id="{596A4EC0-CFF5-EC8C-5495-A894E9F42C63}"/>
              </a:ext>
            </a:extLst>
          </p:cNvPr>
          <p:cNvSpPr/>
          <p:nvPr/>
        </p:nvSpPr>
        <p:spPr>
          <a:xfrm>
            <a:off x="8738142" y="2059425"/>
            <a:ext cx="214750" cy="214749"/>
          </a:xfrm>
          <a:prstGeom prst="ellipse">
            <a:avLst/>
          </a:prstGeom>
          <a:solidFill>
            <a:schemeClr val="accent6"/>
          </a:solidFill>
          <a:ln w="6350" cap="sq">
            <a:solidFill>
              <a:schemeClr val="accent6"/>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GB" sz="800" b="1" dirty="0">
                <a:solidFill>
                  <a:schemeClr val="bg1"/>
                </a:solidFill>
                <a:latin typeface="Montserrat" pitchFamily="2" charset="77"/>
              </a:rPr>
              <a:t>1B</a:t>
            </a:r>
          </a:p>
        </p:txBody>
      </p:sp>
      <p:grpSp>
        <p:nvGrpSpPr>
          <p:cNvPr id="1052" name="Group 1051">
            <a:extLst>
              <a:ext uri="{FF2B5EF4-FFF2-40B4-BE49-F238E27FC236}">
                <a16:creationId xmlns:a16="http://schemas.microsoft.com/office/drawing/2014/main" id="{C7136BC7-0240-DCE8-8670-48CC194A79C1}"/>
              </a:ext>
            </a:extLst>
          </p:cNvPr>
          <p:cNvGrpSpPr/>
          <p:nvPr/>
        </p:nvGrpSpPr>
        <p:grpSpPr>
          <a:xfrm>
            <a:off x="11298169" y="2054233"/>
            <a:ext cx="298408" cy="232637"/>
            <a:chOff x="11298169" y="2163763"/>
            <a:chExt cx="298408" cy="232637"/>
          </a:xfrm>
        </p:grpSpPr>
        <p:sp>
          <p:nvSpPr>
            <p:cNvPr id="1053" name="Rectangle: Rounded Corners 1052">
              <a:extLst>
                <a:ext uri="{FF2B5EF4-FFF2-40B4-BE49-F238E27FC236}">
                  <a16:creationId xmlns:a16="http://schemas.microsoft.com/office/drawing/2014/main" id="{D28BAF66-A672-C88F-D01A-67CCC545EEDB}"/>
                </a:ext>
              </a:extLst>
            </p:cNvPr>
            <p:cNvSpPr/>
            <p:nvPr/>
          </p:nvSpPr>
          <p:spPr>
            <a:xfrm>
              <a:off x="11298169" y="2163763"/>
              <a:ext cx="298408" cy="232637"/>
            </a:xfrm>
            <a:prstGeom prst="roundRect">
              <a:avLst/>
            </a:prstGeom>
            <a:solidFill>
              <a:schemeClr val="bg1"/>
            </a:solidFill>
            <a:ln w="6350"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GB" sz="1200" dirty="0" err="1">
                <a:solidFill>
                  <a:schemeClr val="bg1"/>
                </a:solidFill>
                <a:latin typeface="Montserrat" pitchFamily="2" charset="77"/>
              </a:endParaRPr>
            </a:p>
          </p:txBody>
        </p:sp>
        <p:sp>
          <p:nvSpPr>
            <p:cNvPr id="1054" name="Oval 1053">
              <a:extLst>
                <a:ext uri="{FF2B5EF4-FFF2-40B4-BE49-F238E27FC236}">
                  <a16:creationId xmlns:a16="http://schemas.microsoft.com/office/drawing/2014/main" id="{E6E014C5-44DA-9797-AD76-940EDF76C149}"/>
                </a:ext>
              </a:extLst>
            </p:cNvPr>
            <p:cNvSpPr/>
            <p:nvPr/>
          </p:nvSpPr>
          <p:spPr>
            <a:xfrm>
              <a:off x="11376887" y="2215762"/>
              <a:ext cx="140972" cy="128638"/>
            </a:xfrm>
            <a:prstGeom prst="ellipse">
              <a:avLst/>
            </a:prstGeom>
            <a:solidFill>
              <a:schemeClr val="tx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GB" sz="1200" dirty="0" err="1">
                <a:solidFill>
                  <a:schemeClr val="bg1"/>
                </a:solidFill>
                <a:latin typeface="Montserrat" pitchFamily="2" charset="77"/>
              </a:endParaRPr>
            </a:p>
          </p:txBody>
        </p:sp>
      </p:grpSp>
      <p:sp>
        <p:nvSpPr>
          <p:cNvPr id="1055" name="Subtitle 1">
            <a:extLst>
              <a:ext uri="{FF2B5EF4-FFF2-40B4-BE49-F238E27FC236}">
                <a16:creationId xmlns:a16="http://schemas.microsoft.com/office/drawing/2014/main" id="{C9B07173-2F53-C232-A3F7-9F93D9E6E7DD}"/>
              </a:ext>
            </a:extLst>
          </p:cNvPr>
          <p:cNvSpPr txBox="1">
            <a:spLocks/>
          </p:cNvSpPr>
          <p:nvPr/>
        </p:nvSpPr>
        <p:spPr>
          <a:xfrm>
            <a:off x="9083250" y="3159360"/>
            <a:ext cx="2137578" cy="169277"/>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b="0" kern="1200" baseline="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r>
              <a:rPr lang="en-GB" sz="1100" b="1" dirty="0">
                <a:solidFill>
                  <a:schemeClr val="accent1"/>
                </a:solidFill>
                <a:latin typeface="Montserrat" pitchFamily="2" charset="77"/>
              </a:rPr>
              <a:t>Penetration rate</a:t>
            </a:r>
            <a:endParaRPr lang="en-GB" sz="1100" i="1" dirty="0">
              <a:solidFill>
                <a:schemeClr val="accent1"/>
              </a:solidFill>
              <a:latin typeface="Montserrat" pitchFamily="2" charset="77"/>
            </a:endParaRPr>
          </a:p>
        </p:txBody>
      </p:sp>
      <p:sp>
        <p:nvSpPr>
          <p:cNvPr id="1056" name="Google Shape;77;p13">
            <a:extLst>
              <a:ext uri="{FF2B5EF4-FFF2-40B4-BE49-F238E27FC236}">
                <a16:creationId xmlns:a16="http://schemas.microsoft.com/office/drawing/2014/main" id="{E97FE3CB-0FA7-113E-AB42-599E4EF596F8}"/>
              </a:ext>
            </a:extLst>
          </p:cNvPr>
          <p:cNvSpPr txBox="1"/>
          <p:nvPr/>
        </p:nvSpPr>
        <p:spPr>
          <a:xfrm>
            <a:off x="8469089" y="3475241"/>
            <a:ext cx="3144532" cy="978729"/>
          </a:xfrm>
          <a:prstGeom prst="rect">
            <a:avLst/>
          </a:prstGeom>
          <a:noFill/>
          <a:ln w="12700" cap="flat" cmpd="sng">
            <a:noFill/>
            <a:prstDash val="sysDash"/>
            <a:round/>
            <a:headEnd type="none" w="sm" len="sm"/>
            <a:tailEnd type="none" w="sm" len="sm"/>
          </a:ln>
        </p:spPr>
        <p:txBody>
          <a:bodyPr spcFirstLastPara="1" vert="horz" wrap="square" lIns="9144" tIns="4572" rIns="4572" bIns="4572" anchor="t" anchorCtr="0">
            <a:spAutoFit/>
          </a:bodyPr>
          <a:lstStyle/>
          <a:p>
            <a:pPr marL="171450" indent="-171450">
              <a:buFont typeface="Arial" panose="020B0604020202020204" pitchFamily="34" charset="0"/>
              <a:buChar char="•"/>
            </a:pPr>
            <a:r>
              <a:rPr lang="en-GB" sz="1050" dirty="0">
                <a:solidFill>
                  <a:schemeClr val="accent6"/>
                </a:solidFill>
                <a:latin typeface="Montserrat" pitchFamily="2" charset="77"/>
              </a:rPr>
              <a:t>Refers to the level of adoption for each customer group (customers / total potential customers)</a:t>
            </a:r>
          </a:p>
          <a:p>
            <a:pPr marL="171450" indent="-171450">
              <a:buFont typeface="Arial" panose="020B0604020202020204" pitchFamily="34" charset="0"/>
              <a:buChar char="•"/>
            </a:pPr>
            <a:r>
              <a:rPr kumimoji="0" lang="en-GB" sz="1050" u="none" strike="noStrike" kern="1200" cap="none" spc="0" normalizeH="0" baseline="0" noProof="0" dirty="0">
                <a:ln>
                  <a:noFill/>
                </a:ln>
                <a:solidFill>
                  <a:schemeClr val="accent6"/>
                </a:solidFill>
                <a:effectLst/>
                <a:uLnTx/>
                <a:uFillTx/>
                <a:latin typeface="Montserrat" pitchFamily="2" charset="77"/>
                <a:cs typeface="Arial" panose="020B0604020202020204" pitchFamily="34" charset="0"/>
                <a:sym typeface="Basis Grotesque Pro Medium"/>
              </a:rPr>
              <a:t>Estimated through interviews to customers and potential customer as there are no publicly available data</a:t>
            </a:r>
            <a:endParaRPr kumimoji="0" lang="en-US" sz="1050" u="none" strike="noStrike" kern="1200" cap="none" spc="0" normalizeH="0" baseline="0" noProof="0" dirty="0">
              <a:ln>
                <a:noFill/>
              </a:ln>
              <a:solidFill>
                <a:schemeClr val="accent6"/>
              </a:solidFill>
              <a:effectLst/>
              <a:uLnTx/>
              <a:uFillTx/>
              <a:latin typeface="Montserrat" pitchFamily="2" charset="77"/>
              <a:cs typeface="Arial" panose="020B0604020202020204" pitchFamily="34" charset="0"/>
              <a:sym typeface="Basis Grotesque Pro Medium"/>
            </a:endParaRPr>
          </a:p>
        </p:txBody>
      </p:sp>
      <p:sp>
        <p:nvSpPr>
          <p:cNvPr id="1057" name="Oval 1056">
            <a:extLst>
              <a:ext uri="{FF2B5EF4-FFF2-40B4-BE49-F238E27FC236}">
                <a16:creationId xmlns:a16="http://schemas.microsoft.com/office/drawing/2014/main" id="{83A4E174-3512-F9E0-2C48-3ADC9993F259}"/>
              </a:ext>
            </a:extLst>
          </p:cNvPr>
          <p:cNvSpPr/>
          <p:nvPr/>
        </p:nvSpPr>
        <p:spPr>
          <a:xfrm>
            <a:off x="8462094" y="3159708"/>
            <a:ext cx="214750" cy="214749"/>
          </a:xfrm>
          <a:prstGeom prst="ellipse">
            <a:avLst/>
          </a:prstGeom>
          <a:solidFill>
            <a:schemeClr val="accent6"/>
          </a:solidFill>
          <a:ln w="6350" cap="sq">
            <a:solidFill>
              <a:schemeClr val="accent6"/>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GB" sz="800" b="1" dirty="0">
                <a:solidFill>
                  <a:schemeClr val="bg1"/>
                </a:solidFill>
                <a:latin typeface="Montserrat" pitchFamily="2" charset="77"/>
              </a:rPr>
              <a:t>2A</a:t>
            </a:r>
          </a:p>
        </p:txBody>
      </p:sp>
      <p:sp>
        <p:nvSpPr>
          <p:cNvPr id="1058" name="Oval 1057">
            <a:extLst>
              <a:ext uri="{FF2B5EF4-FFF2-40B4-BE49-F238E27FC236}">
                <a16:creationId xmlns:a16="http://schemas.microsoft.com/office/drawing/2014/main" id="{E1D79177-AACD-A809-9F1B-BC3B60108B2F}"/>
              </a:ext>
            </a:extLst>
          </p:cNvPr>
          <p:cNvSpPr/>
          <p:nvPr/>
        </p:nvSpPr>
        <p:spPr>
          <a:xfrm>
            <a:off x="8738142" y="3159708"/>
            <a:ext cx="214750" cy="214749"/>
          </a:xfrm>
          <a:prstGeom prst="ellipse">
            <a:avLst/>
          </a:prstGeom>
          <a:solidFill>
            <a:schemeClr val="accent6"/>
          </a:solidFill>
          <a:ln w="6350" cap="sq">
            <a:solidFill>
              <a:schemeClr val="accent6"/>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GB" sz="800" b="1" dirty="0">
                <a:solidFill>
                  <a:schemeClr val="bg1"/>
                </a:solidFill>
                <a:latin typeface="Montserrat" pitchFamily="2" charset="77"/>
              </a:rPr>
              <a:t>2B</a:t>
            </a:r>
          </a:p>
        </p:txBody>
      </p:sp>
      <p:grpSp>
        <p:nvGrpSpPr>
          <p:cNvPr id="1059" name="Group 1058">
            <a:extLst>
              <a:ext uri="{FF2B5EF4-FFF2-40B4-BE49-F238E27FC236}">
                <a16:creationId xmlns:a16="http://schemas.microsoft.com/office/drawing/2014/main" id="{D484F580-E79C-929D-FB60-47D24B8CBE4B}"/>
              </a:ext>
            </a:extLst>
          </p:cNvPr>
          <p:cNvGrpSpPr/>
          <p:nvPr/>
        </p:nvGrpSpPr>
        <p:grpSpPr>
          <a:xfrm>
            <a:off x="11298169" y="3154516"/>
            <a:ext cx="298408" cy="232637"/>
            <a:chOff x="11298169" y="2163763"/>
            <a:chExt cx="298408" cy="232637"/>
          </a:xfrm>
        </p:grpSpPr>
        <p:sp>
          <p:nvSpPr>
            <p:cNvPr id="1060" name="Rectangle: Rounded Corners 1059">
              <a:extLst>
                <a:ext uri="{FF2B5EF4-FFF2-40B4-BE49-F238E27FC236}">
                  <a16:creationId xmlns:a16="http://schemas.microsoft.com/office/drawing/2014/main" id="{25ECDD27-9996-D527-7A5D-60AEB47FD734}"/>
                </a:ext>
              </a:extLst>
            </p:cNvPr>
            <p:cNvSpPr/>
            <p:nvPr/>
          </p:nvSpPr>
          <p:spPr>
            <a:xfrm>
              <a:off x="11298169" y="2163763"/>
              <a:ext cx="298408" cy="232637"/>
            </a:xfrm>
            <a:prstGeom prst="roundRect">
              <a:avLst/>
            </a:prstGeom>
            <a:solidFill>
              <a:schemeClr val="bg1"/>
            </a:solidFill>
            <a:ln w="6350"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GB" sz="1200" dirty="0" err="1">
                <a:solidFill>
                  <a:schemeClr val="bg1"/>
                </a:solidFill>
                <a:latin typeface="Montserrat" pitchFamily="2" charset="77"/>
              </a:endParaRPr>
            </a:p>
          </p:txBody>
        </p:sp>
        <p:sp>
          <p:nvSpPr>
            <p:cNvPr id="1061" name="Oval 1060">
              <a:extLst>
                <a:ext uri="{FF2B5EF4-FFF2-40B4-BE49-F238E27FC236}">
                  <a16:creationId xmlns:a16="http://schemas.microsoft.com/office/drawing/2014/main" id="{99A51E1E-F19B-DF6C-44C3-A54E1DB6B27F}"/>
                </a:ext>
              </a:extLst>
            </p:cNvPr>
            <p:cNvSpPr/>
            <p:nvPr/>
          </p:nvSpPr>
          <p:spPr>
            <a:xfrm>
              <a:off x="11376887" y="2215762"/>
              <a:ext cx="140972" cy="128638"/>
            </a:xfrm>
            <a:prstGeom prst="ellipse">
              <a:avLst/>
            </a:prstGeom>
            <a:solidFill>
              <a:srgbClr val="C00000"/>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GB" sz="1200" dirty="0" err="1">
                <a:solidFill>
                  <a:schemeClr val="bg1"/>
                </a:solidFill>
                <a:latin typeface="Montserrat" pitchFamily="2" charset="77"/>
              </a:endParaRPr>
            </a:p>
          </p:txBody>
        </p:sp>
      </p:grpSp>
      <p:sp>
        <p:nvSpPr>
          <p:cNvPr id="1062" name="Subtitle 1">
            <a:extLst>
              <a:ext uri="{FF2B5EF4-FFF2-40B4-BE49-F238E27FC236}">
                <a16:creationId xmlns:a16="http://schemas.microsoft.com/office/drawing/2014/main" id="{58B52B7F-0F7C-D37E-DA2B-8FF41EAEEECF}"/>
              </a:ext>
            </a:extLst>
          </p:cNvPr>
          <p:cNvSpPr txBox="1">
            <a:spLocks/>
          </p:cNvSpPr>
          <p:nvPr/>
        </p:nvSpPr>
        <p:spPr>
          <a:xfrm>
            <a:off x="9083250" y="4694782"/>
            <a:ext cx="2137578" cy="169277"/>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b="0" kern="1200" baseline="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r>
              <a:rPr lang="en-GB" sz="1100" b="1" dirty="0">
                <a:solidFill>
                  <a:schemeClr val="accent1"/>
                </a:solidFill>
                <a:latin typeface="Montserrat" pitchFamily="2" charset="77"/>
              </a:rPr>
              <a:t>Average Revenue</a:t>
            </a:r>
            <a:endParaRPr lang="en-GB" sz="1100" i="1" dirty="0">
              <a:solidFill>
                <a:schemeClr val="accent1"/>
              </a:solidFill>
              <a:latin typeface="Montserrat" pitchFamily="2" charset="77"/>
            </a:endParaRPr>
          </a:p>
        </p:txBody>
      </p:sp>
      <p:sp>
        <p:nvSpPr>
          <p:cNvPr id="1063" name="Google Shape;77;p13">
            <a:extLst>
              <a:ext uri="{FF2B5EF4-FFF2-40B4-BE49-F238E27FC236}">
                <a16:creationId xmlns:a16="http://schemas.microsoft.com/office/drawing/2014/main" id="{8A15F8D0-0F29-26D9-486E-F55D98E2E966}"/>
              </a:ext>
            </a:extLst>
          </p:cNvPr>
          <p:cNvSpPr txBox="1"/>
          <p:nvPr/>
        </p:nvSpPr>
        <p:spPr>
          <a:xfrm>
            <a:off x="8469089" y="5010663"/>
            <a:ext cx="3144532" cy="978729"/>
          </a:xfrm>
          <a:prstGeom prst="rect">
            <a:avLst/>
          </a:prstGeom>
          <a:noFill/>
          <a:ln w="12700" cap="flat" cmpd="sng">
            <a:noFill/>
            <a:prstDash val="sysDash"/>
            <a:round/>
            <a:headEnd type="none" w="sm" len="sm"/>
            <a:tailEnd type="none" w="sm" len="sm"/>
          </a:ln>
        </p:spPr>
        <p:txBody>
          <a:bodyPr spcFirstLastPara="1" vert="horz" wrap="square" lIns="9144" tIns="4572" rIns="4572" bIns="4572" anchor="t" anchorCtr="0">
            <a:spAutoFit/>
          </a:bodyPr>
          <a:lstStyle/>
          <a:p>
            <a:pPr marL="171450" indent="-171450">
              <a:buFont typeface="Arial" panose="020B0604020202020204" pitchFamily="34" charset="0"/>
              <a:buChar char="•"/>
            </a:pPr>
            <a:r>
              <a:rPr lang="en-GB" sz="1050" dirty="0">
                <a:solidFill>
                  <a:schemeClr val="accent6"/>
                </a:solidFill>
                <a:latin typeface="Montserrat" pitchFamily="2" charset="77"/>
              </a:rPr>
              <a:t>Refers to the average paid by customer. Is a function of number of licences hired as well as number of services</a:t>
            </a:r>
          </a:p>
          <a:p>
            <a:pPr marL="171450" indent="-171450">
              <a:buFont typeface="Arial" panose="020B0604020202020204" pitchFamily="34" charset="0"/>
              <a:buChar char="•"/>
            </a:pPr>
            <a:r>
              <a:rPr kumimoji="0" lang="en-GB" sz="1050" u="none" strike="noStrike" kern="1200" cap="none" spc="0" normalizeH="0" baseline="0" noProof="0" dirty="0">
                <a:ln>
                  <a:noFill/>
                </a:ln>
                <a:solidFill>
                  <a:schemeClr val="accent6"/>
                </a:solidFill>
                <a:effectLst/>
                <a:uLnTx/>
                <a:uFillTx/>
                <a:latin typeface="Montserrat" pitchFamily="2" charset="77"/>
                <a:cs typeface="Arial" panose="020B0604020202020204" pitchFamily="34" charset="0"/>
                <a:sym typeface="Basis Grotesque Pro Medium"/>
              </a:rPr>
              <a:t>Estimated </a:t>
            </a:r>
            <a:r>
              <a:rPr lang="en-GB" sz="1050" dirty="0">
                <a:solidFill>
                  <a:schemeClr val="accent6"/>
                </a:solidFill>
                <a:latin typeface="Montserrat" pitchFamily="2" charset="77"/>
                <a:cs typeface="Arial" panose="020B0604020202020204" pitchFamily="34" charset="0"/>
                <a:sym typeface="Basis Grotesque Pro Medium"/>
              </a:rPr>
              <a:t>via interviews to customers as well as by gathering pricing data from companies themselves</a:t>
            </a:r>
            <a:endParaRPr kumimoji="0" lang="en-US" sz="1050" u="none" strike="noStrike" kern="1200" cap="none" spc="0" normalizeH="0" baseline="0" noProof="0" dirty="0">
              <a:ln>
                <a:noFill/>
              </a:ln>
              <a:solidFill>
                <a:schemeClr val="accent6"/>
              </a:solidFill>
              <a:effectLst/>
              <a:uLnTx/>
              <a:uFillTx/>
              <a:latin typeface="Montserrat" pitchFamily="2" charset="77"/>
              <a:cs typeface="Arial" panose="020B0604020202020204" pitchFamily="34" charset="0"/>
              <a:sym typeface="Basis Grotesque Pro Medium"/>
            </a:endParaRPr>
          </a:p>
        </p:txBody>
      </p:sp>
      <p:sp>
        <p:nvSpPr>
          <p:cNvPr id="1064" name="Oval 1063">
            <a:extLst>
              <a:ext uri="{FF2B5EF4-FFF2-40B4-BE49-F238E27FC236}">
                <a16:creationId xmlns:a16="http://schemas.microsoft.com/office/drawing/2014/main" id="{246A3B64-D764-81FC-4061-01E697D8612D}"/>
              </a:ext>
            </a:extLst>
          </p:cNvPr>
          <p:cNvSpPr/>
          <p:nvPr/>
        </p:nvSpPr>
        <p:spPr>
          <a:xfrm>
            <a:off x="8462094" y="4695130"/>
            <a:ext cx="214750" cy="214749"/>
          </a:xfrm>
          <a:prstGeom prst="ellipse">
            <a:avLst/>
          </a:prstGeom>
          <a:solidFill>
            <a:schemeClr val="accent6"/>
          </a:solidFill>
          <a:ln w="6350" cap="sq">
            <a:solidFill>
              <a:schemeClr val="accent6"/>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GB" sz="800" b="1" dirty="0">
                <a:solidFill>
                  <a:schemeClr val="bg1"/>
                </a:solidFill>
                <a:latin typeface="Montserrat" pitchFamily="2" charset="77"/>
              </a:rPr>
              <a:t>3A</a:t>
            </a:r>
          </a:p>
        </p:txBody>
      </p:sp>
      <p:sp>
        <p:nvSpPr>
          <p:cNvPr id="1065" name="Oval 1064">
            <a:extLst>
              <a:ext uri="{FF2B5EF4-FFF2-40B4-BE49-F238E27FC236}">
                <a16:creationId xmlns:a16="http://schemas.microsoft.com/office/drawing/2014/main" id="{5D233F75-556E-19F1-C087-DBA35A689156}"/>
              </a:ext>
            </a:extLst>
          </p:cNvPr>
          <p:cNvSpPr/>
          <p:nvPr/>
        </p:nvSpPr>
        <p:spPr>
          <a:xfrm>
            <a:off x="8738142" y="4695130"/>
            <a:ext cx="214750" cy="214749"/>
          </a:xfrm>
          <a:prstGeom prst="ellipse">
            <a:avLst/>
          </a:prstGeom>
          <a:solidFill>
            <a:schemeClr val="accent6"/>
          </a:solidFill>
          <a:ln w="6350" cap="sq">
            <a:solidFill>
              <a:schemeClr val="accent6"/>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GB" sz="800" b="1" dirty="0">
                <a:solidFill>
                  <a:schemeClr val="bg1"/>
                </a:solidFill>
                <a:latin typeface="Montserrat" pitchFamily="2" charset="77"/>
              </a:rPr>
              <a:t>3B</a:t>
            </a:r>
          </a:p>
        </p:txBody>
      </p:sp>
      <p:grpSp>
        <p:nvGrpSpPr>
          <p:cNvPr id="1066" name="Group 1065">
            <a:extLst>
              <a:ext uri="{FF2B5EF4-FFF2-40B4-BE49-F238E27FC236}">
                <a16:creationId xmlns:a16="http://schemas.microsoft.com/office/drawing/2014/main" id="{71FB95A9-07CD-200D-9A98-B1FCF3D021F7}"/>
              </a:ext>
            </a:extLst>
          </p:cNvPr>
          <p:cNvGrpSpPr/>
          <p:nvPr/>
        </p:nvGrpSpPr>
        <p:grpSpPr>
          <a:xfrm>
            <a:off x="11298169" y="4689938"/>
            <a:ext cx="298408" cy="232637"/>
            <a:chOff x="11298169" y="2163763"/>
            <a:chExt cx="298408" cy="232637"/>
          </a:xfrm>
        </p:grpSpPr>
        <p:sp>
          <p:nvSpPr>
            <p:cNvPr id="1067" name="Rectangle: Rounded Corners 1066">
              <a:extLst>
                <a:ext uri="{FF2B5EF4-FFF2-40B4-BE49-F238E27FC236}">
                  <a16:creationId xmlns:a16="http://schemas.microsoft.com/office/drawing/2014/main" id="{C2868839-6CF9-87B0-E5EB-26D6EF278DB1}"/>
                </a:ext>
              </a:extLst>
            </p:cNvPr>
            <p:cNvSpPr/>
            <p:nvPr/>
          </p:nvSpPr>
          <p:spPr>
            <a:xfrm>
              <a:off x="11298169" y="2163763"/>
              <a:ext cx="298408" cy="232637"/>
            </a:xfrm>
            <a:prstGeom prst="roundRect">
              <a:avLst/>
            </a:prstGeom>
            <a:solidFill>
              <a:schemeClr val="bg1"/>
            </a:solidFill>
            <a:ln w="6350"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GB" sz="1200" dirty="0" err="1">
                <a:solidFill>
                  <a:schemeClr val="bg1"/>
                </a:solidFill>
                <a:latin typeface="Montserrat" pitchFamily="2" charset="77"/>
              </a:endParaRPr>
            </a:p>
          </p:txBody>
        </p:sp>
        <p:sp>
          <p:nvSpPr>
            <p:cNvPr id="1068" name="Oval 1067">
              <a:extLst>
                <a:ext uri="{FF2B5EF4-FFF2-40B4-BE49-F238E27FC236}">
                  <a16:creationId xmlns:a16="http://schemas.microsoft.com/office/drawing/2014/main" id="{65209648-61FC-1DA6-A89F-60401B535BBF}"/>
                </a:ext>
              </a:extLst>
            </p:cNvPr>
            <p:cNvSpPr/>
            <p:nvPr/>
          </p:nvSpPr>
          <p:spPr>
            <a:xfrm>
              <a:off x="11376887" y="2215762"/>
              <a:ext cx="140972" cy="128638"/>
            </a:xfrm>
            <a:prstGeom prst="ellipse">
              <a:avLst/>
            </a:prstGeom>
            <a:solidFill>
              <a:srgbClr val="FFC000"/>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GB" sz="1200" dirty="0" err="1">
                <a:solidFill>
                  <a:schemeClr val="bg1"/>
                </a:solidFill>
                <a:latin typeface="Montserrat" pitchFamily="2" charset="77"/>
              </a:endParaRPr>
            </a:p>
          </p:txBody>
        </p:sp>
      </p:grpSp>
      <p:cxnSp>
        <p:nvCxnSpPr>
          <p:cNvPr id="1069" name="Straight Connector 1068">
            <a:extLst>
              <a:ext uri="{FF2B5EF4-FFF2-40B4-BE49-F238E27FC236}">
                <a16:creationId xmlns:a16="http://schemas.microsoft.com/office/drawing/2014/main" id="{40A576C3-D274-CAAD-15B4-5E93C91EDD3E}"/>
              </a:ext>
            </a:extLst>
          </p:cNvPr>
          <p:cNvCxnSpPr>
            <a:cxnSpLocks/>
          </p:cNvCxnSpPr>
          <p:nvPr/>
        </p:nvCxnSpPr>
        <p:spPr>
          <a:xfrm>
            <a:off x="8403255" y="3073070"/>
            <a:ext cx="3250497" cy="0"/>
          </a:xfrm>
          <a:prstGeom prst="line">
            <a:avLst/>
          </a:prstGeom>
          <a:noFill/>
          <a:ln w="9525" cap="flat">
            <a:solidFill>
              <a:schemeClr val="tx2">
                <a:lumMod val="75000"/>
              </a:schemeClr>
            </a:solidFill>
            <a:prstDash val="dash"/>
            <a:round/>
          </a:ln>
          <a:effectLst/>
          <a:sp3d/>
        </p:spPr>
        <p:style>
          <a:lnRef idx="0">
            <a:scrgbClr r="0" g="0" b="0"/>
          </a:lnRef>
          <a:fillRef idx="0">
            <a:scrgbClr r="0" g="0" b="0"/>
          </a:fillRef>
          <a:effectRef idx="0">
            <a:scrgbClr r="0" g="0" b="0"/>
          </a:effectRef>
          <a:fontRef idx="none"/>
        </p:style>
      </p:cxnSp>
      <p:cxnSp>
        <p:nvCxnSpPr>
          <p:cNvPr id="1070" name="Straight Connector 1069">
            <a:extLst>
              <a:ext uri="{FF2B5EF4-FFF2-40B4-BE49-F238E27FC236}">
                <a16:creationId xmlns:a16="http://schemas.microsoft.com/office/drawing/2014/main" id="{91A9EE97-EA4F-5172-9DCC-DDAFBB3515A9}"/>
              </a:ext>
            </a:extLst>
          </p:cNvPr>
          <p:cNvCxnSpPr>
            <a:cxnSpLocks/>
          </p:cNvCxnSpPr>
          <p:nvPr/>
        </p:nvCxnSpPr>
        <p:spPr>
          <a:xfrm>
            <a:off x="8403255" y="4589970"/>
            <a:ext cx="3250497" cy="0"/>
          </a:xfrm>
          <a:prstGeom prst="line">
            <a:avLst/>
          </a:prstGeom>
          <a:noFill/>
          <a:ln w="9525" cap="flat">
            <a:solidFill>
              <a:schemeClr val="tx2">
                <a:lumMod val="75000"/>
              </a:schemeClr>
            </a:solidFill>
            <a:prstDash val="dash"/>
            <a:round/>
          </a:ln>
          <a:effectLst/>
          <a:sp3d/>
        </p:spPr>
        <p:style>
          <a:lnRef idx="0">
            <a:scrgbClr r="0" g="0" b="0"/>
          </a:lnRef>
          <a:fillRef idx="0">
            <a:scrgbClr r="0" g="0" b="0"/>
          </a:fillRef>
          <a:effectRef idx="0">
            <a:scrgbClr r="0" g="0" b="0"/>
          </a:effectRef>
          <a:fontRef idx="none"/>
        </p:style>
      </p:cxnSp>
      <p:sp>
        <p:nvSpPr>
          <p:cNvPr id="1071" name="Google Shape;77;p13">
            <a:extLst>
              <a:ext uri="{FF2B5EF4-FFF2-40B4-BE49-F238E27FC236}">
                <a16:creationId xmlns:a16="http://schemas.microsoft.com/office/drawing/2014/main" id="{2407625C-0F30-CC9B-68C8-CDA2A2E60592}"/>
              </a:ext>
            </a:extLst>
          </p:cNvPr>
          <p:cNvSpPr txBox="1"/>
          <p:nvPr/>
        </p:nvSpPr>
        <p:spPr>
          <a:xfrm>
            <a:off x="9416039" y="1245543"/>
            <a:ext cx="424922" cy="178510"/>
          </a:xfrm>
          <a:prstGeom prst="rect">
            <a:avLst/>
          </a:prstGeom>
          <a:noFill/>
          <a:ln w="12700" cap="flat" cmpd="sng">
            <a:noFill/>
            <a:prstDash val="sysDash"/>
            <a:round/>
            <a:headEnd type="none" w="sm" len="sm"/>
            <a:tailEnd type="none" w="sm" len="sm"/>
          </a:ln>
        </p:spPr>
        <p:txBody>
          <a:bodyPr spcFirstLastPara="1" vert="horz" wrap="square" lIns="9144" tIns="4572" rIns="4572" bIns="4572" anchor="t" anchorCtr="0">
            <a:spAutoFit/>
          </a:bodyPr>
          <a:lstStyle/>
          <a:p>
            <a:r>
              <a:rPr kumimoji="0" lang="en-US" sz="1100" u="none" strike="noStrike" kern="1200" cap="none" spc="0" normalizeH="0" baseline="0" noProof="0" dirty="0">
                <a:ln>
                  <a:noFill/>
                </a:ln>
                <a:solidFill>
                  <a:prstClr val="black"/>
                </a:solidFill>
                <a:effectLst/>
                <a:uLnTx/>
                <a:uFillTx/>
                <a:latin typeface="Montserrat" pitchFamily="2" charset="77"/>
                <a:cs typeface="Arial" panose="020B0604020202020204" pitchFamily="34" charset="0"/>
                <a:sym typeface="Basis Grotesque Pro Medium"/>
              </a:rPr>
              <a:t>Low</a:t>
            </a:r>
          </a:p>
        </p:txBody>
      </p:sp>
      <p:sp>
        <p:nvSpPr>
          <p:cNvPr id="1072" name="Google Shape;77;p13">
            <a:extLst>
              <a:ext uri="{FF2B5EF4-FFF2-40B4-BE49-F238E27FC236}">
                <a16:creationId xmlns:a16="http://schemas.microsoft.com/office/drawing/2014/main" id="{5C930E5D-3B2B-5EB8-DDD5-2D9DFCB7D6F1}"/>
              </a:ext>
            </a:extLst>
          </p:cNvPr>
          <p:cNvSpPr txBox="1"/>
          <p:nvPr/>
        </p:nvSpPr>
        <p:spPr>
          <a:xfrm>
            <a:off x="10129808" y="1245543"/>
            <a:ext cx="752775" cy="178510"/>
          </a:xfrm>
          <a:prstGeom prst="rect">
            <a:avLst/>
          </a:prstGeom>
          <a:noFill/>
          <a:ln w="12700" cap="flat" cmpd="sng">
            <a:noFill/>
            <a:prstDash val="sysDash"/>
            <a:round/>
            <a:headEnd type="none" w="sm" len="sm"/>
            <a:tailEnd type="none" w="sm" len="sm"/>
          </a:ln>
        </p:spPr>
        <p:txBody>
          <a:bodyPr spcFirstLastPara="1" vert="horz" wrap="square" lIns="9144" tIns="4572" rIns="4572" bIns="4572" anchor="t" anchorCtr="0">
            <a:spAutoFit/>
          </a:bodyPr>
          <a:lstStyle/>
          <a:p>
            <a:r>
              <a:rPr kumimoji="0" lang="en-US" sz="1100" u="none" strike="noStrike" kern="1200" cap="none" spc="0" normalizeH="0" baseline="0" noProof="0" dirty="0">
                <a:ln>
                  <a:noFill/>
                </a:ln>
                <a:solidFill>
                  <a:prstClr val="black"/>
                </a:solidFill>
                <a:effectLst/>
                <a:uLnTx/>
                <a:uFillTx/>
                <a:latin typeface="Montserrat" pitchFamily="2" charset="77"/>
                <a:cs typeface="Arial" panose="020B0604020202020204" pitchFamily="34" charset="0"/>
                <a:sym typeface="Basis Grotesque Pro Medium"/>
              </a:rPr>
              <a:t>Medium</a:t>
            </a:r>
          </a:p>
        </p:txBody>
      </p:sp>
      <p:sp>
        <p:nvSpPr>
          <p:cNvPr id="1073" name="Google Shape;77;p13">
            <a:extLst>
              <a:ext uri="{FF2B5EF4-FFF2-40B4-BE49-F238E27FC236}">
                <a16:creationId xmlns:a16="http://schemas.microsoft.com/office/drawing/2014/main" id="{8F2B8287-8FAC-5ADD-F899-AE8650A97AB8}"/>
              </a:ext>
            </a:extLst>
          </p:cNvPr>
          <p:cNvSpPr txBox="1"/>
          <p:nvPr/>
        </p:nvSpPr>
        <p:spPr>
          <a:xfrm>
            <a:off x="11052023" y="1245543"/>
            <a:ext cx="752775" cy="193899"/>
          </a:xfrm>
          <a:prstGeom prst="rect">
            <a:avLst/>
          </a:prstGeom>
          <a:noFill/>
          <a:ln w="12700" cap="flat" cmpd="sng">
            <a:noFill/>
            <a:prstDash val="sysDash"/>
            <a:round/>
            <a:headEnd type="none" w="sm" len="sm"/>
            <a:tailEnd type="none" w="sm" len="sm"/>
          </a:ln>
        </p:spPr>
        <p:txBody>
          <a:bodyPr spcFirstLastPara="1" vert="horz" wrap="square" lIns="9144" tIns="4572" rIns="4572" bIns="4572" anchor="t" anchorCtr="0">
            <a:spAutoFit/>
          </a:bodyPr>
          <a:lstStyle/>
          <a:p>
            <a:r>
              <a:rPr kumimoji="0" lang="en-US" sz="1200" u="none" strike="noStrike" kern="1200" cap="none" spc="0" normalizeH="0" baseline="0" noProof="0" dirty="0">
                <a:ln>
                  <a:noFill/>
                </a:ln>
                <a:solidFill>
                  <a:prstClr val="black"/>
                </a:solidFill>
                <a:effectLst/>
                <a:uLnTx/>
                <a:uFillTx/>
                <a:latin typeface="+mj-lt"/>
                <a:cs typeface="Arial" panose="020B0604020202020204" pitchFamily="34" charset="0"/>
                <a:sym typeface="Basis Grotesque Pro Medium"/>
              </a:rPr>
              <a:t>High</a:t>
            </a:r>
          </a:p>
        </p:txBody>
      </p:sp>
      <p:sp>
        <p:nvSpPr>
          <p:cNvPr id="1074" name="Google Shape;77;p13">
            <a:extLst>
              <a:ext uri="{FF2B5EF4-FFF2-40B4-BE49-F238E27FC236}">
                <a16:creationId xmlns:a16="http://schemas.microsoft.com/office/drawing/2014/main" id="{E1E0D5F0-E99D-CAF1-8104-E954F95379D6}"/>
              </a:ext>
            </a:extLst>
          </p:cNvPr>
          <p:cNvSpPr txBox="1"/>
          <p:nvPr/>
        </p:nvSpPr>
        <p:spPr>
          <a:xfrm>
            <a:off x="9022101" y="1014137"/>
            <a:ext cx="2598786" cy="178510"/>
          </a:xfrm>
          <a:prstGeom prst="rect">
            <a:avLst/>
          </a:prstGeom>
          <a:noFill/>
          <a:ln w="12700" cap="flat" cmpd="sng">
            <a:noFill/>
            <a:prstDash val="sysDash"/>
            <a:round/>
            <a:headEnd type="none" w="sm" len="sm"/>
            <a:tailEnd type="none" w="sm" len="sm"/>
          </a:ln>
        </p:spPr>
        <p:txBody>
          <a:bodyPr spcFirstLastPara="1" vert="horz" wrap="square" lIns="9144" tIns="4572" rIns="4572" bIns="4572" anchor="t" anchorCtr="0">
            <a:spAutoFit/>
          </a:bodyPr>
          <a:lstStyle/>
          <a:p>
            <a:r>
              <a:rPr kumimoji="0" lang="en-US" sz="1100" b="1" i="1" u="none" strike="noStrike" kern="1200" cap="none" spc="0" normalizeH="0" baseline="0" noProof="0" dirty="0">
                <a:ln>
                  <a:noFill/>
                </a:ln>
                <a:solidFill>
                  <a:prstClr val="black"/>
                </a:solidFill>
                <a:effectLst/>
                <a:uLnTx/>
                <a:uFillTx/>
                <a:latin typeface="Montserrat" pitchFamily="2" charset="77"/>
                <a:cs typeface="Arial" panose="020B0604020202020204" pitchFamily="34" charset="0"/>
                <a:sym typeface="Basis Grotesque Pro Medium"/>
              </a:rPr>
              <a:t>Certainty level</a:t>
            </a:r>
            <a:r>
              <a:rPr lang="en-US" sz="1100" b="1" i="1" dirty="0">
                <a:solidFill>
                  <a:prstClr val="black"/>
                </a:solidFill>
                <a:latin typeface="Montserrat" pitchFamily="2" charset="77"/>
                <a:cs typeface="Arial" panose="020B0604020202020204" pitchFamily="34" charset="0"/>
                <a:sym typeface="Basis Grotesque Pro Medium"/>
              </a:rPr>
              <a:t> </a:t>
            </a:r>
            <a:r>
              <a:rPr kumimoji="0" lang="en-US" sz="1100" b="1" i="1" u="none" strike="noStrike" kern="1200" cap="none" spc="0" normalizeH="0" baseline="0" noProof="0" dirty="0">
                <a:ln>
                  <a:noFill/>
                </a:ln>
                <a:solidFill>
                  <a:prstClr val="black"/>
                </a:solidFill>
                <a:effectLst/>
                <a:uLnTx/>
                <a:uFillTx/>
                <a:latin typeface="Montserrat" pitchFamily="2" charset="77"/>
                <a:cs typeface="Arial" panose="020B0604020202020204" pitchFamily="34" charset="0"/>
                <a:sym typeface="Basis Grotesque Pro Medium"/>
              </a:rPr>
              <a:t>of assumptions</a:t>
            </a:r>
          </a:p>
        </p:txBody>
      </p:sp>
      <p:pic>
        <p:nvPicPr>
          <p:cNvPr id="2" name="Picture 1" descr="A white square with a black outline&#10;&#10;Description automatically generated">
            <a:extLst>
              <a:ext uri="{FF2B5EF4-FFF2-40B4-BE49-F238E27FC236}">
                <a16:creationId xmlns:a16="http://schemas.microsoft.com/office/drawing/2014/main" id="{BC3DC75A-8EA8-7E8C-9C26-2E3A8BE63D1A}"/>
              </a:ext>
            </a:extLst>
          </p:cNvPr>
          <p:cNvPicPr>
            <a:picLocks noChangeAspect="1"/>
          </p:cNvPicPr>
          <p:nvPr/>
        </p:nvPicPr>
        <p:blipFill>
          <a:blip r:embed="rId5"/>
          <a:stretch>
            <a:fillRect/>
          </a:stretch>
        </p:blipFill>
        <p:spPr>
          <a:xfrm>
            <a:off x="11912720" y="48403"/>
            <a:ext cx="214751" cy="208604"/>
          </a:xfrm>
          <a:prstGeom prst="rect">
            <a:avLst/>
          </a:prstGeom>
        </p:spPr>
      </p:pic>
    </p:spTree>
    <p:extLst>
      <p:ext uri="{BB962C8B-B14F-4D97-AF65-F5344CB8AC3E}">
        <p14:creationId xmlns:p14="http://schemas.microsoft.com/office/powerpoint/2010/main" val="7090554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8FBE67-0CAE-9C23-8C86-C2119EB6882B}"/>
            </a:ext>
          </a:extLst>
        </p:cNvPr>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889C6E4A-8CAD-90FB-4FB3-FB898EF41082}"/>
              </a:ext>
            </a:extLst>
          </p:cNvPr>
          <p:cNvGraphicFramePr>
            <a:graphicFrameLocks noChangeAspect="1"/>
          </p:cNvGraphicFramePr>
          <p:nvPr>
            <p:custDataLst>
              <p:tags r:id="rId1"/>
            </p:custDataLst>
            <p:extLst>
              <p:ext uri="{D42A27DB-BD31-4B8C-83A1-F6EECF244321}">
                <p14:modId xmlns:p14="http://schemas.microsoft.com/office/powerpoint/2010/main" val="324655436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69" imgW="404" imgH="405" progId="TCLayout.ActiveDocument.1">
                  <p:embed/>
                </p:oleObj>
              </mc:Choice>
              <mc:Fallback>
                <p:oleObj name="think-cell Slide" r:id="rId69" imgW="404" imgH="405" progId="TCLayout.ActiveDocument.1">
                  <p:embed/>
                  <p:pic>
                    <p:nvPicPr>
                      <p:cNvPr id="9" name="think-cell data - do not delete" hidden="1">
                        <a:extLst>
                          <a:ext uri="{FF2B5EF4-FFF2-40B4-BE49-F238E27FC236}">
                            <a16:creationId xmlns:a16="http://schemas.microsoft.com/office/drawing/2014/main" id="{7617727A-8C13-46F6-85F2-13C17A6E0025}"/>
                          </a:ext>
                        </a:extLst>
                      </p:cNvPr>
                      <p:cNvPicPr/>
                      <p:nvPr/>
                    </p:nvPicPr>
                    <p:blipFill>
                      <a:blip r:embed="rId70"/>
                      <a:stretch>
                        <a:fillRect/>
                      </a:stretch>
                    </p:blipFill>
                    <p:spPr>
                      <a:xfrm>
                        <a:off x="1588" y="1588"/>
                        <a:ext cx="1588" cy="1588"/>
                      </a:xfrm>
                      <a:prstGeom prst="rect">
                        <a:avLst/>
                      </a:prstGeom>
                    </p:spPr>
                  </p:pic>
                </p:oleObj>
              </mc:Fallback>
            </mc:AlternateContent>
          </a:graphicData>
        </a:graphic>
      </p:graphicFrame>
      <p:sp>
        <p:nvSpPr>
          <p:cNvPr id="5" name="Title 4">
            <a:extLst>
              <a:ext uri="{FF2B5EF4-FFF2-40B4-BE49-F238E27FC236}">
                <a16:creationId xmlns:a16="http://schemas.microsoft.com/office/drawing/2014/main" id="{B841C9D7-98A9-85DA-0EDB-AFD07F48A28C}"/>
              </a:ext>
            </a:extLst>
          </p:cNvPr>
          <p:cNvSpPr>
            <a:spLocks noGrp="1"/>
          </p:cNvSpPr>
          <p:nvPr>
            <p:ph type="title"/>
          </p:nvPr>
        </p:nvSpPr>
        <p:spPr>
          <a:xfrm>
            <a:off x="623888" y="589405"/>
            <a:ext cx="10944225" cy="424732"/>
          </a:xfrm>
        </p:spPr>
        <p:txBody>
          <a:bodyPr vert="horz"/>
          <a:lstStyle/>
          <a:p>
            <a:r>
              <a:rPr lang="en-GB" dirty="0"/>
              <a:t>xP&amp;A market size is estimated at ~$14.4bn in 2023</a:t>
            </a:r>
          </a:p>
        </p:txBody>
      </p:sp>
      <p:sp>
        <p:nvSpPr>
          <p:cNvPr id="8" name="Text Placeholder 7">
            <a:extLst>
              <a:ext uri="{FF2B5EF4-FFF2-40B4-BE49-F238E27FC236}">
                <a16:creationId xmlns:a16="http://schemas.microsoft.com/office/drawing/2014/main" id="{EE6620AE-D0B9-5712-E654-026D001CE769}"/>
              </a:ext>
            </a:extLst>
          </p:cNvPr>
          <p:cNvSpPr>
            <a:spLocks noGrp="1"/>
          </p:cNvSpPr>
          <p:nvPr>
            <p:ph type="body" idx="11"/>
          </p:nvPr>
        </p:nvSpPr>
        <p:spPr/>
        <p:txBody>
          <a:bodyPr/>
          <a:lstStyle/>
          <a:p>
            <a:fld id="{C6F252A1-AB7E-44FD-86CD-D62F5F5F8F0A}" type="slidenum">
              <a:rPr lang="en-GB" smtClean="0"/>
              <a:t>7</a:t>
            </a:fld>
            <a:endParaRPr lang="en-GB" dirty="0"/>
          </a:p>
        </p:txBody>
      </p:sp>
      <p:grpSp>
        <p:nvGrpSpPr>
          <p:cNvPr id="1029" name="Group 1028">
            <a:extLst>
              <a:ext uri="{FF2B5EF4-FFF2-40B4-BE49-F238E27FC236}">
                <a16:creationId xmlns:a16="http://schemas.microsoft.com/office/drawing/2014/main" id="{0ABB58A7-F077-8D47-D2A1-FD22D8ECB174}"/>
              </a:ext>
            </a:extLst>
          </p:cNvPr>
          <p:cNvGrpSpPr/>
          <p:nvPr/>
        </p:nvGrpSpPr>
        <p:grpSpPr>
          <a:xfrm>
            <a:off x="3248605" y="-612387"/>
            <a:ext cx="452016" cy="405880"/>
            <a:chOff x="3248605" y="-612387"/>
            <a:chExt cx="452016" cy="405880"/>
          </a:xfrm>
        </p:grpSpPr>
        <p:sp>
          <p:nvSpPr>
            <p:cNvPr id="105" name="Subtitle 1">
              <a:extLst>
                <a:ext uri="{FF2B5EF4-FFF2-40B4-BE49-F238E27FC236}">
                  <a16:creationId xmlns:a16="http://schemas.microsoft.com/office/drawing/2014/main" id="{734DB92B-9CE1-38A9-AB44-0F13AC204F74}"/>
                </a:ext>
              </a:extLst>
            </p:cNvPr>
            <p:cNvSpPr txBox="1">
              <a:spLocks/>
            </p:cNvSpPr>
            <p:nvPr/>
          </p:nvSpPr>
          <p:spPr>
            <a:xfrm>
              <a:off x="3248605" y="-314229"/>
              <a:ext cx="452016" cy="107722"/>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b="0" kern="1200" baseline="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lgn="ctr"/>
              <a:r>
                <a:rPr lang="en-GB" sz="700" dirty="0">
                  <a:solidFill>
                    <a:schemeClr val="accent6"/>
                  </a:solidFill>
                  <a:latin typeface="Montserrat" panose="00000500000000000000" pitchFamily="2" charset="0"/>
                </a:rPr>
                <a:t>&gt;15%</a:t>
              </a:r>
            </a:p>
          </p:txBody>
        </p:sp>
        <p:grpSp>
          <p:nvGrpSpPr>
            <p:cNvPr id="111" name="Group 110">
              <a:extLst>
                <a:ext uri="{FF2B5EF4-FFF2-40B4-BE49-F238E27FC236}">
                  <a16:creationId xmlns:a16="http://schemas.microsoft.com/office/drawing/2014/main" id="{29E2B725-E326-EA3A-C884-7F6CF4FFDBD8}"/>
                </a:ext>
              </a:extLst>
            </p:cNvPr>
            <p:cNvGrpSpPr/>
            <p:nvPr/>
          </p:nvGrpSpPr>
          <p:grpSpPr>
            <a:xfrm>
              <a:off x="3358278" y="-612387"/>
              <a:ext cx="232670" cy="232670"/>
              <a:chOff x="3351905" y="-1606550"/>
              <a:chExt cx="232670" cy="232670"/>
            </a:xfrm>
          </p:grpSpPr>
          <p:sp>
            <p:nvSpPr>
              <p:cNvPr id="99" name="Arrow: Down 98">
                <a:extLst>
                  <a:ext uri="{FF2B5EF4-FFF2-40B4-BE49-F238E27FC236}">
                    <a16:creationId xmlns:a16="http://schemas.microsoft.com/office/drawing/2014/main" id="{B5FD32C3-07C8-F801-B3CC-AE3E9BB48BAD}"/>
                  </a:ext>
                </a:extLst>
              </p:cNvPr>
              <p:cNvSpPr/>
              <p:nvPr/>
            </p:nvSpPr>
            <p:spPr>
              <a:xfrm rot="10800000">
                <a:off x="3397266" y="-1573059"/>
                <a:ext cx="140724" cy="161003"/>
              </a:xfrm>
              <a:prstGeom prst="downArrow">
                <a:avLst>
                  <a:gd name="adj1" fmla="val 53384"/>
                  <a:gd name="adj2" fmla="val 5000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6" name="Oval 105">
                <a:extLst>
                  <a:ext uri="{FF2B5EF4-FFF2-40B4-BE49-F238E27FC236}">
                    <a16:creationId xmlns:a16="http://schemas.microsoft.com/office/drawing/2014/main" id="{B0844358-FE06-09CF-158B-8696CFB78166}"/>
                  </a:ext>
                </a:extLst>
              </p:cNvPr>
              <p:cNvSpPr/>
              <p:nvPr/>
            </p:nvSpPr>
            <p:spPr>
              <a:xfrm>
                <a:off x="3351905" y="-1606550"/>
                <a:ext cx="232670" cy="232670"/>
              </a:xfrm>
              <a:prstGeom prst="ellipse">
                <a:avLst/>
              </a:prstGeom>
              <a:no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grpSp>
      <p:grpSp>
        <p:nvGrpSpPr>
          <p:cNvPr id="113" name="Group 112">
            <a:extLst>
              <a:ext uri="{FF2B5EF4-FFF2-40B4-BE49-F238E27FC236}">
                <a16:creationId xmlns:a16="http://schemas.microsoft.com/office/drawing/2014/main" id="{8182FAC0-92B6-C8DD-3012-A9B467018DEB}"/>
              </a:ext>
            </a:extLst>
          </p:cNvPr>
          <p:cNvGrpSpPr/>
          <p:nvPr/>
        </p:nvGrpSpPr>
        <p:grpSpPr>
          <a:xfrm>
            <a:off x="2833510" y="-633204"/>
            <a:ext cx="452016" cy="405880"/>
            <a:chOff x="2794580" y="-1606550"/>
            <a:chExt cx="452016" cy="405880"/>
          </a:xfrm>
        </p:grpSpPr>
        <p:sp>
          <p:nvSpPr>
            <p:cNvPr id="104" name="Subtitle 1">
              <a:extLst>
                <a:ext uri="{FF2B5EF4-FFF2-40B4-BE49-F238E27FC236}">
                  <a16:creationId xmlns:a16="http://schemas.microsoft.com/office/drawing/2014/main" id="{47F7A55C-F282-BB6B-C74D-6340C6C8C355}"/>
                </a:ext>
              </a:extLst>
            </p:cNvPr>
            <p:cNvSpPr txBox="1">
              <a:spLocks/>
            </p:cNvSpPr>
            <p:nvPr/>
          </p:nvSpPr>
          <p:spPr>
            <a:xfrm>
              <a:off x="2794580" y="-1308392"/>
              <a:ext cx="452016" cy="107722"/>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b="0" kern="1200" baseline="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lgn="ctr"/>
              <a:r>
                <a:rPr lang="en-GB" sz="700" dirty="0">
                  <a:solidFill>
                    <a:schemeClr val="accent6"/>
                  </a:solidFill>
                  <a:latin typeface="Montserrat" panose="00000500000000000000" pitchFamily="2" charset="0"/>
                </a:rPr>
                <a:t>5%-15%</a:t>
              </a:r>
            </a:p>
          </p:txBody>
        </p:sp>
        <p:grpSp>
          <p:nvGrpSpPr>
            <p:cNvPr id="112" name="Group 111">
              <a:extLst>
                <a:ext uri="{FF2B5EF4-FFF2-40B4-BE49-F238E27FC236}">
                  <a16:creationId xmlns:a16="http://schemas.microsoft.com/office/drawing/2014/main" id="{CB9B1E8F-769B-A979-E785-9354C7FA9E89}"/>
                </a:ext>
              </a:extLst>
            </p:cNvPr>
            <p:cNvGrpSpPr/>
            <p:nvPr/>
          </p:nvGrpSpPr>
          <p:grpSpPr>
            <a:xfrm>
              <a:off x="2904253" y="-1606550"/>
              <a:ext cx="232670" cy="232670"/>
              <a:chOff x="2796280" y="-1606550"/>
              <a:chExt cx="232670" cy="232670"/>
            </a:xfrm>
          </p:grpSpPr>
          <p:sp>
            <p:nvSpPr>
              <p:cNvPr id="98" name="Arrow: Down 97">
                <a:extLst>
                  <a:ext uri="{FF2B5EF4-FFF2-40B4-BE49-F238E27FC236}">
                    <a16:creationId xmlns:a16="http://schemas.microsoft.com/office/drawing/2014/main" id="{07864C06-7A92-2477-F3E7-998D768D287E}"/>
                  </a:ext>
                </a:extLst>
              </p:cNvPr>
              <p:cNvSpPr/>
              <p:nvPr/>
            </p:nvSpPr>
            <p:spPr>
              <a:xfrm rot="13500000">
                <a:off x="2842255" y="-1573059"/>
                <a:ext cx="140724" cy="161003"/>
              </a:xfrm>
              <a:prstGeom prst="downArrow">
                <a:avLst>
                  <a:gd name="adj1" fmla="val 53384"/>
                  <a:gd name="adj2" fmla="val 50000"/>
                </a:avLst>
              </a:prstGeom>
              <a:solidFill>
                <a:schemeClr val="accent3">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7" name="Oval 106">
                <a:extLst>
                  <a:ext uri="{FF2B5EF4-FFF2-40B4-BE49-F238E27FC236}">
                    <a16:creationId xmlns:a16="http://schemas.microsoft.com/office/drawing/2014/main" id="{63FFB96C-6695-57E1-E3A9-3E2361A69D1F}"/>
                  </a:ext>
                </a:extLst>
              </p:cNvPr>
              <p:cNvSpPr/>
              <p:nvPr/>
            </p:nvSpPr>
            <p:spPr>
              <a:xfrm>
                <a:off x="2796280" y="-1606550"/>
                <a:ext cx="232670" cy="232670"/>
              </a:xfrm>
              <a:prstGeom prst="ellipse">
                <a:avLst/>
              </a:prstGeom>
              <a:no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grpSp>
      <p:grpSp>
        <p:nvGrpSpPr>
          <p:cNvPr id="1093" name="Group 1092">
            <a:extLst>
              <a:ext uri="{FF2B5EF4-FFF2-40B4-BE49-F238E27FC236}">
                <a16:creationId xmlns:a16="http://schemas.microsoft.com/office/drawing/2014/main" id="{C7CBCDE8-0CFF-33D0-B8D8-EA334912C21D}"/>
              </a:ext>
            </a:extLst>
          </p:cNvPr>
          <p:cNvGrpSpPr/>
          <p:nvPr/>
        </p:nvGrpSpPr>
        <p:grpSpPr>
          <a:xfrm>
            <a:off x="2270705" y="-612387"/>
            <a:ext cx="452016" cy="405880"/>
            <a:chOff x="2270705" y="-612387"/>
            <a:chExt cx="452016" cy="405880"/>
          </a:xfrm>
        </p:grpSpPr>
        <p:sp>
          <p:nvSpPr>
            <p:cNvPr id="103" name="Subtitle 1">
              <a:extLst>
                <a:ext uri="{FF2B5EF4-FFF2-40B4-BE49-F238E27FC236}">
                  <a16:creationId xmlns:a16="http://schemas.microsoft.com/office/drawing/2014/main" id="{72A5D06C-820A-54FC-DA21-6EE6DB2A9B06}"/>
                </a:ext>
              </a:extLst>
            </p:cNvPr>
            <p:cNvSpPr txBox="1">
              <a:spLocks/>
            </p:cNvSpPr>
            <p:nvPr/>
          </p:nvSpPr>
          <p:spPr>
            <a:xfrm>
              <a:off x="2270705" y="-314229"/>
              <a:ext cx="452016" cy="107722"/>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b="0" kern="1200" baseline="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lgn="ctr"/>
              <a:r>
                <a:rPr lang="en-GB" sz="700" dirty="0">
                  <a:solidFill>
                    <a:schemeClr val="accent6"/>
                  </a:solidFill>
                  <a:latin typeface="Montserrat" panose="00000500000000000000" pitchFamily="2" charset="0"/>
                </a:rPr>
                <a:t>(5%)-5%</a:t>
              </a:r>
            </a:p>
          </p:txBody>
        </p:sp>
        <p:grpSp>
          <p:nvGrpSpPr>
            <p:cNvPr id="114" name="Group 113">
              <a:extLst>
                <a:ext uri="{FF2B5EF4-FFF2-40B4-BE49-F238E27FC236}">
                  <a16:creationId xmlns:a16="http://schemas.microsoft.com/office/drawing/2014/main" id="{C10C048E-C8BE-DD9F-D35C-B1C7AF54AA25}"/>
                </a:ext>
              </a:extLst>
            </p:cNvPr>
            <p:cNvGrpSpPr/>
            <p:nvPr/>
          </p:nvGrpSpPr>
          <p:grpSpPr>
            <a:xfrm>
              <a:off x="2380378" y="-612387"/>
              <a:ext cx="232670" cy="232670"/>
              <a:chOff x="2422963" y="-1606550"/>
              <a:chExt cx="232670" cy="232670"/>
            </a:xfrm>
          </p:grpSpPr>
          <p:sp>
            <p:nvSpPr>
              <p:cNvPr id="97" name="Arrow: Down 96">
                <a:extLst>
                  <a:ext uri="{FF2B5EF4-FFF2-40B4-BE49-F238E27FC236}">
                    <a16:creationId xmlns:a16="http://schemas.microsoft.com/office/drawing/2014/main" id="{B82BC296-D181-92FE-4ACB-921191FF6FEA}"/>
                  </a:ext>
                </a:extLst>
              </p:cNvPr>
              <p:cNvSpPr/>
              <p:nvPr/>
            </p:nvSpPr>
            <p:spPr>
              <a:xfrm rot="16200000">
                <a:off x="2478461" y="-1573059"/>
                <a:ext cx="140724" cy="161003"/>
              </a:xfrm>
              <a:prstGeom prst="downArrow">
                <a:avLst>
                  <a:gd name="adj1" fmla="val 53384"/>
                  <a:gd name="adj2" fmla="val 50000"/>
                </a:avLst>
              </a:prstGeom>
              <a:solidFill>
                <a:schemeClr val="accent6">
                  <a:lumMod val="25000"/>
                  <a:lumOff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8" name="Oval 107">
                <a:extLst>
                  <a:ext uri="{FF2B5EF4-FFF2-40B4-BE49-F238E27FC236}">
                    <a16:creationId xmlns:a16="http://schemas.microsoft.com/office/drawing/2014/main" id="{0D5859DE-0DAE-FF2F-C711-C483EF824BC3}"/>
                  </a:ext>
                </a:extLst>
              </p:cNvPr>
              <p:cNvSpPr/>
              <p:nvPr/>
            </p:nvSpPr>
            <p:spPr>
              <a:xfrm>
                <a:off x="2422963" y="-1606550"/>
                <a:ext cx="232670" cy="232670"/>
              </a:xfrm>
              <a:prstGeom prst="ellipse">
                <a:avLst/>
              </a:prstGeom>
              <a:no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grpSp>
      <p:grpSp>
        <p:nvGrpSpPr>
          <p:cNvPr id="116" name="Group 115">
            <a:extLst>
              <a:ext uri="{FF2B5EF4-FFF2-40B4-BE49-F238E27FC236}">
                <a16:creationId xmlns:a16="http://schemas.microsoft.com/office/drawing/2014/main" id="{B7EB3A7D-1590-A79C-0E3D-4A26D3050254}"/>
              </a:ext>
            </a:extLst>
          </p:cNvPr>
          <p:cNvGrpSpPr/>
          <p:nvPr/>
        </p:nvGrpSpPr>
        <p:grpSpPr>
          <a:xfrm>
            <a:off x="1673805" y="-612387"/>
            <a:ext cx="452016" cy="405880"/>
            <a:chOff x="1673805" y="-1606550"/>
            <a:chExt cx="452016" cy="405880"/>
          </a:xfrm>
        </p:grpSpPr>
        <p:sp>
          <p:nvSpPr>
            <p:cNvPr id="102" name="Subtitle 1">
              <a:extLst>
                <a:ext uri="{FF2B5EF4-FFF2-40B4-BE49-F238E27FC236}">
                  <a16:creationId xmlns:a16="http://schemas.microsoft.com/office/drawing/2014/main" id="{C9D7649E-6161-645C-71C7-B82AEBA45F1F}"/>
                </a:ext>
              </a:extLst>
            </p:cNvPr>
            <p:cNvSpPr txBox="1">
              <a:spLocks/>
            </p:cNvSpPr>
            <p:nvPr/>
          </p:nvSpPr>
          <p:spPr>
            <a:xfrm>
              <a:off x="1673805" y="-1308392"/>
              <a:ext cx="452016" cy="107722"/>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b="0" kern="1200" baseline="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lgn="ctr"/>
              <a:r>
                <a:rPr lang="en-GB" sz="700" dirty="0">
                  <a:solidFill>
                    <a:schemeClr val="accent6"/>
                  </a:solidFill>
                  <a:latin typeface="Montserrat" panose="00000500000000000000" pitchFamily="2" charset="0"/>
                </a:rPr>
                <a:t>(15%)-(5%)</a:t>
              </a:r>
            </a:p>
          </p:txBody>
        </p:sp>
        <p:grpSp>
          <p:nvGrpSpPr>
            <p:cNvPr id="115" name="Group 114">
              <a:extLst>
                <a:ext uri="{FF2B5EF4-FFF2-40B4-BE49-F238E27FC236}">
                  <a16:creationId xmlns:a16="http://schemas.microsoft.com/office/drawing/2014/main" id="{3F1A6857-9ABF-3A06-189A-D932E7657F8D}"/>
                </a:ext>
              </a:extLst>
            </p:cNvPr>
            <p:cNvGrpSpPr/>
            <p:nvPr/>
          </p:nvGrpSpPr>
          <p:grpSpPr>
            <a:xfrm>
              <a:off x="1783478" y="-1606550"/>
              <a:ext cx="232670" cy="232670"/>
              <a:chOff x="1785736" y="-1606550"/>
              <a:chExt cx="232670" cy="232670"/>
            </a:xfrm>
          </p:grpSpPr>
          <p:sp>
            <p:nvSpPr>
              <p:cNvPr id="96" name="Arrow: Down 95">
                <a:extLst>
                  <a:ext uri="{FF2B5EF4-FFF2-40B4-BE49-F238E27FC236}">
                    <a16:creationId xmlns:a16="http://schemas.microsoft.com/office/drawing/2014/main" id="{3C9CEB58-F900-3C32-9A30-759C7E1F043F}"/>
                  </a:ext>
                </a:extLst>
              </p:cNvPr>
              <p:cNvSpPr/>
              <p:nvPr/>
            </p:nvSpPr>
            <p:spPr>
              <a:xfrm rot="18900000">
                <a:off x="1840809" y="-1573058"/>
                <a:ext cx="140724" cy="161003"/>
              </a:xfrm>
              <a:prstGeom prst="downArrow">
                <a:avLst>
                  <a:gd name="adj1" fmla="val 53384"/>
                  <a:gd name="adj2" fmla="val 50000"/>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9" name="Oval 108">
                <a:extLst>
                  <a:ext uri="{FF2B5EF4-FFF2-40B4-BE49-F238E27FC236}">
                    <a16:creationId xmlns:a16="http://schemas.microsoft.com/office/drawing/2014/main" id="{12C58783-2B02-8024-1B8E-3DB0F0280435}"/>
                  </a:ext>
                </a:extLst>
              </p:cNvPr>
              <p:cNvSpPr/>
              <p:nvPr/>
            </p:nvSpPr>
            <p:spPr>
              <a:xfrm>
                <a:off x="1785736" y="-1606550"/>
                <a:ext cx="232670" cy="232670"/>
              </a:xfrm>
              <a:prstGeom prst="ellipse">
                <a:avLst/>
              </a:prstGeom>
              <a:no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grpSp>
      <p:grpSp>
        <p:nvGrpSpPr>
          <p:cNvPr id="118" name="Group 117">
            <a:extLst>
              <a:ext uri="{FF2B5EF4-FFF2-40B4-BE49-F238E27FC236}">
                <a16:creationId xmlns:a16="http://schemas.microsoft.com/office/drawing/2014/main" id="{788ABC8E-3A0B-54B4-F60A-1D6C44F70424}"/>
              </a:ext>
            </a:extLst>
          </p:cNvPr>
          <p:cNvGrpSpPr/>
          <p:nvPr/>
        </p:nvGrpSpPr>
        <p:grpSpPr>
          <a:xfrm>
            <a:off x="1200950" y="-612387"/>
            <a:ext cx="452016" cy="405880"/>
            <a:chOff x="1200950" y="-1606550"/>
            <a:chExt cx="452016" cy="405880"/>
          </a:xfrm>
        </p:grpSpPr>
        <p:sp>
          <p:nvSpPr>
            <p:cNvPr id="101" name="Subtitle 1">
              <a:extLst>
                <a:ext uri="{FF2B5EF4-FFF2-40B4-BE49-F238E27FC236}">
                  <a16:creationId xmlns:a16="http://schemas.microsoft.com/office/drawing/2014/main" id="{CFF038B0-F194-E54F-9AD9-DA365A43975B}"/>
                </a:ext>
              </a:extLst>
            </p:cNvPr>
            <p:cNvSpPr txBox="1">
              <a:spLocks/>
            </p:cNvSpPr>
            <p:nvPr/>
          </p:nvSpPr>
          <p:spPr>
            <a:xfrm>
              <a:off x="1200950" y="-1308392"/>
              <a:ext cx="452016" cy="107722"/>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b="0" kern="1200" baseline="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lgn="ctr"/>
              <a:r>
                <a:rPr lang="en-GB" sz="700" dirty="0">
                  <a:solidFill>
                    <a:schemeClr val="accent6"/>
                  </a:solidFill>
                  <a:latin typeface="Montserrat" panose="00000500000000000000" pitchFamily="2" charset="0"/>
                </a:rPr>
                <a:t>&lt;(15%)</a:t>
              </a:r>
            </a:p>
          </p:txBody>
        </p:sp>
        <p:grpSp>
          <p:nvGrpSpPr>
            <p:cNvPr id="117" name="Group 116">
              <a:extLst>
                <a:ext uri="{FF2B5EF4-FFF2-40B4-BE49-F238E27FC236}">
                  <a16:creationId xmlns:a16="http://schemas.microsoft.com/office/drawing/2014/main" id="{1D9DCAAE-8E53-33C0-DB37-D263F09610E6}"/>
                </a:ext>
              </a:extLst>
            </p:cNvPr>
            <p:cNvGrpSpPr/>
            <p:nvPr/>
          </p:nvGrpSpPr>
          <p:grpSpPr>
            <a:xfrm>
              <a:off x="1310623" y="-1606550"/>
              <a:ext cx="232670" cy="232670"/>
              <a:chOff x="1347456" y="-1606550"/>
              <a:chExt cx="232670" cy="232670"/>
            </a:xfrm>
          </p:grpSpPr>
          <p:sp>
            <p:nvSpPr>
              <p:cNvPr id="95" name="Arrow: Down 94">
                <a:extLst>
                  <a:ext uri="{FF2B5EF4-FFF2-40B4-BE49-F238E27FC236}">
                    <a16:creationId xmlns:a16="http://schemas.microsoft.com/office/drawing/2014/main" id="{4850E6ED-4146-372E-D5A2-19AC4F1BCE01}"/>
                  </a:ext>
                </a:extLst>
              </p:cNvPr>
              <p:cNvSpPr/>
              <p:nvPr/>
            </p:nvSpPr>
            <p:spPr>
              <a:xfrm>
                <a:off x="1392364" y="-1573058"/>
                <a:ext cx="140724" cy="161003"/>
              </a:xfrm>
              <a:prstGeom prst="downArrow">
                <a:avLst>
                  <a:gd name="adj1" fmla="val 53384"/>
                  <a:gd name="adj2" fmla="val 50000"/>
                </a:avLst>
              </a:pr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0" name="Oval 109">
                <a:extLst>
                  <a:ext uri="{FF2B5EF4-FFF2-40B4-BE49-F238E27FC236}">
                    <a16:creationId xmlns:a16="http://schemas.microsoft.com/office/drawing/2014/main" id="{28E8DC7E-EDA7-7C21-8E2A-F9CFE28B031B}"/>
                  </a:ext>
                </a:extLst>
              </p:cNvPr>
              <p:cNvSpPr/>
              <p:nvPr/>
            </p:nvSpPr>
            <p:spPr>
              <a:xfrm>
                <a:off x="1347456" y="-1606550"/>
                <a:ext cx="232670" cy="232670"/>
              </a:xfrm>
              <a:prstGeom prst="ellipse">
                <a:avLst/>
              </a:prstGeom>
              <a:no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grpSp>
      <p:cxnSp>
        <p:nvCxnSpPr>
          <p:cNvPr id="1080" name="Straight Connector 1079">
            <a:extLst>
              <a:ext uri="{FF2B5EF4-FFF2-40B4-BE49-F238E27FC236}">
                <a16:creationId xmlns:a16="http://schemas.microsoft.com/office/drawing/2014/main" id="{AC4666F8-95AC-75D6-AE7C-F53DC56C457C}"/>
              </a:ext>
            </a:extLst>
          </p:cNvPr>
          <p:cNvCxnSpPr>
            <a:cxnSpLocks/>
          </p:cNvCxnSpPr>
          <p:nvPr/>
        </p:nvCxnSpPr>
        <p:spPr>
          <a:xfrm>
            <a:off x="554735" y="1860550"/>
            <a:ext cx="11080053" cy="0"/>
          </a:xfrm>
          <a:prstGeom prst="line">
            <a:avLst/>
          </a:prstGeom>
          <a:ln w="6350" cap="flat">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081" name="TextBox 1080">
            <a:extLst>
              <a:ext uri="{FF2B5EF4-FFF2-40B4-BE49-F238E27FC236}">
                <a16:creationId xmlns:a16="http://schemas.microsoft.com/office/drawing/2014/main" id="{C080098E-116B-8637-D877-A45C2DFEBEAC}"/>
              </a:ext>
            </a:extLst>
          </p:cNvPr>
          <p:cNvSpPr txBox="1"/>
          <p:nvPr/>
        </p:nvSpPr>
        <p:spPr>
          <a:xfrm>
            <a:off x="2242867" y="6496051"/>
            <a:ext cx="9126747" cy="163513"/>
          </a:xfrm>
          <a:prstGeom prst="rect">
            <a:avLst/>
          </a:prstGeom>
          <a:ln w="6350">
            <a:noFill/>
            <a:miter lim="800000"/>
          </a:ln>
        </p:spPr>
        <p:txBody>
          <a:bodyPr vert="horz" wrap="square" lIns="0" tIns="0" rIns="0" bIns="0" rtlCol="0">
            <a:noAutofit/>
          </a:bodyPr>
          <a:lstStyle/>
          <a:p>
            <a:pPr algn="l">
              <a:spcBef>
                <a:spcPts val="0"/>
              </a:spcBef>
              <a:spcAft>
                <a:spcPts val="0"/>
              </a:spcAft>
              <a:buNone/>
            </a:pPr>
            <a:r>
              <a:rPr lang="en-GB" sz="700" dirty="0">
                <a:solidFill>
                  <a:schemeClr val="accent6">
                    <a:lumMod val="75000"/>
                    <a:lumOff val="25000"/>
                  </a:schemeClr>
                </a:solidFill>
                <a:latin typeface="Montserrat" pitchFamily="2" charset="77"/>
              </a:rPr>
              <a:t>Source: Gartner, IDC, Statista, AQMEN</a:t>
            </a:r>
          </a:p>
        </p:txBody>
      </p:sp>
      <p:cxnSp>
        <p:nvCxnSpPr>
          <p:cNvPr id="1082" name="Straight Connector 1081">
            <a:extLst>
              <a:ext uri="{FF2B5EF4-FFF2-40B4-BE49-F238E27FC236}">
                <a16:creationId xmlns:a16="http://schemas.microsoft.com/office/drawing/2014/main" id="{CDBD1E30-A3F4-E953-6CE7-E86DBB196215}"/>
              </a:ext>
            </a:extLst>
          </p:cNvPr>
          <p:cNvCxnSpPr>
            <a:cxnSpLocks/>
          </p:cNvCxnSpPr>
          <p:nvPr/>
        </p:nvCxnSpPr>
        <p:spPr>
          <a:xfrm>
            <a:off x="8252792" y="2038349"/>
            <a:ext cx="16960" cy="4178300"/>
          </a:xfrm>
          <a:prstGeom prst="line">
            <a:avLst/>
          </a:prstGeom>
          <a:ln w="6350" cap="flat">
            <a:solidFill>
              <a:schemeClr val="tx1"/>
            </a:solidFill>
            <a:prstDash val="dash"/>
            <a:miter lim="800000"/>
            <a:tailEnd type="none"/>
          </a:ln>
        </p:spPr>
        <p:style>
          <a:lnRef idx="1">
            <a:schemeClr val="accent1"/>
          </a:lnRef>
          <a:fillRef idx="0">
            <a:schemeClr val="accent1"/>
          </a:fillRef>
          <a:effectRef idx="0">
            <a:schemeClr val="accent1"/>
          </a:effectRef>
          <a:fontRef idx="minor">
            <a:schemeClr val="tx1"/>
          </a:fontRef>
        </p:style>
      </p:cxnSp>
      <p:sp>
        <p:nvSpPr>
          <p:cNvPr id="1083" name="Subtitle 1">
            <a:extLst>
              <a:ext uri="{FF2B5EF4-FFF2-40B4-BE49-F238E27FC236}">
                <a16:creationId xmlns:a16="http://schemas.microsoft.com/office/drawing/2014/main" id="{05E60A71-63FA-9E1D-002B-2D625FD2ED1E}"/>
              </a:ext>
            </a:extLst>
          </p:cNvPr>
          <p:cNvSpPr txBox="1">
            <a:spLocks/>
          </p:cNvSpPr>
          <p:nvPr/>
        </p:nvSpPr>
        <p:spPr>
          <a:xfrm>
            <a:off x="554736" y="1600201"/>
            <a:ext cx="6687582" cy="214313"/>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b="0" kern="1200" baseline="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r>
              <a:rPr lang="en-GB" sz="1400" b="1" dirty="0" err="1">
                <a:solidFill>
                  <a:schemeClr val="accent1"/>
                </a:solidFill>
                <a:latin typeface="Montserrat" pitchFamily="2" charset="77"/>
              </a:rPr>
              <a:t>xP&amp;A</a:t>
            </a:r>
            <a:r>
              <a:rPr lang="en-GB" sz="1400" b="1" dirty="0">
                <a:solidFill>
                  <a:schemeClr val="accent1"/>
                </a:solidFill>
                <a:latin typeface="Montserrat" pitchFamily="2" charset="77"/>
              </a:rPr>
              <a:t> market size, </a:t>
            </a:r>
            <a:r>
              <a:rPr lang="en-GB" sz="1400" dirty="0">
                <a:solidFill>
                  <a:schemeClr val="accent1"/>
                </a:solidFill>
                <a:latin typeface="Montserrat" pitchFamily="2" charset="77"/>
              </a:rPr>
              <a:t>2023</a:t>
            </a:r>
            <a:r>
              <a:rPr lang="en-GB" sz="1400" b="1" dirty="0">
                <a:solidFill>
                  <a:schemeClr val="accent1"/>
                </a:solidFill>
                <a:latin typeface="Montserrat" pitchFamily="2" charset="77"/>
              </a:rPr>
              <a:t> </a:t>
            </a:r>
            <a:r>
              <a:rPr lang="en-GB" sz="1400" dirty="0">
                <a:solidFill>
                  <a:schemeClr val="accent1"/>
                </a:solidFill>
                <a:latin typeface="Montserrat" pitchFamily="2" charset="77"/>
              </a:rPr>
              <a:t>$m</a:t>
            </a:r>
            <a:endParaRPr lang="en-GB" sz="1400" b="1" dirty="0">
              <a:solidFill>
                <a:schemeClr val="accent1"/>
              </a:solidFill>
              <a:latin typeface="Montserrat" pitchFamily="2" charset="77"/>
            </a:endParaRPr>
          </a:p>
        </p:txBody>
      </p:sp>
      <p:sp>
        <p:nvSpPr>
          <p:cNvPr id="1084" name="Subtitle 1">
            <a:extLst>
              <a:ext uri="{FF2B5EF4-FFF2-40B4-BE49-F238E27FC236}">
                <a16:creationId xmlns:a16="http://schemas.microsoft.com/office/drawing/2014/main" id="{B2E35A12-7FB9-B431-2F19-A3DC392C189E}"/>
              </a:ext>
            </a:extLst>
          </p:cNvPr>
          <p:cNvSpPr txBox="1">
            <a:spLocks/>
          </p:cNvSpPr>
          <p:nvPr/>
        </p:nvSpPr>
        <p:spPr>
          <a:xfrm>
            <a:off x="8653627" y="1600201"/>
            <a:ext cx="3129629" cy="214313"/>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b="0" kern="1200" baseline="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r>
              <a:rPr lang="en-GB" sz="1400" b="1" dirty="0">
                <a:solidFill>
                  <a:schemeClr val="accent1"/>
                </a:solidFill>
                <a:latin typeface="Montserrat" pitchFamily="2" charset="77"/>
              </a:rPr>
              <a:t>Key takeaways</a:t>
            </a:r>
          </a:p>
        </p:txBody>
      </p:sp>
      <p:sp>
        <p:nvSpPr>
          <p:cNvPr id="1085" name="Google Shape;77;p13">
            <a:extLst>
              <a:ext uri="{FF2B5EF4-FFF2-40B4-BE49-F238E27FC236}">
                <a16:creationId xmlns:a16="http://schemas.microsoft.com/office/drawing/2014/main" id="{0D5087E4-5C6F-665C-8AC0-0C64C68F6824}"/>
              </a:ext>
            </a:extLst>
          </p:cNvPr>
          <p:cNvSpPr txBox="1"/>
          <p:nvPr/>
        </p:nvSpPr>
        <p:spPr>
          <a:xfrm>
            <a:off x="8469089" y="2039939"/>
            <a:ext cx="3144532" cy="2963863"/>
          </a:xfrm>
          <a:prstGeom prst="rect">
            <a:avLst/>
          </a:prstGeom>
          <a:noFill/>
          <a:ln w="12700" cap="flat" cmpd="sng">
            <a:noFill/>
            <a:prstDash val="sysDash"/>
            <a:round/>
            <a:headEnd type="none" w="sm" len="sm"/>
            <a:tailEnd type="none" w="sm" len="sm"/>
          </a:ln>
        </p:spPr>
        <p:txBody>
          <a:bodyPr spcFirstLastPara="1" vert="horz" wrap="square" lIns="9144" tIns="4572" rIns="4572" bIns="4572" anchor="t" anchorCtr="0">
            <a:spAutoFit/>
          </a:bodyPr>
          <a:lstStyle/>
          <a:p>
            <a:pPr marL="171450" indent="-171450">
              <a:buFont typeface="Arial" panose="020B0604020202020204" pitchFamily="34" charset="0"/>
              <a:buChar char="•"/>
            </a:pPr>
            <a:r>
              <a:rPr lang="en-GB" sz="1200" b="1" dirty="0">
                <a:solidFill>
                  <a:schemeClr val="tx2"/>
                </a:solidFill>
                <a:latin typeface="Montserrat" pitchFamily="2" charset="77"/>
              </a:rPr>
              <a:t>North America and APAC</a:t>
            </a:r>
            <a:r>
              <a:rPr lang="en-GB" sz="1200" dirty="0">
                <a:solidFill>
                  <a:schemeClr val="tx2"/>
                </a:solidFill>
                <a:latin typeface="Montserrat" pitchFamily="2" charset="77"/>
              </a:rPr>
              <a:t> represent </a:t>
            </a:r>
            <a:r>
              <a:rPr lang="en-GB" sz="1200" b="1" dirty="0">
                <a:solidFill>
                  <a:schemeClr val="tx2"/>
                </a:solidFill>
                <a:latin typeface="Montserrat" pitchFamily="2" charset="77"/>
              </a:rPr>
              <a:t>~2/3 of the total market</a:t>
            </a:r>
          </a:p>
          <a:p>
            <a:pPr marL="171450" indent="-171450">
              <a:buFont typeface="Arial" panose="020B0604020202020204" pitchFamily="34" charset="0"/>
              <a:buChar char="•"/>
            </a:pPr>
            <a:r>
              <a:rPr lang="en-GB" sz="1200" b="1" dirty="0">
                <a:solidFill>
                  <a:schemeClr val="tx2"/>
                </a:solidFill>
                <a:latin typeface="Montserrat" pitchFamily="2" charset="77"/>
                <a:cs typeface="Arial" panose="020B0604020202020204" pitchFamily="34" charset="0"/>
                <a:sym typeface="Basis Grotesque Pro Medium"/>
              </a:rPr>
              <a:t>Large and Global segments account for more than half of both markets</a:t>
            </a:r>
            <a:r>
              <a:rPr lang="en-GB" sz="1200" dirty="0">
                <a:solidFill>
                  <a:schemeClr val="tx2"/>
                </a:solidFill>
                <a:latin typeface="Montserrat" pitchFamily="2" charset="77"/>
                <a:cs typeface="Arial" panose="020B0604020202020204" pitchFamily="34" charset="0"/>
                <a:sym typeface="Basis Grotesque Pro Medium"/>
              </a:rPr>
              <a:t>, expected given regions’ large economies hosting big enterprises</a:t>
            </a:r>
          </a:p>
          <a:p>
            <a:pPr marL="171450" indent="-171450">
              <a:buFont typeface="Arial" panose="020B0604020202020204" pitchFamily="34" charset="0"/>
              <a:buChar char="•"/>
            </a:pPr>
            <a:r>
              <a:rPr lang="en-GB" sz="1200" dirty="0">
                <a:solidFill>
                  <a:schemeClr val="tx2"/>
                </a:solidFill>
                <a:latin typeface="Montserrat" pitchFamily="2" charset="77"/>
                <a:cs typeface="Arial" panose="020B0604020202020204" pitchFamily="34" charset="0"/>
                <a:sym typeface="Basis Grotesque Pro Medium"/>
              </a:rPr>
              <a:t>Overall, </a:t>
            </a:r>
            <a:r>
              <a:rPr lang="en-GB" sz="1200" b="1" dirty="0">
                <a:solidFill>
                  <a:schemeClr val="tx2"/>
                </a:solidFill>
                <a:latin typeface="Montserrat" pitchFamily="2" charset="77"/>
                <a:cs typeface="Arial" panose="020B0604020202020204" pitchFamily="34" charset="0"/>
                <a:sym typeface="Basis Grotesque Pro Medium"/>
              </a:rPr>
              <a:t>global, large and medium account for </a:t>
            </a:r>
            <a:r>
              <a:rPr lang="en-US" sz="1200" b="1" dirty="0">
                <a:solidFill>
                  <a:schemeClr val="tx2"/>
                </a:solidFill>
                <a:latin typeface="Montserrat" pitchFamily="2" charset="77"/>
                <a:cs typeface="Arial" panose="020B0604020202020204" pitchFamily="34" charset="0"/>
                <a:sym typeface="Basis Grotesque Pro Medium"/>
              </a:rPr>
              <a:t>~2/3 of the market</a:t>
            </a:r>
          </a:p>
          <a:p>
            <a:pPr marL="171450" indent="-171450">
              <a:buFont typeface="Arial" panose="020B0604020202020204" pitchFamily="34" charset="0"/>
              <a:buChar char="•"/>
            </a:pPr>
            <a:r>
              <a:rPr lang="en-US" sz="1200" dirty="0">
                <a:solidFill>
                  <a:schemeClr val="tx2"/>
                </a:solidFill>
                <a:latin typeface="Montserrat" pitchFamily="2" charset="77"/>
                <a:cs typeface="Arial" panose="020B0604020202020204" pitchFamily="34" charset="0"/>
                <a:sym typeface="Basis Grotesque Pro Medium"/>
              </a:rPr>
              <a:t>Segments have </a:t>
            </a:r>
            <a:r>
              <a:rPr lang="en-US" sz="1200" b="1" dirty="0">
                <a:solidFill>
                  <a:schemeClr val="tx2"/>
                </a:solidFill>
                <a:latin typeface="Montserrat" pitchFamily="2" charset="77"/>
                <a:cs typeface="Arial" panose="020B0604020202020204" pitchFamily="34" charset="0"/>
                <a:sym typeface="Basis Grotesque Pro Medium"/>
              </a:rPr>
              <a:t>high penetration rates and higher revenue per customer </a:t>
            </a:r>
            <a:r>
              <a:rPr lang="en-US" sz="1200" dirty="0">
                <a:solidFill>
                  <a:schemeClr val="tx2"/>
                </a:solidFill>
                <a:latin typeface="Montserrat" pitchFamily="2" charset="77"/>
                <a:cs typeface="Arial" panose="020B0604020202020204" pitchFamily="34" charset="0"/>
                <a:sym typeface="Basis Grotesque Pro Medium"/>
              </a:rPr>
              <a:t>as an increased number of licenses and modules are hired</a:t>
            </a:r>
          </a:p>
          <a:p>
            <a:pPr marL="171450" indent="-171450">
              <a:buFont typeface="Arial" panose="020B0604020202020204" pitchFamily="34" charset="0"/>
              <a:buChar char="•"/>
            </a:pPr>
            <a:r>
              <a:rPr lang="en-GB" sz="1200" b="1" dirty="0">
                <a:solidFill>
                  <a:schemeClr val="tx2"/>
                </a:solidFill>
                <a:latin typeface="Montserrat" pitchFamily="2" charset="77"/>
                <a:cs typeface="Arial" panose="020B0604020202020204" pitchFamily="34" charset="0"/>
                <a:sym typeface="Basis Grotesque Pro Medium"/>
              </a:rPr>
              <a:t>Personal represents &lt;10% of the market,</a:t>
            </a:r>
            <a:r>
              <a:rPr lang="en-GB" sz="1200" dirty="0">
                <a:solidFill>
                  <a:schemeClr val="tx2"/>
                </a:solidFill>
                <a:latin typeface="Montserrat" pitchFamily="2" charset="77"/>
                <a:cs typeface="Arial" panose="020B0604020202020204" pitchFamily="34" charset="0"/>
                <a:sym typeface="Basis Grotesque Pro Medium"/>
              </a:rPr>
              <a:t> mostly driven by </a:t>
            </a:r>
            <a:r>
              <a:rPr lang="en-GB" sz="1200" b="1" dirty="0">
                <a:solidFill>
                  <a:schemeClr val="tx2"/>
                </a:solidFill>
                <a:latin typeface="Montserrat" pitchFamily="2" charset="77"/>
                <a:cs typeface="Arial" panose="020B0604020202020204" pitchFamily="34" charset="0"/>
                <a:sym typeface="Basis Grotesque Pro Medium"/>
              </a:rPr>
              <a:t>low penetration and considerably lower revenue per customer</a:t>
            </a:r>
          </a:p>
        </p:txBody>
      </p:sp>
      <p:sp>
        <p:nvSpPr>
          <p:cNvPr id="1086" name="Rectangle 1085">
            <a:extLst>
              <a:ext uri="{FF2B5EF4-FFF2-40B4-BE49-F238E27FC236}">
                <a16:creationId xmlns:a16="http://schemas.microsoft.com/office/drawing/2014/main" id="{15A2E750-3934-EF27-CD53-211FA8C804D3}"/>
              </a:ext>
            </a:extLst>
          </p:cNvPr>
          <p:cNvSpPr/>
          <p:nvPr>
            <p:custDataLst>
              <p:tags r:id="rId2"/>
            </p:custDataLst>
          </p:nvPr>
        </p:nvSpPr>
        <p:spPr bwMode="auto">
          <a:xfrm>
            <a:off x="6583363" y="5641975"/>
            <a:ext cx="385763" cy="428625"/>
          </a:xfrm>
          <a:prstGeom prst="rect">
            <a:avLst/>
          </a:prstGeom>
          <a:solidFill>
            <a:schemeClr val="accent6"/>
          </a:solidFill>
          <a:ln w="9525" cap="sq" cmpd="sng" algn="ctr">
            <a:solidFill>
              <a:schemeClr val="bg1"/>
            </a:solid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GB" sz="1600" dirty="0" err="1">
              <a:solidFill>
                <a:schemeClr val="bg1"/>
              </a:solidFill>
            </a:endParaRPr>
          </a:p>
        </p:txBody>
      </p:sp>
      <p:sp>
        <p:nvSpPr>
          <p:cNvPr id="1087" name="Rectangle 1086">
            <a:extLst>
              <a:ext uri="{FF2B5EF4-FFF2-40B4-BE49-F238E27FC236}">
                <a16:creationId xmlns:a16="http://schemas.microsoft.com/office/drawing/2014/main" id="{436F5928-765F-A7FE-9DA3-FC49968247E5}"/>
              </a:ext>
            </a:extLst>
          </p:cNvPr>
          <p:cNvSpPr/>
          <p:nvPr>
            <p:custDataLst>
              <p:tags r:id="rId3"/>
            </p:custDataLst>
          </p:nvPr>
        </p:nvSpPr>
        <p:spPr bwMode="auto">
          <a:xfrm>
            <a:off x="6583363" y="5160963"/>
            <a:ext cx="385763" cy="481013"/>
          </a:xfrm>
          <a:prstGeom prst="rect">
            <a:avLst/>
          </a:prstGeom>
          <a:solidFill>
            <a:schemeClr val="accent2"/>
          </a:solidFill>
          <a:ln w="9525" cap="sq" cmpd="sng" algn="ctr">
            <a:solidFill>
              <a:schemeClr val="bg1"/>
            </a:solid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GB" sz="1600" dirty="0" err="1">
              <a:solidFill>
                <a:schemeClr val="bg1"/>
              </a:solidFill>
            </a:endParaRPr>
          </a:p>
        </p:txBody>
      </p:sp>
      <p:sp>
        <p:nvSpPr>
          <p:cNvPr id="1088" name="Rectangle 1087">
            <a:extLst>
              <a:ext uri="{FF2B5EF4-FFF2-40B4-BE49-F238E27FC236}">
                <a16:creationId xmlns:a16="http://schemas.microsoft.com/office/drawing/2014/main" id="{5C27A77F-0952-3AD1-4143-96573122C729}"/>
              </a:ext>
            </a:extLst>
          </p:cNvPr>
          <p:cNvSpPr/>
          <p:nvPr>
            <p:custDataLst>
              <p:tags r:id="rId4"/>
            </p:custDataLst>
          </p:nvPr>
        </p:nvSpPr>
        <p:spPr bwMode="auto">
          <a:xfrm>
            <a:off x="6583363" y="4359275"/>
            <a:ext cx="385763" cy="801688"/>
          </a:xfrm>
          <a:prstGeom prst="rect">
            <a:avLst/>
          </a:prstGeom>
          <a:solidFill>
            <a:schemeClr val="accent3"/>
          </a:solidFill>
          <a:ln w="9525" cap="sq" cmpd="sng" algn="ctr">
            <a:solidFill>
              <a:schemeClr val="bg1"/>
            </a:solid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GB" sz="1600" dirty="0" err="1">
              <a:solidFill>
                <a:schemeClr val="bg1"/>
              </a:solidFill>
            </a:endParaRPr>
          </a:p>
        </p:txBody>
      </p:sp>
      <p:sp>
        <p:nvSpPr>
          <p:cNvPr id="1089" name="Rectangle 1088">
            <a:extLst>
              <a:ext uri="{FF2B5EF4-FFF2-40B4-BE49-F238E27FC236}">
                <a16:creationId xmlns:a16="http://schemas.microsoft.com/office/drawing/2014/main" id="{ED2DF7C9-5722-FB72-8338-64EF474D6B70}"/>
              </a:ext>
            </a:extLst>
          </p:cNvPr>
          <p:cNvSpPr/>
          <p:nvPr>
            <p:custDataLst>
              <p:tags r:id="rId5"/>
            </p:custDataLst>
          </p:nvPr>
        </p:nvSpPr>
        <p:spPr bwMode="auto">
          <a:xfrm>
            <a:off x="6583363" y="3717925"/>
            <a:ext cx="385763" cy="641350"/>
          </a:xfrm>
          <a:prstGeom prst="rect">
            <a:avLst/>
          </a:prstGeom>
          <a:solidFill>
            <a:schemeClr val="accent4"/>
          </a:solidFill>
          <a:ln w="9525" cap="sq" cmpd="sng" algn="ctr">
            <a:solidFill>
              <a:schemeClr val="bg1"/>
            </a:solid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GB" sz="1600" dirty="0" err="1">
              <a:solidFill>
                <a:schemeClr val="bg1"/>
              </a:solidFill>
            </a:endParaRPr>
          </a:p>
        </p:txBody>
      </p:sp>
      <p:sp>
        <p:nvSpPr>
          <p:cNvPr id="1090" name="Rectangle 1089">
            <a:extLst>
              <a:ext uri="{FF2B5EF4-FFF2-40B4-BE49-F238E27FC236}">
                <a16:creationId xmlns:a16="http://schemas.microsoft.com/office/drawing/2014/main" id="{D958B8F2-534C-96B3-3429-73E88AD3B1A0}"/>
              </a:ext>
            </a:extLst>
          </p:cNvPr>
          <p:cNvSpPr/>
          <p:nvPr>
            <p:custDataLst>
              <p:tags r:id="rId6"/>
            </p:custDataLst>
          </p:nvPr>
        </p:nvSpPr>
        <p:spPr bwMode="auto">
          <a:xfrm>
            <a:off x="6583363" y="2514600"/>
            <a:ext cx="385763" cy="1203325"/>
          </a:xfrm>
          <a:prstGeom prst="rect">
            <a:avLst/>
          </a:prstGeom>
          <a:solidFill>
            <a:schemeClr val="accent1"/>
          </a:solidFill>
          <a:ln w="9525" cap="sq" cmpd="sng" algn="ctr">
            <a:solidFill>
              <a:schemeClr val="bg1"/>
            </a:solid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GB" sz="1600" dirty="0" err="1">
              <a:solidFill>
                <a:schemeClr val="bg1"/>
              </a:solidFill>
            </a:endParaRPr>
          </a:p>
        </p:txBody>
      </p:sp>
      <p:sp>
        <p:nvSpPr>
          <p:cNvPr id="1091" name="Rectangle 1090">
            <a:extLst>
              <a:ext uri="{FF2B5EF4-FFF2-40B4-BE49-F238E27FC236}">
                <a16:creationId xmlns:a16="http://schemas.microsoft.com/office/drawing/2014/main" id="{8667E921-F506-2005-649C-E39679ED4B4B}"/>
              </a:ext>
            </a:extLst>
          </p:cNvPr>
          <p:cNvSpPr/>
          <p:nvPr>
            <p:custDataLst>
              <p:tags r:id="rId7"/>
            </p:custDataLst>
          </p:nvPr>
        </p:nvSpPr>
        <p:spPr bwMode="auto">
          <a:xfrm>
            <a:off x="4502150" y="5678488"/>
            <a:ext cx="2081213" cy="392113"/>
          </a:xfrm>
          <a:prstGeom prst="rect">
            <a:avLst/>
          </a:prstGeom>
          <a:solidFill>
            <a:schemeClr val="accent6"/>
          </a:solidFill>
          <a:ln w="9525" cap="sq" cmpd="sng" algn="ctr">
            <a:solidFill>
              <a:schemeClr val="bg1"/>
            </a:solid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GB" sz="1600" dirty="0" err="1">
              <a:solidFill>
                <a:schemeClr val="bg1"/>
              </a:solidFill>
            </a:endParaRPr>
          </a:p>
        </p:txBody>
      </p:sp>
      <p:sp>
        <p:nvSpPr>
          <p:cNvPr id="1092" name="Rectangle 1091">
            <a:extLst>
              <a:ext uri="{FF2B5EF4-FFF2-40B4-BE49-F238E27FC236}">
                <a16:creationId xmlns:a16="http://schemas.microsoft.com/office/drawing/2014/main" id="{87B9A3F3-0C9F-B4A8-6A31-CC708E59FD4B}"/>
              </a:ext>
            </a:extLst>
          </p:cNvPr>
          <p:cNvSpPr/>
          <p:nvPr>
            <p:custDataLst>
              <p:tags r:id="rId8"/>
            </p:custDataLst>
          </p:nvPr>
        </p:nvSpPr>
        <p:spPr bwMode="auto">
          <a:xfrm>
            <a:off x="4502150" y="5337175"/>
            <a:ext cx="2081213" cy="341313"/>
          </a:xfrm>
          <a:prstGeom prst="rect">
            <a:avLst/>
          </a:prstGeom>
          <a:solidFill>
            <a:schemeClr val="accent2"/>
          </a:solidFill>
          <a:ln w="9525" cap="sq" cmpd="sng" algn="ctr">
            <a:solidFill>
              <a:schemeClr val="bg1"/>
            </a:solid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GB" sz="1600" dirty="0" err="1">
              <a:solidFill>
                <a:schemeClr val="bg1"/>
              </a:solidFill>
            </a:endParaRPr>
          </a:p>
        </p:txBody>
      </p:sp>
      <p:sp>
        <p:nvSpPr>
          <p:cNvPr id="1094" name="Rectangle 1093">
            <a:extLst>
              <a:ext uri="{FF2B5EF4-FFF2-40B4-BE49-F238E27FC236}">
                <a16:creationId xmlns:a16="http://schemas.microsoft.com/office/drawing/2014/main" id="{6F2ADBD5-7C28-78D7-2C94-3BAC5A6000F2}"/>
              </a:ext>
            </a:extLst>
          </p:cNvPr>
          <p:cNvSpPr/>
          <p:nvPr>
            <p:custDataLst>
              <p:tags r:id="rId9"/>
            </p:custDataLst>
          </p:nvPr>
        </p:nvSpPr>
        <p:spPr bwMode="auto">
          <a:xfrm>
            <a:off x="4502150" y="4760913"/>
            <a:ext cx="2081213" cy="576263"/>
          </a:xfrm>
          <a:prstGeom prst="rect">
            <a:avLst/>
          </a:prstGeom>
          <a:solidFill>
            <a:schemeClr val="accent3"/>
          </a:solidFill>
          <a:ln w="9525" cap="sq" cmpd="sng" algn="ctr">
            <a:solidFill>
              <a:schemeClr val="bg1"/>
            </a:solid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GB" sz="1600" dirty="0" err="1">
              <a:solidFill>
                <a:schemeClr val="bg1"/>
              </a:solidFill>
            </a:endParaRPr>
          </a:p>
        </p:txBody>
      </p:sp>
      <p:sp>
        <p:nvSpPr>
          <p:cNvPr id="1095" name="Rectangle 1094">
            <a:extLst>
              <a:ext uri="{FF2B5EF4-FFF2-40B4-BE49-F238E27FC236}">
                <a16:creationId xmlns:a16="http://schemas.microsoft.com/office/drawing/2014/main" id="{7ECC3D4F-7804-5A9F-83B3-4CD414C76EA8}"/>
              </a:ext>
            </a:extLst>
          </p:cNvPr>
          <p:cNvSpPr/>
          <p:nvPr>
            <p:custDataLst>
              <p:tags r:id="rId10"/>
            </p:custDataLst>
          </p:nvPr>
        </p:nvSpPr>
        <p:spPr bwMode="auto">
          <a:xfrm>
            <a:off x="4502150" y="3954463"/>
            <a:ext cx="2081213" cy="806450"/>
          </a:xfrm>
          <a:prstGeom prst="rect">
            <a:avLst/>
          </a:prstGeom>
          <a:solidFill>
            <a:schemeClr val="accent4"/>
          </a:solidFill>
          <a:ln w="9525" cap="sq" cmpd="sng" algn="ctr">
            <a:solidFill>
              <a:schemeClr val="bg1"/>
            </a:solid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GB" sz="1600" dirty="0" err="1">
              <a:solidFill>
                <a:schemeClr val="bg1"/>
              </a:solidFill>
            </a:endParaRPr>
          </a:p>
        </p:txBody>
      </p:sp>
      <p:sp>
        <p:nvSpPr>
          <p:cNvPr id="1096" name="Rectangle 1095">
            <a:extLst>
              <a:ext uri="{FF2B5EF4-FFF2-40B4-BE49-F238E27FC236}">
                <a16:creationId xmlns:a16="http://schemas.microsoft.com/office/drawing/2014/main" id="{8F7976B8-7952-CD55-DE2D-7D48F1EDB31E}"/>
              </a:ext>
            </a:extLst>
          </p:cNvPr>
          <p:cNvSpPr/>
          <p:nvPr>
            <p:custDataLst>
              <p:tags r:id="rId11"/>
            </p:custDataLst>
          </p:nvPr>
        </p:nvSpPr>
        <p:spPr bwMode="auto">
          <a:xfrm>
            <a:off x="4502150" y="2514600"/>
            <a:ext cx="2081213" cy="1439863"/>
          </a:xfrm>
          <a:prstGeom prst="rect">
            <a:avLst/>
          </a:prstGeom>
          <a:solidFill>
            <a:schemeClr val="accent1"/>
          </a:solidFill>
          <a:ln w="9525" cap="sq" cmpd="sng" algn="ctr">
            <a:solidFill>
              <a:schemeClr val="bg1"/>
            </a:solid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GB" sz="1600" dirty="0" err="1">
              <a:solidFill>
                <a:schemeClr val="bg1"/>
              </a:solidFill>
            </a:endParaRPr>
          </a:p>
        </p:txBody>
      </p:sp>
      <p:sp>
        <p:nvSpPr>
          <p:cNvPr id="1097" name="Rectangle 1096">
            <a:extLst>
              <a:ext uri="{FF2B5EF4-FFF2-40B4-BE49-F238E27FC236}">
                <a16:creationId xmlns:a16="http://schemas.microsoft.com/office/drawing/2014/main" id="{275BD5B9-7706-0A54-9FD9-69CA604334CD}"/>
              </a:ext>
            </a:extLst>
          </p:cNvPr>
          <p:cNvSpPr/>
          <p:nvPr>
            <p:custDataLst>
              <p:tags r:id="rId12"/>
            </p:custDataLst>
          </p:nvPr>
        </p:nvSpPr>
        <p:spPr bwMode="auto">
          <a:xfrm>
            <a:off x="2982913" y="5859463"/>
            <a:ext cx="1519238" cy="211138"/>
          </a:xfrm>
          <a:prstGeom prst="rect">
            <a:avLst/>
          </a:prstGeom>
          <a:solidFill>
            <a:schemeClr val="accent6"/>
          </a:solidFill>
          <a:ln w="9525" cap="sq" cmpd="sng" algn="ctr">
            <a:solidFill>
              <a:schemeClr val="bg1"/>
            </a:solid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GB" sz="1600" dirty="0" err="1">
              <a:solidFill>
                <a:schemeClr val="bg1"/>
              </a:solidFill>
            </a:endParaRPr>
          </a:p>
        </p:txBody>
      </p:sp>
      <p:sp>
        <p:nvSpPr>
          <p:cNvPr id="1098" name="Rectangle 1097">
            <a:extLst>
              <a:ext uri="{FF2B5EF4-FFF2-40B4-BE49-F238E27FC236}">
                <a16:creationId xmlns:a16="http://schemas.microsoft.com/office/drawing/2014/main" id="{4ADDA154-A3ED-7781-25FA-3CE2E3B37166}"/>
              </a:ext>
            </a:extLst>
          </p:cNvPr>
          <p:cNvSpPr/>
          <p:nvPr>
            <p:custDataLst>
              <p:tags r:id="rId13"/>
            </p:custDataLst>
          </p:nvPr>
        </p:nvSpPr>
        <p:spPr bwMode="auto">
          <a:xfrm>
            <a:off x="2982913" y="5461000"/>
            <a:ext cx="1519238" cy="398463"/>
          </a:xfrm>
          <a:prstGeom prst="rect">
            <a:avLst/>
          </a:prstGeom>
          <a:solidFill>
            <a:schemeClr val="accent2"/>
          </a:solidFill>
          <a:ln w="9525" cap="sq" cmpd="sng" algn="ctr">
            <a:solidFill>
              <a:schemeClr val="bg1"/>
            </a:solid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GB" sz="1600" dirty="0" err="1">
              <a:solidFill>
                <a:schemeClr val="bg1"/>
              </a:solidFill>
            </a:endParaRPr>
          </a:p>
        </p:txBody>
      </p:sp>
      <p:sp>
        <p:nvSpPr>
          <p:cNvPr id="1099" name="Rectangle 1098">
            <a:extLst>
              <a:ext uri="{FF2B5EF4-FFF2-40B4-BE49-F238E27FC236}">
                <a16:creationId xmlns:a16="http://schemas.microsoft.com/office/drawing/2014/main" id="{48C621F0-98F2-CDC4-D69E-05A962C5713B}"/>
              </a:ext>
            </a:extLst>
          </p:cNvPr>
          <p:cNvSpPr/>
          <p:nvPr>
            <p:custDataLst>
              <p:tags r:id="rId14"/>
            </p:custDataLst>
          </p:nvPr>
        </p:nvSpPr>
        <p:spPr bwMode="auto">
          <a:xfrm>
            <a:off x="2982913" y="4738688"/>
            <a:ext cx="1519238" cy="722313"/>
          </a:xfrm>
          <a:prstGeom prst="rect">
            <a:avLst/>
          </a:prstGeom>
          <a:solidFill>
            <a:schemeClr val="accent3"/>
          </a:solidFill>
          <a:ln w="9525" cap="sq" cmpd="sng" algn="ctr">
            <a:solidFill>
              <a:schemeClr val="bg1"/>
            </a:solid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GB" sz="1600" dirty="0" err="1">
              <a:solidFill>
                <a:schemeClr val="bg1"/>
              </a:solidFill>
            </a:endParaRPr>
          </a:p>
        </p:txBody>
      </p:sp>
      <p:sp>
        <p:nvSpPr>
          <p:cNvPr id="1100" name="Rectangle 1099">
            <a:extLst>
              <a:ext uri="{FF2B5EF4-FFF2-40B4-BE49-F238E27FC236}">
                <a16:creationId xmlns:a16="http://schemas.microsoft.com/office/drawing/2014/main" id="{FD909098-5017-4573-FEDD-9334865C297B}"/>
              </a:ext>
            </a:extLst>
          </p:cNvPr>
          <p:cNvSpPr/>
          <p:nvPr>
            <p:custDataLst>
              <p:tags r:id="rId15"/>
            </p:custDataLst>
          </p:nvPr>
        </p:nvSpPr>
        <p:spPr bwMode="auto">
          <a:xfrm>
            <a:off x="2982913" y="3870325"/>
            <a:ext cx="1519238" cy="868363"/>
          </a:xfrm>
          <a:prstGeom prst="rect">
            <a:avLst/>
          </a:prstGeom>
          <a:solidFill>
            <a:schemeClr val="accent4"/>
          </a:solidFill>
          <a:ln w="9525" cap="sq" cmpd="sng" algn="ctr">
            <a:solidFill>
              <a:schemeClr val="bg1"/>
            </a:solid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GB" sz="1600" dirty="0" err="1">
              <a:solidFill>
                <a:schemeClr val="bg1"/>
              </a:solidFill>
            </a:endParaRPr>
          </a:p>
        </p:txBody>
      </p:sp>
      <p:sp>
        <p:nvSpPr>
          <p:cNvPr id="1101" name="Rectangle 1100">
            <a:extLst>
              <a:ext uri="{FF2B5EF4-FFF2-40B4-BE49-F238E27FC236}">
                <a16:creationId xmlns:a16="http://schemas.microsoft.com/office/drawing/2014/main" id="{B3135C30-6B95-C56D-35F1-7AAB61E85D4A}"/>
              </a:ext>
            </a:extLst>
          </p:cNvPr>
          <p:cNvSpPr/>
          <p:nvPr>
            <p:custDataLst>
              <p:tags r:id="rId16"/>
            </p:custDataLst>
          </p:nvPr>
        </p:nvSpPr>
        <p:spPr bwMode="auto">
          <a:xfrm>
            <a:off x="2982913" y="2514600"/>
            <a:ext cx="1519238" cy="1355725"/>
          </a:xfrm>
          <a:prstGeom prst="rect">
            <a:avLst/>
          </a:prstGeom>
          <a:solidFill>
            <a:schemeClr val="accent1"/>
          </a:solidFill>
          <a:ln w="9525" cap="sq" cmpd="sng" algn="ctr">
            <a:solidFill>
              <a:schemeClr val="bg1"/>
            </a:solid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GB" sz="1600" dirty="0" err="1">
              <a:solidFill>
                <a:schemeClr val="bg1"/>
              </a:solidFill>
            </a:endParaRPr>
          </a:p>
        </p:txBody>
      </p:sp>
      <p:sp>
        <p:nvSpPr>
          <p:cNvPr id="1102" name="Rectangle 1101">
            <a:extLst>
              <a:ext uri="{FF2B5EF4-FFF2-40B4-BE49-F238E27FC236}">
                <a16:creationId xmlns:a16="http://schemas.microsoft.com/office/drawing/2014/main" id="{1D00FB18-5EE8-D136-B00A-ABE9D016C591}"/>
              </a:ext>
            </a:extLst>
          </p:cNvPr>
          <p:cNvSpPr/>
          <p:nvPr>
            <p:custDataLst>
              <p:tags r:id="rId17"/>
            </p:custDataLst>
          </p:nvPr>
        </p:nvSpPr>
        <p:spPr bwMode="auto">
          <a:xfrm>
            <a:off x="2776538" y="5432425"/>
            <a:ext cx="206375" cy="638175"/>
          </a:xfrm>
          <a:prstGeom prst="rect">
            <a:avLst/>
          </a:prstGeom>
          <a:solidFill>
            <a:schemeClr val="accent6"/>
          </a:solidFill>
          <a:ln w="9525" cap="sq" cmpd="sng" algn="ctr">
            <a:solidFill>
              <a:schemeClr val="bg1"/>
            </a:solid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GB" sz="1600" dirty="0" err="1">
              <a:solidFill>
                <a:schemeClr val="bg1"/>
              </a:solidFill>
            </a:endParaRPr>
          </a:p>
        </p:txBody>
      </p:sp>
      <p:sp>
        <p:nvSpPr>
          <p:cNvPr id="1103" name="Rectangle 1102">
            <a:extLst>
              <a:ext uri="{FF2B5EF4-FFF2-40B4-BE49-F238E27FC236}">
                <a16:creationId xmlns:a16="http://schemas.microsoft.com/office/drawing/2014/main" id="{455D28D9-B069-A082-7906-7DEC8074D220}"/>
              </a:ext>
            </a:extLst>
          </p:cNvPr>
          <p:cNvSpPr/>
          <p:nvPr>
            <p:custDataLst>
              <p:tags r:id="rId18"/>
            </p:custDataLst>
          </p:nvPr>
        </p:nvSpPr>
        <p:spPr bwMode="auto">
          <a:xfrm>
            <a:off x="2776538" y="4862513"/>
            <a:ext cx="206375" cy="569913"/>
          </a:xfrm>
          <a:prstGeom prst="rect">
            <a:avLst/>
          </a:prstGeom>
          <a:solidFill>
            <a:schemeClr val="accent2"/>
          </a:solidFill>
          <a:ln w="9525" cap="sq" cmpd="sng" algn="ctr">
            <a:solidFill>
              <a:schemeClr val="bg1"/>
            </a:solid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GB" sz="1600" dirty="0" err="1">
              <a:solidFill>
                <a:schemeClr val="bg1"/>
              </a:solidFill>
            </a:endParaRPr>
          </a:p>
        </p:txBody>
      </p:sp>
      <p:sp>
        <p:nvSpPr>
          <p:cNvPr id="1104" name="Rectangle 1103">
            <a:extLst>
              <a:ext uri="{FF2B5EF4-FFF2-40B4-BE49-F238E27FC236}">
                <a16:creationId xmlns:a16="http://schemas.microsoft.com/office/drawing/2014/main" id="{B3FE0346-9273-06C8-8F47-D1A1E8BB6C9E}"/>
              </a:ext>
            </a:extLst>
          </p:cNvPr>
          <p:cNvSpPr/>
          <p:nvPr>
            <p:custDataLst>
              <p:tags r:id="rId19"/>
            </p:custDataLst>
          </p:nvPr>
        </p:nvSpPr>
        <p:spPr bwMode="auto">
          <a:xfrm>
            <a:off x="2776538" y="3863975"/>
            <a:ext cx="206375" cy="998538"/>
          </a:xfrm>
          <a:prstGeom prst="rect">
            <a:avLst/>
          </a:prstGeom>
          <a:solidFill>
            <a:schemeClr val="accent3"/>
          </a:solidFill>
          <a:ln w="9525" cap="sq" cmpd="sng" algn="ctr">
            <a:solidFill>
              <a:schemeClr val="bg1"/>
            </a:solid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GB" sz="1600" dirty="0" err="1">
              <a:solidFill>
                <a:schemeClr val="bg1"/>
              </a:solidFill>
            </a:endParaRPr>
          </a:p>
        </p:txBody>
      </p:sp>
      <p:sp>
        <p:nvSpPr>
          <p:cNvPr id="1105" name="Rectangle 1104">
            <a:extLst>
              <a:ext uri="{FF2B5EF4-FFF2-40B4-BE49-F238E27FC236}">
                <a16:creationId xmlns:a16="http://schemas.microsoft.com/office/drawing/2014/main" id="{F62F2951-3283-3E9B-2E0E-4D8346B97A8C}"/>
              </a:ext>
            </a:extLst>
          </p:cNvPr>
          <p:cNvSpPr/>
          <p:nvPr>
            <p:custDataLst>
              <p:tags r:id="rId20"/>
            </p:custDataLst>
          </p:nvPr>
        </p:nvSpPr>
        <p:spPr bwMode="auto">
          <a:xfrm>
            <a:off x="2776538" y="3263900"/>
            <a:ext cx="206375" cy="600075"/>
          </a:xfrm>
          <a:prstGeom prst="rect">
            <a:avLst/>
          </a:prstGeom>
          <a:solidFill>
            <a:schemeClr val="accent4"/>
          </a:solidFill>
          <a:ln w="9525" cap="sq" cmpd="sng" algn="ctr">
            <a:solidFill>
              <a:schemeClr val="bg1"/>
            </a:solid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GB" sz="1600" dirty="0" err="1">
              <a:solidFill>
                <a:schemeClr val="bg1"/>
              </a:solidFill>
            </a:endParaRPr>
          </a:p>
        </p:txBody>
      </p:sp>
      <p:sp>
        <p:nvSpPr>
          <p:cNvPr id="1106" name="Rectangle 1105">
            <a:extLst>
              <a:ext uri="{FF2B5EF4-FFF2-40B4-BE49-F238E27FC236}">
                <a16:creationId xmlns:a16="http://schemas.microsoft.com/office/drawing/2014/main" id="{98CD7DA5-6BA2-3562-CC50-E3EDBC54929A}"/>
              </a:ext>
            </a:extLst>
          </p:cNvPr>
          <p:cNvSpPr/>
          <p:nvPr>
            <p:custDataLst>
              <p:tags r:id="rId21"/>
            </p:custDataLst>
          </p:nvPr>
        </p:nvSpPr>
        <p:spPr bwMode="auto">
          <a:xfrm>
            <a:off x="2776538" y="2514600"/>
            <a:ext cx="206375" cy="749300"/>
          </a:xfrm>
          <a:prstGeom prst="rect">
            <a:avLst/>
          </a:prstGeom>
          <a:solidFill>
            <a:schemeClr val="accent1"/>
          </a:solidFill>
          <a:ln w="9525" cap="sq" cmpd="sng" algn="ctr">
            <a:solidFill>
              <a:schemeClr val="bg1"/>
            </a:solid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GB" sz="1600" dirty="0" err="1">
              <a:solidFill>
                <a:schemeClr val="bg1"/>
              </a:solidFill>
            </a:endParaRPr>
          </a:p>
        </p:txBody>
      </p:sp>
      <p:sp>
        <p:nvSpPr>
          <p:cNvPr id="1107" name="Rectangle 1106">
            <a:extLst>
              <a:ext uri="{FF2B5EF4-FFF2-40B4-BE49-F238E27FC236}">
                <a16:creationId xmlns:a16="http://schemas.microsoft.com/office/drawing/2014/main" id="{B8C09310-907F-A58C-7E14-587A781FE906}"/>
              </a:ext>
            </a:extLst>
          </p:cNvPr>
          <p:cNvSpPr/>
          <p:nvPr>
            <p:custDataLst>
              <p:tags r:id="rId22"/>
            </p:custDataLst>
          </p:nvPr>
        </p:nvSpPr>
        <p:spPr bwMode="auto">
          <a:xfrm>
            <a:off x="1420813" y="5915025"/>
            <a:ext cx="1355725" cy="155575"/>
          </a:xfrm>
          <a:prstGeom prst="rect">
            <a:avLst/>
          </a:prstGeom>
          <a:solidFill>
            <a:schemeClr val="accent6"/>
          </a:solidFill>
          <a:ln w="9525" cap="sq" cmpd="sng" algn="ctr">
            <a:solidFill>
              <a:schemeClr val="bg1"/>
            </a:solid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GB" sz="1600" dirty="0" err="1">
              <a:solidFill>
                <a:schemeClr val="bg1"/>
              </a:solidFill>
            </a:endParaRPr>
          </a:p>
        </p:txBody>
      </p:sp>
      <p:sp>
        <p:nvSpPr>
          <p:cNvPr id="1108" name="Rectangle 1107">
            <a:extLst>
              <a:ext uri="{FF2B5EF4-FFF2-40B4-BE49-F238E27FC236}">
                <a16:creationId xmlns:a16="http://schemas.microsoft.com/office/drawing/2014/main" id="{20475863-B42D-EE82-C5DA-7D5E03315739}"/>
              </a:ext>
            </a:extLst>
          </p:cNvPr>
          <p:cNvSpPr/>
          <p:nvPr>
            <p:custDataLst>
              <p:tags r:id="rId23"/>
            </p:custDataLst>
          </p:nvPr>
        </p:nvSpPr>
        <p:spPr bwMode="auto">
          <a:xfrm>
            <a:off x="1420813" y="5214938"/>
            <a:ext cx="1355725" cy="700088"/>
          </a:xfrm>
          <a:prstGeom prst="rect">
            <a:avLst/>
          </a:prstGeom>
          <a:solidFill>
            <a:schemeClr val="accent2"/>
          </a:solidFill>
          <a:ln w="9525" cap="sq" cmpd="sng" algn="ctr">
            <a:solidFill>
              <a:schemeClr val="bg1"/>
            </a:solid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GB" sz="1600" dirty="0" err="1">
              <a:solidFill>
                <a:schemeClr val="bg1"/>
              </a:solidFill>
            </a:endParaRPr>
          </a:p>
        </p:txBody>
      </p:sp>
      <p:sp>
        <p:nvSpPr>
          <p:cNvPr id="1109" name="Rectangle 1108">
            <a:extLst>
              <a:ext uri="{FF2B5EF4-FFF2-40B4-BE49-F238E27FC236}">
                <a16:creationId xmlns:a16="http://schemas.microsoft.com/office/drawing/2014/main" id="{BD53A380-0713-0246-7BE1-35FA7DF00BFD}"/>
              </a:ext>
            </a:extLst>
          </p:cNvPr>
          <p:cNvSpPr/>
          <p:nvPr>
            <p:custDataLst>
              <p:tags r:id="rId24"/>
            </p:custDataLst>
          </p:nvPr>
        </p:nvSpPr>
        <p:spPr bwMode="auto">
          <a:xfrm>
            <a:off x="1420813" y="4073525"/>
            <a:ext cx="1355725" cy="1141413"/>
          </a:xfrm>
          <a:prstGeom prst="rect">
            <a:avLst/>
          </a:prstGeom>
          <a:solidFill>
            <a:schemeClr val="accent3"/>
          </a:solidFill>
          <a:ln w="9525" cap="sq" cmpd="sng" algn="ctr">
            <a:solidFill>
              <a:schemeClr val="bg1"/>
            </a:solid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GB" sz="1600" dirty="0" err="1">
              <a:solidFill>
                <a:schemeClr val="bg1"/>
              </a:solidFill>
            </a:endParaRPr>
          </a:p>
        </p:txBody>
      </p:sp>
      <p:sp>
        <p:nvSpPr>
          <p:cNvPr id="1110" name="Rectangle 1109">
            <a:extLst>
              <a:ext uri="{FF2B5EF4-FFF2-40B4-BE49-F238E27FC236}">
                <a16:creationId xmlns:a16="http://schemas.microsoft.com/office/drawing/2014/main" id="{9B46C2D9-5C6B-9DF2-07F8-F28511004EA3}"/>
              </a:ext>
            </a:extLst>
          </p:cNvPr>
          <p:cNvSpPr/>
          <p:nvPr>
            <p:custDataLst>
              <p:tags r:id="rId25"/>
            </p:custDataLst>
          </p:nvPr>
        </p:nvSpPr>
        <p:spPr bwMode="auto">
          <a:xfrm>
            <a:off x="1420813" y="3465513"/>
            <a:ext cx="1355725" cy="608013"/>
          </a:xfrm>
          <a:prstGeom prst="rect">
            <a:avLst/>
          </a:prstGeom>
          <a:solidFill>
            <a:schemeClr val="accent4"/>
          </a:solidFill>
          <a:ln w="9525" cap="sq" cmpd="sng" algn="ctr">
            <a:solidFill>
              <a:schemeClr val="bg1"/>
            </a:solid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GB" sz="1600" dirty="0" err="1">
              <a:solidFill>
                <a:schemeClr val="bg1"/>
              </a:solidFill>
            </a:endParaRPr>
          </a:p>
        </p:txBody>
      </p:sp>
      <p:sp>
        <p:nvSpPr>
          <p:cNvPr id="1111" name="Rectangle 1110">
            <a:extLst>
              <a:ext uri="{FF2B5EF4-FFF2-40B4-BE49-F238E27FC236}">
                <a16:creationId xmlns:a16="http://schemas.microsoft.com/office/drawing/2014/main" id="{DCEBC4F4-2E4B-A8D3-6256-B8E94CBD1144}"/>
              </a:ext>
            </a:extLst>
          </p:cNvPr>
          <p:cNvSpPr/>
          <p:nvPr>
            <p:custDataLst>
              <p:tags r:id="rId26"/>
            </p:custDataLst>
          </p:nvPr>
        </p:nvSpPr>
        <p:spPr bwMode="auto">
          <a:xfrm>
            <a:off x="1420813" y="2514600"/>
            <a:ext cx="1355725" cy="950913"/>
          </a:xfrm>
          <a:prstGeom prst="rect">
            <a:avLst/>
          </a:prstGeom>
          <a:solidFill>
            <a:schemeClr val="accent1"/>
          </a:solidFill>
          <a:ln w="9525" cap="sq" cmpd="sng" algn="ctr">
            <a:solidFill>
              <a:schemeClr val="bg1"/>
            </a:solid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GB" sz="1600" dirty="0" err="1">
              <a:solidFill>
                <a:schemeClr val="bg1"/>
              </a:solidFill>
            </a:endParaRPr>
          </a:p>
        </p:txBody>
      </p:sp>
      <p:cxnSp>
        <p:nvCxnSpPr>
          <p:cNvPr id="1112" name="Straight Connector 1111">
            <a:extLst>
              <a:ext uri="{FF2B5EF4-FFF2-40B4-BE49-F238E27FC236}">
                <a16:creationId xmlns:a16="http://schemas.microsoft.com/office/drawing/2014/main" id="{07DD33AE-43D5-04FB-D7C6-2020929EF00E}"/>
              </a:ext>
            </a:extLst>
          </p:cNvPr>
          <p:cNvCxnSpPr/>
          <p:nvPr>
            <p:custDataLst>
              <p:tags r:id="rId27"/>
            </p:custDataLst>
          </p:nvPr>
        </p:nvCxnSpPr>
        <p:spPr bwMode="auto">
          <a:xfrm>
            <a:off x="1416049" y="6070600"/>
            <a:ext cx="5557838" cy="0"/>
          </a:xfrm>
          <a:prstGeom prst="line">
            <a:avLst/>
          </a:prstGeom>
          <a:ln w="9525" cap="flat" cmpd="sng" algn="ctr">
            <a:solidFill>
              <a:schemeClr val="tx1"/>
            </a:solidFill>
            <a:prstDash val="solid"/>
            <a:round/>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113" name="Text Placeholder 4">
            <a:extLst>
              <a:ext uri="{FF2B5EF4-FFF2-40B4-BE49-F238E27FC236}">
                <a16:creationId xmlns:a16="http://schemas.microsoft.com/office/drawing/2014/main" id="{B8947ACB-C4EA-2BEC-54B6-5A418855B52F}"/>
              </a:ext>
            </a:extLst>
          </p:cNvPr>
          <p:cNvSpPr>
            <a:spLocks noGrp="1"/>
          </p:cNvSpPr>
          <p:nvPr>
            <p:custDataLst>
              <p:tags r:id="rId28"/>
            </p:custDataLst>
          </p:nvPr>
        </p:nvSpPr>
        <p:spPr bwMode="gray">
          <a:xfrm>
            <a:off x="1992314" y="5924550"/>
            <a:ext cx="214313" cy="1365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15875" tIns="0" rIns="15875" bIns="0" rtlCol="0" anchor="ctr">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lvl="0" algn="ctr">
              <a:spcBef>
                <a:spcPct val="0"/>
              </a:spcBef>
              <a:spcAft>
                <a:spcPct val="0"/>
              </a:spcAft>
            </a:pPr>
            <a:fld id="{A54A914B-CA6B-4395-B53F-6800317C6891}" type="datetime'1''''''''''''5''''''''''4'''''''''''''''''''''''''''''''''''''">
              <a:rPr lang="en-GB" altLang="en-US" sz="900" smtClean="0">
                <a:solidFill>
                  <a:schemeClr val="bg1"/>
                </a:solidFill>
                <a:latin typeface="Montserrat" panose="00000500000000000000" pitchFamily="2" charset="0"/>
                <a:cs typeface="+mn-cs"/>
              </a:rPr>
              <a:pPr/>
              <a:t>154</a:t>
            </a:fld>
            <a:endParaRPr lang="en-GB" sz="900" dirty="0">
              <a:solidFill>
                <a:schemeClr val="bg1"/>
              </a:solidFill>
              <a:latin typeface="Montserrat" panose="00000500000000000000" pitchFamily="2" charset="0"/>
              <a:cs typeface="+mn-cs"/>
              <a:sym typeface="Montserrat" pitchFamily="2" charset="77"/>
            </a:endParaRPr>
          </a:p>
        </p:txBody>
      </p:sp>
      <p:sp>
        <p:nvSpPr>
          <p:cNvPr id="1114" name="Text Placeholder 4">
            <a:extLst>
              <a:ext uri="{FF2B5EF4-FFF2-40B4-BE49-F238E27FC236}">
                <a16:creationId xmlns:a16="http://schemas.microsoft.com/office/drawing/2014/main" id="{50049A09-B3A4-C300-F0FC-0F062137264C}"/>
              </a:ext>
            </a:extLst>
          </p:cNvPr>
          <p:cNvSpPr>
            <a:spLocks noGrp="1"/>
          </p:cNvSpPr>
          <p:nvPr>
            <p:custDataLst>
              <p:tags r:id="rId29"/>
            </p:custDataLst>
          </p:nvPr>
        </p:nvSpPr>
        <p:spPr bwMode="auto">
          <a:xfrm>
            <a:off x="1676400" y="6108700"/>
            <a:ext cx="846138" cy="1365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t">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lvl="0" algn="ctr">
              <a:spcBef>
                <a:spcPct val="0"/>
              </a:spcBef>
              <a:spcAft>
                <a:spcPct val="0"/>
              </a:spcAft>
            </a:pPr>
            <a:fld id="{290619E4-3D88-47B8-BDA0-DA5EECAE85CB}" type="datetime'''N''o''''''r''th''''''''''''''''Am''e''''''''ri''c''''a'''''">
              <a:rPr lang="en-GB" altLang="en-US" sz="900" b="1" smtClean="0">
                <a:latin typeface="Montserrat" panose="00000500000000000000" pitchFamily="2" charset="0"/>
                <a:cs typeface="+mn-cs"/>
              </a:rPr>
              <a:pPr/>
              <a:t>NorthAmerica</a:t>
            </a:fld>
            <a:endParaRPr lang="en-GB" sz="900" b="1" dirty="0">
              <a:latin typeface="Montserrat" panose="00000500000000000000" pitchFamily="2" charset="0"/>
              <a:cs typeface="+mn-cs"/>
              <a:sym typeface="Montserrat" pitchFamily="2" charset="77"/>
            </a:endParaRPr>
          </a:p>
        </p:txBody>
      </p:sp>
      <p:sp>
        <p:nvSpPr>
          <p:cNvPr id="1115" name="Text Placeholder 4">
            <a:extLst>
              <a:ext uri="{FF2B5EF4-FFF2-40B4-BE49-F238E27FC236}">
                <a16:creationId xmlns:a16="http://schemas.microsoft.com/office/drawing/2014/main" id="{0A9F166B-5AEF-C777-F46B-198CAD0E1B38}"/>
              </a:ext>
            </a:extLst>
          </p:cNvPr>
          <p:cNvSpPr>
            <a:spLocks noGrp="1"/>
          </p:cNvSpPr>
          <p:nvPr>
            <p:custDataLst>
              <p:tags r:id="rId30"/>
            </p:custDataLst>
          </p:nvPr>
        </p:nvSpPr>
        <p:spPr bwMode="gray">
          <a:xfrm>
            <a:off x="2790825" y="2820988"/>
            <a:ext cx="179388" cy="1365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15875" tIns="0" rIns="15875" bIns="0" rtlCol="0" anchor="ctr">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lvl="0" algn="ctr">
              <a:spcBef>
                <a:spcPct val="0"/>
              </a:spcBef>
              <a:spcAft>
                <a:spcPct val="0"/>
              </a:spcAft>
            </a:pPr>
            <a:fld id="{2661ED99-6826-4CAE-9F83-4A1263F0E490}" type="datetime'''''''''''1''''1''''''''''''''''''''''''''3'''">
              <a:rPr lang="en-GB" altLang="en-US" sz="900" smtClean="0">
                <a:solidFill>
                  <a:schemeClr val="bg1"/>
                </a:solidFill>
                <a:latin typeface="Montserrat" panose="00000500000000000000" pitchFamily="2" charset="0"/>
                <a:cs typeface="+mn-cs"/>
              </a:rPr>
              <a:pPr/>
              <a:t>113</a:t>
            </a:fld>
            <a:endParaRPr lang="en-GB" sz="900" dirty="0">
              <a:solidFill>
                <a:schemeClr val="bg1"/>
              </a:solidFill>
              <a:latin typeface="Montserrat" panose="00000500000000000000" pitchFamily="2" charset="0"/>
              <a:cs typeface="+mn-cs"/>
              <a:sym typeface="Montserrat" pitchFamily="2" charset="77"/>
            </a:endParaRPr>
          </a:p>
        </p:txBody>
      </p:sp>
      <p:sp>
        <p:nvSpPr>
          <p:cNvPr id="1116" name="Text Placeholder 4">
            <a:extLst>
              <a:ext uri="{FF2B5EF4-FFF2-40B4-BE49-F238E27FC236}">
                <a16:creationId xmlns:a16="http://schemas.microsoft.com/office/drawing/2014/main" id="{DA74C1BC-018D-2BC1-57E5-DDCAD045C775}"/>
              </a:ext>
            </a:extLst>
          </p:cNvPr>
          <p:cNvSpPr>
            <a:spLocks noGrp="1"/>
          </p:cNvSpPr>
          <p:nvPr>
            <p:custDataLst>
              <p:tags r:id="rId31"/>
            </p:custDataLst>
          </p:nvPr>
        </p:nvSpPr>
        <p:spPr bwMode="gray">
          <a:xfrm>
            <a:off x="2790825" y="3495675"/>
            <a:ext cx="177800" cy="136525"/>
          </a:xfrm>
          <a:prstGeom prst="rect">
            <a:avLst/>
          </a:prstGeom>
          <a:noFill/>
          <a:ln>
            <a:noFill/>
          </a:ln>
          <a:effectLst/>
          <a:extLst>
            <a:ext uri="{909E8E84-426E-40DD-AFC4-6F175D3DCCD1}">
              <a14:hiddenFill xmlns:a14="http://schemas.microsoft.com/office/drawing/2010/main">
                <a:solidFill>
                  <a:schemeClr val="accent2"/>
                </a:solidFill>
              </a14:hiddenFill>
            </a:ext>
          </a:extLst>
        </p:spPr>
        <p:txBody>
          <a:bodyPr vert="horz" wrap="none" lIns="15875" tIns="0" rIns="15875" bIns="0" rtlCol="0" anchor="ctr">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lvl="0" algn="ctr">
              <a:spcBef>
                <a:spcPct val="0"/>
              </a:spcBef>
              <a:spcAft>
                <a:spcPct val="0"/>
              </a:spcAft>
            </a:pPr>
            <a:fld id="{484B3B34-28C8-424A-BFF4-CF34253DA8BA}" type="datetime'''9''''''''''''''''''''''''''''''''''''''''0'''''''''''''">
              <a:rPr lang="en-GB" altLang="en-US" sz="900" smtClean="0">
                <a:latin typeface="Montserrat" panose="00000500000000000000" pitchFamily="2" charset="0"/>
                <a:cs typeface="+mn-cs"/>
              </a:rPr>
              <a:pPr/>
              <a:t>90</a:t>
            </a:fld>
            <a:endParaRPr lang="en-GB" sz="900" dirty="0">
              <a:latin typeface="Montserrat" panose="00000500000000000000" pitchFamily="2" charset="0"/>
              <a:cs typeface="+mn-cs"/>
              <a:sym typeface="Montserrat" pitchFamily="2" charset="77"/>
            </a:endParaRPr>
          </a:p>
        </p:txBody>
      </p:sp>
      <p:sp>
        <p:nvSpPr>
          <p:cNvPr id="1117" name="Text Placeholder 4">
            <a:extLst>
              <a:ext uri="{FF2B5EF4-FFF2-40B4-BE49-F238E27FC236}">
                <a16:creationId xmlns:a16="http://schemas.microsoft.com/office/drawing/2014/main" id="{DD1495DD-7945-7833-BBDB-C5C8D46ACC1D}"/>
              </a:ext>
            </a:extLst>
          </p:cNvPr>
          <p:cNvSpPr>
            <a:spLocks noGrp="1"/>
          </p:cNvSpPr>
          <p:nvPr>
            <p:custDataLst>
              <p:tags r:id="rId32"/>
            </p:custDataLst>
          </p:nvPr>
        </p:nvSpPr>
        <p:spPr bwMode="gray">
          <a:xfrm>
            <a:off x="2773364" y="4294188"/>
            <a:ext cx="214313" cy="136525"/>
          </a:xfrm>
          <a:prstGeom prst="rect">
            <a:avLst/>
          </a:prstGeom>
          <a:noFill/>
          <a:ln>
            <a:noFill/>
          </a:ln>
          <a:effectLst/>
          <a:extLst>
            <a:ext uri="{909E8E84-426E-40DD-AFC4-6F175D3DCCD1}">
              <a14:hiddenFill xmlns:a14="http://schemas.microsoft.com/office/drawing/2010/main">
                <a:solidFill>
                  <a:schemeClr val="accent3"/>
                </a:solidFill>
              </a14:hiddenFill>
            </a:ext>
          </a:extLst>
        </p:spPr>
        <p:txBody>
          <a:bodyPr vert="horz" wrap="none" lIns="15875" tIns="0" rIns="15875" bIns="0" rtlCol="0" anchor="ctr">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lvl="0" algn="ctr">
              <a:spcBef>
                <a:spcPct val="0"/>
              </a:spcBef>
              <a:spcAft>
                <a:spcPct val="0"/>
              </a:spcAft>
            </a:pPr>
            <a:fld id="{AE994AC6-E0C6-4B05-B07C-0BBF497CDD74}" type="datetime'''''1''''''''''5''''''''''''''''0'''''''''''''''">
              <a:rPr lang="en-GB" altLang="en-US" sz="900" smtClean="0">
                <a:solidFill>
                  <a:schemeClr val="bg1"/>
                </a:solidFill>
                <a:latin typeface="Montserrat" panose="00000500000000000000" pitchFamily="2" charset="0"/>
                <a:cs typeface="+mn-cs"/>
              </a:rPr>
              <a:pPr/>
              <a:t>150</a:t>
            </a:fld>
            <a:endParaRPr lang="en-GB" sz="900" dirty="0">
              <a:solidFill>
                <a:schemeClr val="bg1"/>
              </a:solidFill>
              <a:latin typeface="Montserrat" panose="00000500000000000000" pitchFamily="2" charset="0"/>
              <a:cs typeface="+mn-cs"/>
              <a:sym typeface="Montserrat" pitchFamily="2" charset="77"/>
            </a:endParaRPr>
          </a:p>
        </p:txBody>
      </p:sp>
      <p:sp>
        <p:nvSpPr>
          <p:cNvPr id="1118" name="Text Placeholder 4">
            <a:extLst>
              <a:ext uri="{FF2B5EF4-FFF2-40B4-BE49-F238E27FC236}">
                <a16:creationId xmlns:a16="http://schemas.microsoft.com/office/drawing/2014/main" id="{9A99FDBF-6C6B-A5CE-E3E3-24FA2C94C452}"/>
              </a:ext>
            </a:extLst>
          </p:cNvPr>
          <p:cNvSpPr>
            <a:spLocks noGrp="1"/>
          </p:cNvSpPr>
          <p:nvPr>
            <p:custDataLst>
              <p:tags r:id="rId33"/>
            </p:custDataLst>
          </p:nvPr>
        </p:nvSpPr>
        <p:spPr bwMode="gray">
          <a:xfrm>
            <a:off x="3622676" y="5895975"/>
            <a:ext cx="238125" cy="1365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15875" tIns="0" rIns="15875" bIns="0" rtlCol="0" anchor="ctr">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lvl="0" algn="ctr">
              <a:spcBef>
                <a:spcPct val="0"/>
              </a:spcBef>
              <a:spcAft>
                <a:spcPct val="0"/>
              </a:spcAft>
            </a:pPr>
            <a:fld id="{A3D2C755-7CC4-4A7C-9922-7477C9700108}" type="datetime'''2''''''''''3''''''''''''''''''''''4'''''">
              <a:rPr lang="en-GB" altLang="en-US" sz="900" smtClean="0">
                <a:solidFill>
                  <a:schemeClr val="bg1"/>
                </a:solidFill>
                <a:latin typeface="Montserrat" panose="00000500000000000000" pitchFamily="2" charset="0"/>
                <a:cs typeface="+mn-cs"/>
              </a:rPr>
              <a:pPr/>
              <a:t>234</a:t>
            </a:fld>
            <a:endParaRPr lang="en-GB" sz="900" dirty="0">
              <a:solidFill>
                <a:schemeClr val="bg1"/>
              </a:solidFill>
              <a:latin typeface="Montserrat" panose="00000500000000000000" pitchFamily="2" charset="0"/>
              <a:cs typeface="+mn-cs"/>
              <a:sym typeface="Montserrat" pitchFamily="2" charset="77"/>
            </a:endParaRPr>
          </a:p>
        </p:txBody>
      </p:sp>
      <p:sp>
        <p:nvSpPr>
          <p:cNvPr id="1119" name="Text Placeholder 4">
            <a:extLst>
              <a:ext uri="{FF2B5EF4-FFF2-40B4-BE49-F238E27FC236}">
                <a16:creationId xmlns:a16="http://schemas.microsoft.com/office/drawing/2014/main" id="{0374BB3B-0205-04A1-3D2B-093054E62E0E}"/>
              </a:ext>
            </a:extLst>
          </p:cNvPr>
          <p:cNvSpPr>
            <a:spLocks noGrp="1"/>
          </p:cNvSpPr>
          <p:nvPr>
            <p:custDataLst>
              <p:tags r:id="rId34"/>
            </p:custDataLst>
          </p:nvPr>
        </p:nvSpPr>
        <p:spPr bwMode="auto">
          <a:xfrm>
            <a:off x="3527426" y="6108700"/>
            <a:ext cx="428625" cy="1365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t">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lvl="0" algn="ctr">
              <a:spcBef>
                <a:spcPct val="0"/>
              </a:spcBef>
              <a:spcAft>
                <a:spcPct val="0"/>
              </a:spcAft>
            </a:pPr>
            <a:fld id="{1C0C6501-C428-4F29-9E71-93F1EB2D46A4}" type="datetime'''''''''''''E''''''''''''ur''''''''op''''e'''''''''''''''''">
              <a:rPr lang="en-GB" altLang="en-US" sz="900" b="1" smtClean="0">
                <a:latin typeface="Montserrat" panose="00000500000000000000" pitchFamily="2" charset="0"/>
                <a:cs typeface="+mn-cs"/>
              </a:rPr>
              <a:pPr/>
              <a:t>Europe</a:t>
            </a:fld>
            <a:endParaRPr lang="en-GB" sz="900" b="1" dirty="0">
              <a:latin typeface="Montserrat" panose="00000500000000000000" pitchFamily="2" charset="0"/>
              <a:cs typeface="+mn-cs"/>
              <a:sym typeface="Montserrat" pitchFamily="2" charset="77"/>
            </a:endParaRPr>
          </a:p>
        </p:txBody>
      </p:sp>
      <p:sp>
        <p:nvSpPr>
          <p:cNvPr id="1120" name="Text Placeholder 4">
            <a:extLst>
              <a:ext uri="{FF2B5EF4-FFF2-40B4-BE49-F238E27FC236}">
                <a16:creationId xmlns:a16="http://schemas.microsoft.com/office/drawing/2014/main" id="{6A1AF911-9CE3-DED5-C4E3-B6D00BAC3871}"/>
              </a:ext>
            </a:extLst>
          </p:cNvPr>
          <p:cNvSpPr>
            <a:spLocks noGrp="1"/>
          </p:cNvSpPr>
          <p:nvPr>
            <p:custDataLst>
              <p:tags r:id="rId35"/>
            </p:custDataLst>
          </p:nvPr>
        </p:nvSpPr>
        <p:spPr bwMode="gray">
          <a:xfrm>
            <a:off x="3611563" y="5591175"/>
            <a:ext cx="260350" cy="1365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15875" tIns="0" rIns="15875" bIns="0" rtlCol="0" anchor="ctr">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lvl="0" algn="ctr">
              <a:spcBef>
                <a:spcPct val="0"/>
              </a:spcBef>
              <a:spcAft>
                <a:spcPct val="0"/>
              </a:spcAft>
            </a:pPr>
            <a:fld id="{E5B4E7BA-B98B-4145-AB05-4FC6F7FC0956}" type="datetime'''''4''''''''''''4''''''''''''''''''''0'''">
              <a:rPr lang="en-GB" altLang="en-US" sz="900" smtClean="0">
                <a:latin typeface="Montserrat" panose="00000500000000000000" pitchFamily="2" charset="0"/>
                <a:cs typeface="+mn-cs"/>
              </a:rPr>
              <a:pPr/>
              <a:t>440</a:t>
            </a:fld>
            <a:endParaRPr lang="en-GB" sz="900" dirty="0">
              <a:latin typeface="Montserrat" panose="00000500000000000000" pitchFamily="2" charset="0"/>
              <a:cs typeface="+mn-cs"/>
              <a:sym typeface="Montserrat" pitchFamily="2" charset="77"/>
            </a:endParaRPr>
          </a:p>
        </p:txBody>
      </p:sp>
      <p:sp>
        <p:nvSpPr>
          <p:cNvPr id="1121" name="Text Placeholder 4">
            <a:extLst>
              <a:ext uri="{FF2B5EF4-FFF2-40B4-BE49-F238E27FC236}">
                <a16:creationId xmlns:a16="http://schemas.microsoft.com/office/drawing/2014/main" id="{8C9C55C9-95F3-A62D-9BFE-C2BEE3E168A0}"/>
              </a:ext>
            </a:extLst>
          </p:cNvPr>
          <p:cNvSpPr>
            <a:spLocks noGrp="1"/>
          </p:cNvSpPr>
          <p:nvPr>
            <p:custDataLst>
              <p:tags r:id="rId36"/>
            </p:custDataLst>
          </p:nvPr>
        </p:nvSpPr>
        <p:spPr bwMode="gray">
          <a:xfrm>
            <a:off x="5403851" y="3165475"/>
            <a:ext cx="276225" cy="1365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15875" tIns="0" rIns="15875" bIns="0" rtlCol="0" anchor="ctr">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lvl="0" algn="ctr">
              <a:spcBef>
                <a:spcPct val="0"/>
              </a:spcBef>
              <a:spcAft>
                <a:spcPct val="0"/>
              </a:spcAft>
            </a:pPr>
            <a:fld id="{04730831-6B4E-4BA0-9CF8-735B5C19D699}" type="datetime'''''2'''''''''''''''''''',''''1''8''''''''''1'''''''''''''''">
              <a:rPr lang="en-GB" altLang="en-US" sz="900" smtClean="0">
                <a:solidFill>
                  <a:schemeClr val="bg1"/>
                </a:solidFill>
                <a:latin typeface="Montserrat" panose="00000500000000000000" pitchFamily="2" charset="0"/>
                <a:cs typeface="+mn-cs"/>
              </a:rPr>
              <a:pPr/>
              <a:t>2,181</a:t>
            </a:fld>
            <a:endParaRPr lang="en-GB" sz="900" dirty="0">
              <a:solidFill>
                <a:schemeClr val="bg1"/>
              </a:solidFill>
              <a:latin typeface="Montserrat" panose="00000500000000000000" pitchFamily="2" charset="0"/>
              <a:cs typeface="+mn-cs"/>
              <a:sym typeface="Montserrat" pitchFamily="2" charset="77"/>
            </a:endParaRPr>
          </a:p>
        </p:txBody>
      </p:sp>
      <p:sp>
        <p:nvSpPr>
          <p:cNvPr id="1122" name="Text Placeholder 4">
            <a:extLst>
              <a:ext uri="{FF2B5EF4-FFF2-40B4-BE49-F238E27FC236}">
                <a16:creationId xmlns:a16="http://schemas.microsoft.com/office/drawing/2014/main" id="{81E02A3F-36BE-CB08-CCC2-06C63538F200}"/>
              </a:ext>
            </a:extLst>
          </p:cNvPr>
          <p:cNvSpPr>
            <a:spLocks noGrp="1"/>
          </p:cNvSpPr>
          <p:nvPr>
            <p:custDataLst>
              <p:tags r:id="rId37"/>
            </p:custDataLst>
          </p:nvPr>
        </p:nvSpPr>
        <p:spPr bwMode="gray">
          <a:xfrm>
            <a:off x="3613150" y="5030788"/>
            <a:ext cx="257175" cy="1365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15875" tIns="0" rIns="15875" bIns="0" rtlCol="0" anchor="ctr">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lvl="0" algn="ctr">
              <a:spcBef>
                <a:spcPct val="0"/>
              </a:spcBef>
              <a:spcAft>
                <a:spcPct val="0"/>
              </a:spcAft>
            </a:pPr>
            <a:fld id="{9C46EBBF-D89D-404F-9723-C4A5D3A6F3A8}" type="datetime'''''''''8''''''''''''''''''''''''0''''''''''''0'''''">
              <a:rPr lang="en-GB" altLang="en-US" sz="900" smtClean="0">
                <a:solidFill>
                  <a:schemeClr val="bg1"/>
                </a:solidFill>
                <a:latin typeface="Montserrat" panose="00000500000000000000" pitchFamily="2" charset="0"/>
                <a:cs typeface="+mn-cs"/>
              </a:rPr>
              <a:pPr/>
              <a:t>800</a:t>
            </a:fld>
            <a:endParaRPr lang="en-GB" sz="900" dirty="0">
              <a:solidFill>
                <a:schemeClr val="bg1"/>
              </a:solidFill>
              <a:latin typeface="Montserrat" panose="00000500000000000000" pitchFamily="2" charset="0"/>
              <a:cs typeface="+mn-cs"/>
              <a:sym typeface="Montserrat" pitchFamily="2" charset="77"/>
            </a:endParaRPr>
          </a:p>
        </p:txBody>
      </p:sp>
      <p:sp>
        <p:nvSpPr>
          <p:cNvPr id="1123" name="Text Placeholder 4">
            <a:extLst>
              <a:ext uri="{FF2B5EF4-FFF2-40B4-BE49-F238E27FC236}">
                <a16:creationId xmlns:a16="http://schemas.microsoft.com/office/drawing/2014/main" id="{BD1E07E5-70EA-FA4D-F9C9-40DD38A069D9}"/>
              </a:ext>
            </a:extLst>
          </p:cNvPr>
          <p:cNvSpPr>
            <a:spLocks noGrp="1"/>
          </p:cNvSpPr>
          <p:nvPr>
            <p:custDataLst>
              <p:tags r:id="rId38"/>
            </p:custDataLst>
          </p:nvPr>
        </p:nvSpPr>
        <p:spPr bwMode="gray">
          <a:xfrm>
            <a:off x="5408613" y="4289425"/>
            <a:ext cx="268288" cy="1365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15875" tIns="0" rIns="15875" bIns="0" rtlCol="0" anchor="ctr">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lvl="0" algn="ctr">
              <a:spcBef>
                <a:spcPct val="0"/>
              </a:spcBef>
              <a:spcAft>
                <a:spcPct val="0"/>
              </a:spcAft>
            </a:pPr>
            <a:fld id="{28503C89-0270-40EB-8C71-D62C2C114D05}" type="datetime'''''''''''''1,''2''''''''''''''2''''''''1'''''''''">
              <a:rPr lang="en-GB" altLang="en-US" sz="900" smtClean="0">
                <a:latin typeface="Montserrat" panose="00000500000000000000" pitchFamily="2" charset="0"/>
                <a:cs typeface="+mn-cs"/>
              </a:rPr>
              <a:pPr/>
              <a:t>1,221</a:t>
            </a:fld>
            <a:endParaRPr lang="en-GB" sz="900" dirty="0">
              <a:latin typeface="Montserrat" panose="00000500000000000000" pitchFamily="2" charset="0"/>
              <a:cs typeface="+mn-cs"/>
              <a:sym typeface="Montserrat" pitchFamily="2" charset="77"/>
            </a:endParaRPr>
          </a:p>
        </p:txBody>
      </p:sp>
      <p:sp>
        <p:nvSpPr>
          <p:cNvPr id="1124" name="Text Placeholder 4">
            <a:extLst>
              <a:ext uri="{FF2B5EF4-FFF2-40B4-BE49-F238E27FC236}">
                <a16:creationId xmlns:a16="http://schemas.microsoft.com/office/drawing/2014/main" id="{80427EED-297B-5245-418D-15A25FB4841D}"/>
              </a:ext>
            </a:extLst>
          </p:cNvPr>
          <p:cNvSpPr>
            <a:spLocks noGrp="1"/>
          </p:cNvSpPr>
          <p:nvPr>
            <p:custDataLst>
              <p:tags r:id="rId39"/>
            </p:custDataLst>
          </p:nvPr>
        </p:nvSpPr>
        <p:spPr bwMode="gray">
          <a:xfrm>
            <a:off x="3617913" y="4235450"/>
            <a:ext cx="247650" cy="1365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15875" tIns="0" rIns="15875" bIns="0" rtlCol="0" anchor="ctr">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lvl="0" algn="ctr">
              <a:spcBef>
                <a:spcPct val="0"/>
              </a:spcBef>
              <a:spcAft>
                <a:spcPct val="0"/>
              </a:spcAft>
            </a:pPr>
            <a:fld id="{F01D3BD5-14D7-41FD-BDB6-46A5C1E72C33}" type="datetime'''''''''''''''''''''96''0'''''''''''''''''">
              <a:rPr lang="en-GB" altLang="en-US" sz="900" smtClean="0">
                <a:latin typeface="Montserrat" panose="00000500000000000000" pitchFamily="2" charset="0"/>
                <a:cs typeface="+mn-cs"/>
              </a:rPr>
              <a:pPr/>
              <a:t>960</a:t>
            </a:fld>
            <a:endParaRPr lang="en-GB" sz="900" dirty="0">
              <a:latin typeface="Montserrat" panose="00000500000000000000" pitchFamily="2" charset="0"/>
              <a:cs typeface="+mn-cs"/>
              <a:sym typeface="Montserrat" pitchFamily="2" charset="77"/>
            </a:endParaRPr>
          </a:p>
        </p:txBody>
      </p:sp>
      <p:sp>
        <p:nvSpPr>
          <p:cNvPr id="1125" name="Text Placeholder 4">
            <a:extLst>
              <a:ext uri="{FF2B5EF4-FFF2-40B4-BE49-F238E27FC236}">
                <a16:creationId xmlns:a16="http://schemas.microsoft.com/office/drawing/2014/main" id="{AED0CBF1-947A-D52F-AD36-13151A4FAC72}"/>
              </a:ext>
            </a:extLst>
          </p:cNvPr>
          <p:cNvSpPr>
            <a:spLocks noGrp="1"/>
          </p:cNvSpPr>
          <p:nvPr>
            <p:custDataLst>
              <p:tags r:id="rId40"/>
            </p:custDataLst>
          </p:nvPr>
        </p:nvSpPr>
        <p:spPr bwMode="gray">
          <a:xfrm>
            <a:off x="5424488" y="4979988"/>
            <a:ext cx="236538" cy="1365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15875" tIns="0" rIns="15875" bIns="0" rtlCol="0" anchor="ctr">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lvl="0" algn="ctr">
              <a:spcBef>
                <a:spcPct val="0"/>
              </a:spcBef>
              <a:spcAft>
                <a:spcPct val="0"/>
              </a:spcAft>
            </a:pPr>
            <a:fld id="{60ACB370-F8A8-4563-A1F8-6CA1FE5D8CE1}" type="datetime'''''''''8''''''''''''''''''''7''''''''''''2'''''''''''''''">
              <a:rPr lang="en-GB" altLang="en-US" sz="900" smtClean="0">
                <a:solidFill>
                  <a:schemeClr val="bg1"/>
                </a:solidFill>
                <a:latin typeface="Montserrat" panose="00000500000000000000" pitchFamily="2" charset="0"/>
                <a:cs typeface="+mn-cs"/>
              </a:rPr>
              <a:pPr/>
              <a:t>872</a:t>
            </a:fld>
            <a:endParaRPr lang="en-GB" sz="900" dirty="0">
              <a:solidFill>
                <a:schemeClr val="bg1"/>
              </a:solidFill>
              <a:latin typeface="Montserrat" panose="00000500000000000000" pitchFamily="2" charset="0"/>
              <a:cs typeface="+mn-cs"/>
              <a:sym typeface="Montserrat" pitchFamily="2" charset="77"/>
            </a:endParaRPr>
          </a:p>
        </p:txBody>
      </p:sp>
      <p:sp>
        <p:nvSpPr>
          <p:cNvPr id="1126" name="Text Placeholder 4">
            <a:extLst>
              <a:ext uri="{FF2B5EF4-FFF2-40B4-BE49-F238E27FC236}">
                <a16:creationId xmlns:a16="http://schemas.microsoft.com/office/drawing/2014/main" id="{E84D5482-5D5C-657B-31FE-527E4A0020D1}"/>
              </a:ext>
            </a:extLst>
          </p:cNvPr>
          <p:cNvSpPr>
            <a:spLocks noGrp="1"/>
          </p:cNvSpPr>
          <p:nvPr>
            <p:custDataLst>
              <p:tags r:id="rId41"/>
            </p:custDataLst>
          </p:nvPr>
        </p:nvSpPr>
        <p:spPr bwMode="auto">
          <a:xfrm>
            <a:off x="2682875" y="6108700"/>
            <a:ext cx="395288" cy="1365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t">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lvl="0" algn="ctr">
              <a:spcBef>
                <a:spcPct val="0"/>
              </a:spcBef>
              <a:spcAft>
                <a:spcPct val="0"/>
              </a:spcAft>
            </a:pPr>
            <a:fld id="{24E4B9BD-9F5F-4C35-A2CC-7B433A3009CB}" type="datetime'''''''''''''L''''''''''''''''a''''''''''t''''''''A''m'''''">
              <a:rPr lang="en-GB" altLang="en-US" sz="900" b="1" smtClean="0">
                <a:latin typeface="Montserrat" panose="00000500000000000000" pitchFamily="2" charset="0"/>
                <a:cs typeface="+mn-cs"/>
              </a:rPr>
              <a:pPr/>
              <a:t>LatAm</a:t>
            </a:fld>
            <a:endParaRPr lang="en-GB" sz="900" b="1" dirty="0">
              <a:latin typeface="Montserrat" panose="00000500000000000000" pitchFamily="2" charset="0"/>
              <a:cs typeface="+mn-cs"/>
              <a:sym typeface="Montserrat" pitchFamily="2" charset="77"/>
            </a:endParaRPr>
          </a:p>
        </p:txBody>
      </p:sp>
      <p:sp>
        <p:nvSpPr>
          <p:cNvPr id="1127" name="Text Placeholder 4">
            <a:extLst>
              <a:ext uri="{FF2B5EF4-FFF2-40B4-BE49-F238E27FC236}">
                <a16:creationId xmlns:a16="http://schemas.microsoft.com/office/drawing/2014/main" id="{C9F63914-4D23-14F1-CA57-5813121BC20F}"/>
              </a:ext>
            </a:extLst>
          </p:cNvPr>
          <p:cNvSpPr>
            <a:spLocks noGrp="1"/>
          </p:cNvSpPr>
          <p:nvPr>
            <p:custDataLst>
              <p:tags r:id="rId42"/>
            </p:custDataLst>
          </p:nvPr>
        </p:nvSpPr>
        <p:spPr bwMode="gray">
          <a:xfrm>
            <a:off x="5438776" y="5438775"/>
            <a:ext cx="207963" cy="136525"/>
          </a:xfrm>
          <a:prstGeom prst="rect">
            <a:avLst/>
          </a:prstGeom>
          <a:noFill/>
          <a:ln>
            <a:noFill/>
          </a:ln>
          <a:effectLst/>
          <a:extLst>
            <a:ext uri="{909E8E84-426E-40DD-AFC4-6F175D3DCCD1}">
              <a14:hiddenFill xmlns:a14="http://schemas.microsoft.com/office/drawing/2010/main">
                <a:solidFill>
                  <a:schemeClr val="accent2"/>
                </a:solidFill>
              </a14:hiddenFill>
            </a:ext>
          </a:extLst>
        </p:spPr>
        <p:txBody>
          <a:bodyPr vert="horz" wrap="none" lIns="15875" tIns="0" rIns="15875" bIns="0" rtlCol="0" anchor="ctr">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lvl="0" algn="ctr">
              <a:spcBef>
                <a:spcPct val="0"/>
              </a:spcBef>
              <a:spcAft>
                <a:spcPct val="0"/>
              </a:spcAft>
            </a:pPr>
            <a:fld id="{D13DC1F8-1738-4E0A-A8AF-D26BC3FD5DA0}" type="datetime'''''''''''''''''516'''''''''''''''''''''''''''''''''''">
              <a:rPr lang="en-GB" altLang="en-US" sz="900" smtClean="0">
                <a:latin typeface="Montserrat" panose="00000500000000000000" pitchFamily="2" charset="0"/>
                <a:cs typeface="+mn-cs"/>
              </a:rPr>
              <a:pPr/>
              <a:t>516</a:t>
            </a:fld>
            <a:endParaRPr lang="en-GB" sz="900" dirty="0">
              <a:latin typeface="Montserrat" panose="00000500000000000000" pitchFamily="2" charset="0"/>
              <a:cs typeface="+mn-cs"/>
              <a:sym typeface="Montserrat" pitchFamily="2" charset="77"/>
            </a:endParaRPr>
          </a:p>
        </p:txBody>
      </p:sp>
      <p:sp>
        <p:nvSpPr>
          <p:cNvPr id="1128" name="Text Placeholder 4">
            <a:extLst>
              <a:ext uri="{FF2B5EF4-FFF2-40B4-BE49-F238E27FC236}">
                <a16:creationId xmlns:a16="http://schemas.microsoft.com/office/drawing/2014/main" id="{238E36ED-72B6-9511-0B9F-412C902E9C72}"/>
              </a:ext>
            </a:extLst>
          </p:cNvPr>
          <p:cNvSpPr>
            <a:spLocks noGrp="1"/>
          </p:cNvSpPr>
          <p:nvPr>
            <p:custDataLst>
              <p:tags r:id="rId43"/>
            </p:custDataLst>
          </p:nvPr>
        </p:nvSpPr>
        <p:spPr bwMode="gray">
          <a:xfrm>
            <a:off x="3584575" y="3124200"/>
            <a:ext cx="314325" cy="1365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15875" tIns="0" rIns="15875" bIns="0" rtlCol="0" anchor="ctr">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lvl="0" algn="ctr">
              <a:spcBef>
                <a:spcPct val="0"/>
              </a:spcBef>
              <a:spcAft>
                <a:spcPct val="0"/>
              </a:spcAft>
            </a:pPr>
            <a:fld id="{3655F2B4-1CAF-41E5-B4F6-C3D9FFE10114}" type="datetime'''''''''''''1'''''''''''',''''''''5''''''''''''0''''''''0'''''">
              <a:rPr lang="en-GB" altLang="en-US" sz="900" smtClean="0">
                <a:solidFill>
                  <a:schemeClr val="bg1"/>
                </a:solidFill>
                <a:latin typeface="Montserrat" panose="00000500000000000000" pitchFamily="2" charset="0"/>
                <a:cs typeface="+mn-cs"/>
              </a:rPr>
              <a:pPr/>
              <a:t>1,500</a:t>
            </a:fld>
            <a:endParaRPr lang="en-GB" sz="900" dirty="0">
              <a:solidFill>
                <a:schemeClr val="bg1"/>
              </a:solidFill>
              <a:latin typeface="Montserrat" panose="00000500000000000000" pitchFamily="2" charset="0"/>
              <a:cs typeface="+mn-cs"/>
              <a:sym typeface="Montserrat" pitchFamily="2" charset="77"/>
            </a:endParaRPr>
          </a:p>
        </p:txBody>
      </p:sp>
      <p:sp>
        <p:nvSpPr>
          <p:cNvPr id="1129" name="Text Placeholder 4">
            <a:extLst>
              <a:ext uri="{FF2B5EF4-FFF2-40B4-BE49-F238E27FC236}">
                <a16:creationId xmlns:a16="http://schemas.microsoft.com/office/drawing/2014/main" id="{297ACEAD-A061-F794-416E-FE48CF7D21A6}"/>
              </a:ext>
            </a:extLst>
          </p:cNvPr>
          <p:cNvSpPr>
            <a:spLocks noGrp="1"/>
          </p:cNvSpPr>
          <p:nvPr>
            <p:custDataLst>
              <p:tags r:id="rId44"/>
            </p:custDataLst>
          </p:nvPr>
        </p:nvSpPr>
        <p:spPr bwMode="gray">
          <a:xfrm>
            <a:off x="5421313" y="5805488"/>
            <a:ext cx="242888" cy="1365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15875" tIns="0" rIns="15875" bIns="0" rtlCol="0" anchor="ctr">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lvl="0" algn="ctr">
              <a:spcBef>
                <a:spcPct val="0"/>
              </a:spcBef>
              <a:spcAft>
                <a:spcPct val="0"/>
              </a:spcAft>
            </a:pPr>
            <a:fld id="{1DC7B3C2-F46B-45C3-97D5-A5570DF8576A}" type="datetime'''''''''''594'''''''''''''''''''''''">
              <a:rPr lang="en-GB" altLang="en-US" sz="900" smtClean="0">
                <a:solidFill>
                  <a:schemeClr val="bg1"/>
                </a:solidFill>
                <a:latin typeface="Montserrat" panose="00000500000000000000" pitchFamily="2" charset="0"/>
                <a:cs typeface="+mn-cs"/>
              </a:rPr>
              <a:pPr/>
              <a:t>594</a:t>
            </a:fld>
            <a:endParaRPr lang="en-GB" sz="900" dirty="0">
              <a:solidFill>
                <a:schemeClr val="bg1"/>
              </a:solidFill>
              <a:latin typeface="Montserrat" panose="00000500000000000000" pitchFamily="2" charset="0"/>
              <a:cs typeface="+mn-cs"/>
              <a:sym typeface="Montserrat" pitchFamily="2" charset="77"/>
            </a:endParaRPr>
          </a:p>
        </p:txBody>
      </p:sp>
      <p:sp>
        <p:nvSpPr>
          <p:cNvPr id="1130" name="Text Placeholder 4">
            <a:extLst>
              <a:ext uri="{FF2B5EF4-FFF2-40B4-BE49-F238E27FC236}">
                <a16:creationId xmlns:a16="http://schemas.microsoft.com/office/drawing/2014/main" id="{ABEF80EF-AF70-C790-8C7E-8AAA751701B4}"/>
              </a:ext>
            </a:extLst>
          </p:cNvPr>
          <p:cNvSpPr>
            <a:spLocks noGrp="1"/>
          </p:cNvSpPr>
          <p:nvPr>
            <p:custDataLst>
              <p:tags r:id="rId45"/>
            </p:custDataLst>
          </p:nvPr>
        </p:nvSpPr>
        <p:spPr bwMode="auto">
          <a:xfrm>
            <a:off x="5370513" y="6108700"/>
            <a:ext cx="342900" cy="1365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t">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lvl="0" algn="ctr">
              <a:spcBef>
                <a:spcPct val="0"/>
              </a:spcBef>
              <a:spcAft>
                <a:spcPct val="0"/>
              </a:spcAft>
            </a:pPr>
            <a:fld id="{B7A89FAD-44FD-48B3-A09C-7C1B12BD392B}" type="datetime'''''''''''''''''''''''''''A''''''''''P''''''A''''''''''C'''''">
              <a:rPr lang="en-GB" altLang="en-US" sz="900" b="1" smtClean="0">
                <a:latin typeface="Montserrat" panose="00000500000000000000" pitchFamily="2" charset="0"/>
                <a:cs typeface="+mn-cs"/>
              </a:rPr>
              <a:pPr/>
              <a:t>APAC</a:t>
            </a:fld>
            <a:endParaRPr lang="en-GB" sz="900" b="1" dirty="0">
              <a:latin typeface="Montserrat" panose="00000500000000000000" pitchFamily="2" charset="0"/>
              <a:cs typeface="+mn-cs"/>
              <a:sym typeface="Montserrat" pitchFamily="2" charset="77"/>
            </a:endParaRPr>
          </a:p>
        </p:txBody>
      </p:sp>
      <p:sp>
        <p:nvSpPr>
          <p:cNvPr id="1131" name="Text Placeholder 4">
            <a:extLst>
              <a:ext uri="{FF2B5EF4-FFF2-40B4-BE49-F238E27FC236}">
                <a16:creationId xmlns:a16="http://schemas.microsoft.com/office/drawing/2014/main" id="{864BBA5A-FC47-301F-DB80-D2A4352A10C9}"/>
              </a:ext>
            </a:extLst>
          </p:cNvPr>
          <p:cNvSpPr>
            <a:spLocks noGrp="1"/>
          </p:cNvSpPr>
          <p:nvPr>
            <p:custDataLst>
              <p:tags r:id="rId46"/>
            </p:custDataLst>
          </p:nvPr>
        </p:nvSpPr>
        <p:spPr bwMode="gray">
          <a:xfrm>
            <a:off x="1979613" y="2921000"/>
            <a:ext cx="239713" cy="1365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15875" tIns="0" rIns="15875" bIns="0" rtlCol="0" anchor="ctr">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lvl="0" algn="ctr">
              <a:spcBef>
                <a:spcPct val="0"/>
              </a:spcBef>
              <a:spcAft>
                <a:spcPct val="0"/>
              </a:spcAft>
            </a:pPr>
            <a:fld id="{F5C25563-3356-4154-9D8B-A32A6875274A}" type="datetime'''''''9''''''3''''''''''''''''''''8'''''''''''''''''''''''">
              <a:rPr lang="en-GB" altLang="en-US" sz="900" smtClean="0">
                <a:solidFill>
                  <a:schemeClr val="bg1"/>
                </a:solidFill>
                <a:latin typeface="Montserrat" panose="00000500000000000000" pitchFamily="2" charset="0"/>
                <a:cs typeface="+mn-cs"/>
              </a:rPr>
              <a:pPr/>
              <a:t>938</a:t>
            </a:fld>
            <a:endParaRPr lang="en-GB" sz="900" dirty="0">
              <a:solidFill>
                <a:schemeClr val="bg1"/>
              </a:solidFill>
              <a:latin typeface="Montserrat" panose="00000500000000000000" pitchFamily="2" charset="0"/>
              <a:cs typeface="+mn-cs"/>
              <a:sym typeface="Montserrat" pitchFamily="2" charset="77"/>
            </a:endParaRPr>
          </a:p>
        </p:txBody>
      </p:sp>
      <p:sp>
        <p:nvSpPr>
          <p:cNvPr id="1132" name="Text Placeholder 4">
            <a:extLst>
              <a:ext uri="{FF2B5EF4-FFF2-40B4-BE49-F238E27FC236}">
                <a16:creationId xmlns:a16="http://schemas.microsoft.com/office/drawing/2014/main" id="{609FC404-7C38-ED12-12F9-CC149A1D1DBE}"/>
              </a:ext>
            </a:extLst>
          </p:cNvPr>
          <p:cNvSpPr>
            <a:spLocks noGrp="1"/>
          </p:cNvSpPr>
          <p:nvPr>
            <p:custDataLst>
              <p:tags r:id="rId47"/>
            </p:custDataLst>
          </p:nvPr>
        </p:nvSpPr>
        <p:spPr bwMode="gray">
          <a:xfrm>
            <a:off x="6657975" y="3048000"/>
            <a:ext cx="234950" cy="136525"/>
          </a:xfrm>
          <a:prstGeom prst="rect">
            <a:avLst/>
          </a:prstGeom>
          <a:noFill/>
          <a:ln>
            <a:noFill/>
          </a:ln>
          <a:effectLst/>
          <a:extLst>
            <a:ext uri="{909E8E84-426E-40DD-AFC4-6F175D3DCCD1}">
              <a14:hiddenFill xmlns:a14="http://schemas.microsoft.com/office/drawing/2010/main">
                <a:solidFill>
                  <a:schemeClr val="bg1"/>
                </a:solidFill>
              </a14:hiddenFill>
            </a:ext>
          </a:extLst>
        </p:spPr>
        <p:txBody>
          <a:bodyPr vert="horz" wrap="none" lIns="15875" tIns="0" rIns="15875" bIns="0" rtlCol="0" anchor="ctr">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lvl="0" algn="ctr">
              <a:spcBef>
                <a:spcPct val="0"/>
              </a:spcBef>
              <a:spcAft>
                <a:spcPct val="0"/>
              </a:spcAft>
            </a:pPr>
            <a:fld id="{54D24748-867B-40F5-9530-5FC89C46171F}" type="datetime'''''''3''''''''''3''''''8'''''">
              <a:rPr lang="en-GB" altLang="en-US" sz="900" smtClean="0">
                <a:solidFill>
                  <a:schemeClr val="bg1"/>
                </a:solidFill>
                <a:latin typeface="Montserrat" panose="00000500000000000000" pitchFamily="2" charset="0"/>
                <a:cs typeface="+mn-cs"/>
              </a:rPr>
              <a:pPr/>
              <a:t>338</a:t>
            </a:fld>
            <a:endParaRPr lang="en-GB" sz="900" dirty="0">
              <a:solidFill>
                <a:schemeClr val="bg1"/>
              </a:solidFill>
              <a:latin typeface="Montserrat" panose="00000500000000000000" pitchFamily="2" charset="0"/>
              <a:cs typeface="+mn-cs"/>
              <a:sym typeface="Montserrat" pitchFamily="2" charset="77"/>
            </a:endParaRPr>
          </a:p>
        </p:txBody>
      </p:sp>
      <p:sp>
        <p:nvSpPr>
          <p:cNvPr id="1133" name="Text Placeholder 4">
            <a:extLst>
              <a:ext uri="{FF2B5EF4-FFF2-40B4-BE49-F238E27FC236}">
                <a16:creationId xmlns:a16="http://schemas.microsoft.com/office/drawing/2014/main" id="{05D5C184-FF20-4BF2-C27E-96B8DDE463F2}"/>
              </a:ext>
            </a:extLst>
          </p:cNvPr>
          <p:cNvSpPr>
            <a:spLocks noGrp="1"/>
          </p:cNvSpPr>
          <p:nvPr>
            <p:custDataLst>
              <p:tags r:id="rId48"/>
            </p:custDataLst>
          </p:nvPr>
        </p:nvSpPr>
        <p:spPr bwMode="gray">
          <a:xfrm>
            <a:off x="2794000" y="5683250"/>
            <a:ext cx="171450" cy="136525"/>
          </a:xfrm>
          <a:prstGeom prst="rect">
            <a:avLst/>
          </a:prstGeom>
          <a:noFill/>
          <a:ln>
            <a:noFill/>
          </a:ln>
          <a:effectLst/>
          <a:extLst>
            <a:ext uri="{909E8E84-426E-40DD-AFC4-6F175D3DCCD1}">
              <a14:hiddenFill xmlns:a14="http://schemas.microsoft.com/office/drawing/2010/main">
                <a:solidFill>
                  <a:schemeClr val="accent6"/>
                </a:solidFill>
              </a14:hiddenFill>
            </a:ext>
          </a:extLst>
        </p:spPr>
        <p:txBody>
          <a:bodyPr vert="horz" wrap="none" lIns="15875" tIns="0" rIns="15875" bIns="0" rtlCol="0" anchor="ctr">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lvl="0" algn="ctr">
              <a:spcBef>
                <a:spcPct val="0"/>
              </a:spcBef>
              <a:spcAft>
                <a:spcPct val="0"/>
              </a:spcAft>
            </a:pPr>
            <a:fld id="{07CC82E6-363C-4793-BEC9-E27D189BD76F}" type="datetime'''''''''''''''''''9''''''''''6'''''''''''''''''">
              <a:rPr lang="en-GB" altLang="en-US" sz="900" smtClean="0">
                <a:solidFill>
                  <a:schemeClr val="bg1"/>
                </a:solidFill>
                <a:latin typeface="Montserrat" panose="00000500000000000000" pitchFamily="2" charset="0"/>
                <a:cs typeface="+mn-cs"/>
              </a:rPr>
              <a:pPr/>
              <a:t>96</a:t>
            </a:fld>
            <a:endParaRPr lang="en-GB" sz="900" dirty="0">
              <a:solidFill>
                <a:schemeClr val="bg1"/>
              </a:solidFill>
              <a:latin typeface="Montserrat" panose="00000500000000000000" pitchFamily="2" charset="0"/>
              <a:cs typeface="+mn-cs"/>
              <a:sym typeface="Montserrat" pitchFamily="2" charset="77"/>
            </a:endParaRPr>
          </a:p>
        </p:txBody>
      </p:sp>
      <p:sp>
        <p:nvSpPr>
          <p:cNvPr id="1134" name="Text Placeholder 4">
            <a:extLst>
              <a:ext uri="{FF2B5EF4-FFF2-40B4-BE49-F238E27FC236}">
                <a16:creationId xmlns:a16="http://schemas.microsoft.com/office/drawing/2014/main" id="{9FA38FF9-4408-A038-4FC4-FA9C4746EE79}"/>
              </a:ext>
            </a:extLst>
          </p:cNvPr>
          <p:cNvSpPr>
            <a:spLocks noGrp="1"/>
          </p:cNvSpPr>
          <p:nvPr>
            <p:custDataLst>
              <p:tags r:id="rId49"/>
            </p:custDataLst>
          </p:nvPr>
        </p:nvSpPr>
        <p:spPr bwMode="gray">
          <a:xfrm>
            <a:off x="1971675" y="3700463"/>
            <a:ext cx="254000" cy="1365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15875" tIns="0" rIns="15875" bIns="0" rtlCol="0" anchor="ctr">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lvl="0" algn="ctr">
              <a:spcBef>
                <a:spcPct val="0"/>
              </a:spcBef>
              <a:spcAft>
                <a:spcPct val="0"/>
              </a:spcAft>
            </a:pPr>
            <a:fld id="{1B094CD5-6A11-44AB-99DA-C8D053E3817C}" type="datetime'''''''''''''''''''''''6''''''''0''''''''''''''''''''''''0'''''">
              <a:rPr lang="en-GB" altLang="en-US" sz="900" smtClean="0">
                <a:latin typeface="Montserrat" panose="00000500000000000000" pitchFamily="2" charset="0"/>
                <a:cs typeface="+mn-cs"/>
              </a:rPr>
              <a:pPr/>
              <a:t>600</a:t>
            </a:fld>
            <a:endParaRPr lang="en-GB" sz="900" dirty="0">
              <a:latin typeface="Montserrat" panose="00000500000000000000" pitchFamily="2" charset="0"/>
              <a:cs typeface="+mn-cs"/>
              <a:sym typeface="Montserrat" pitchFamily="2" charset="77"/>
            </a:endParaRPr>
          </a:p>
        </p:txBody>
      </p:sp>
      <p:sp>
        <p:nvSpPr>
          <p:cNvPr id="1135" name="Text Placeholder 4">
            <a:extLst>
              <a:ext uri="{FF2B5EF4-FFF2-40B4-BE49-F238E27FC236}">
                <a16:creationId xmlns:a16="http://schemas.microsoft.com/office/drawing/2014/main" id="{CCE1E389-B08D-FBD8-B817-5A80F0DE6715}"/>
              </a:ext>
            </a:extLst>
          </p:cNvPr>
          <p:cNvSpPr>
            <a:spLocks noGrp="1"/>
          </p:cNvSpPr>
          <p:nvPr>
            <p:custDataLst>
              <p:tags r:id="rId50"/>
            </p:custDataLst>
          </p:nvPr>
        </p:nvSpPr>
        <p:spPr bwMode="gray">
          <a:xfrm>
            <a:off x="2792413" y="5078413"/>
            <a:ext cx="174625" cy="1365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15875" tIns="0" rIns="15875" bIns="0" rtlCol="0" anchor="ctr">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lvl="0" algn="ctr">
              <a:spcBef>
                <a:spcPct val="0"/>
              </a:spcBef>
              <a:spcAft>
                <a:spcPct val="0"/>
              </a:spcAft>
            </a:pPr>
            <a:fld id="{3A665D74-6FEB-439D-A16D-25833ED7A607}" type="datetime'''''''''''''''''8''''''''''''''''''6'">
              <a:rPr lang="en-GB" altLang="en-US" sz="900" smtClean="0">
                <a:latin typeface="Montserrat" panose="00000500000000000000" pitchFamily="2" charset="0"/>
                <a:cs typeface="+mn-cs"/>
              </a:rPr>
              <a:pPr/>
              <a:t>86</a:t>
            </a:fld>
            <a:endParaRPr lang="en-GB" sz="900" dirty="0">
              <a:latin typeface="Montserrat" panose="00000500000000000000" pitchFamily="2" charset="0"/>
              <a:cs typeface="+mn-cs"/>
              <a:sym typeface="Montserrat" pitchFamily="2" charset="77"/>
            </a:endParaRPr>
          </a:p>
        </p:txBody>
      </p:sp>
      <p:sp>
        <p:nvSpPr>
          <p:cNvPr id="1136" name="Text Placeholder 4">
            <a:extLst>
              <a:ext uri="{FF2B5EF4-FFF2-40B4-BE49-F238E27FC236}">
                <a16:creationId xmlns:a16="http://schemas.microsoft.com/office/drawing/2014/main" id="{B6858404-7648-9277-88DF-E5213F260E5F}"/>
              </a:ext>
            </a:extLst>
          </p:cNvPr>
          <p:cNvSpPr>
            <a:spLocks noGrp="1"/>
          </p:cNvSpPr>
          <p:nvPr>
            <p:custDataLst>
              <p:tags r:id="rId51"/>
            </p:custDataLst>
          </p:nvPr>
        </p:nvSpPr>
        <p:spPr bwMode="gray">
          <a:xfrm>
            <a:off x="6662739" y="4691063"/>
            <a:ext cx="227013" cy="136525"/>
          </a:xfrm>
          <a:prstGeom prst="rect">
            <a:avLst/>
          </a:prstGeom>
          <a:noFill/>
          <a:ln>
            <a:noFill/>
          </a:ln>
          <a:effectLst/>
          <a:extLst>
            <a:ext uri="{909E8E84-426E-40DD-AFC4-6F175D3DCCD1}">
              <a14:hiddenFill xmlns:a14="http://schemas.microsoft.com/office/drawing/2010/main">
                <a:solidFill>
                  <a:schemeClr val="bg1"/>
                </a:solidFill>
              </a14:hiddenFill>
            </a:ext>
          </a:extLst>
        </p:spPr>
        <p:txBody>
          <a:bodyPr vert="horz" wrap="none" lIns="15875" tIns="0" rIns="15875" bIns="0" rtlCol="0" anchor="ctr">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lvl="0" algn="ctr">
              <a:spcBef>
                <a:spcPct val="0"/>
              </a:spcBef>
              <a:spcAft>
                <a:spcPct val="0"/>
              </a:spcAft>
            </a:pPr>
            <a:fld id="{CFC387E1-4807-494A-9B74-E0564F2D6B8D}" type="datetime'''''''''2''''''''''''''''''''2''5'''''">
              <a:rPr lang="en-GB" altLang="en-US" sz="900" smtClean="0">
                <a:solidFill>
                  <a:schemeClr val="bg1"/>
                </a:solidFill>
                <a:latin typeface="Montserrat" panose="00000500000000000000" pitchFamily="2" charset="0"/>
                <a:cs typeface="+mn-cs"/>
              </a:rPr>
              <a:pPr/>
              <a:t>225</a:t>
            </a:fld>
            <a:endParaRPr lang="en-GB" sz="900" dirty="0">
              <a:solidFill>
                <a:schemeClr val="bg1"/>
              </a:solidFill>
              <a:latin typeface="Montserrat" panose="00000500000000000000" pitchFamily="2" charset="0"/>
              <a:cs typeface="+mn-cs"/>
              <a:sym typeface="Montserrat" pitchFamily="2" charset="77"/>
            </a:endParaRPr>
          </a:p>
        </p:txBody>
      </p:sp>
      <p:sp>
        <p:nvSpPr>
          <p:cNvPr id="1137" name="Text Placeholder 4">
            <a:extLst>
              <a:ext uri="{FF2B5EF4-FFF2-40B4-BE49-F238E27FC236}">
                <a16:creationId xmlns:a16="http://schemas.microsoft.com/office/drawing/2014/main" id="{73676EFB-3C39-26CB-C893-5624EDB99D44}"/>
              </a:ext>
            </a:extLst>
          </p:cNvPr>
          <p:cNvSpPr>
            <a:spLocks noGrp="1"/>
          </p:cNvSpPr>
          <p:nvPr>
            <p:custDataLst>
              <p:tags r:id="rId52"/>
            </p:custDataLst>
          </p:nvPr>
        </p:nvSpPr>
        <p:spPr bwMode="gray">
          <a:xfrm>
            <a:off x="1965325" y="4575175"/>
            <a:ext cx="268288" cy="1365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15875" tIns="0" rIns="15875" bIns="0" rtlCol="0" anchor="ctr">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lvl="0" algn="ctr">
              <a:spcBef>
                <a:spcPct val="0"/>
              </a:spcBef>
              <a:spcAft>
                <a:spcPct val="0"/>
              </a:spcAft>
            </a:pPr>
            <a:fld id="{B85ABE67-F136-4B2B-90CC-1F8DA0B91D3A}" type="datetime'''1,''''''12''''''5'''">
              <a:rPr lang="en-GB" altLang="en-US" sz="900" smtClean="0">
                <a:solidFill>
                  <a:schemeClr val="bg1"/>
                </a:solidFill>
                <a:latin typeface="Montserrat" panose="00000500000000000000" pitchFamily="2" charset="0"/>
                <a:cs typeface="+mn-cs"/>
              </a:rPr>
              <a:pPr/>
              <a:t>1,125</a:t>
            </a:fld>
            <a:endParaRPr lang="en-GB" sz="900" dirty="0">
              <a:solidFill>
                <a:schemeClr val="bg1"/>
              </a:solidFill>
              <a:latin typeface="Montserrat" panose="00000500000000000000" pitchFamily="2" charset="0"/>
              <a:cs typeface="+mn-cs"/>
              <a:sym typeface="Montserrat" pitchFamily="2" charset="77"/>
            </a:endParaRPr>
          </a:p>
        </p:txBody>
      </p:sp>
      <p:sp>
        <p:nvSpPr>
          <p:cNvPr id="1138" name="Text Placeholder 4">
            <a:extLst>
              <a:ext uri="{FF2B5EF4-FFF2-40B4-BE49-F238E27FC236}">
                <a16:creationId xmlns:a16="http://schemas.microsoft.com/office/drawing/2014/main" id="{13E33466-6C67-C990-4F34-71566D97D018}"/>
              </a:ext>
            </a:extLst>
          </p:cNvPr>
          <p:cNvSpPr>
            <a:spLocks noGrp="1"/>
          </p:cNvSpPr>
          <p:nvPr>
            <p:custDataLst>
              <p:tags r:id="rId53"/>
            </p:custDataLst>
          </p:nvPr>
        </p:nvSpPr>
        <p:spPr bwMode="gray">
          <a:xfrm>
            <a:off x="6673850" y="5332413"/>
            <a:ext cx="203200" cy="136525"/>
          </a:xfrm>
          <a:prstGeom prst="rect">
            <a:avLst/>
          </a:prstGeom>
          <a:noFill/>
          <a:ln>
            <a:noFill/>
          </a:ln>
          <a:effectLst/>
          <a:extLst>
            <a:ext uri="{909E8E84-426E-40DD-AFC4-6F175D3DCCD1}">
              <a14:hiddenFill xmlns:a14="http://schemas.microsoft.com/office/drawing/2010/main">
                <a:solidFill>
                  <a:schemeClr val="bg1"/>
                </a:solidFill>
              </a14:hiddenFill>
            </a:ext>
          </a:extLst>
        </p:spPr>
        <p:txBody>
          <a:bodyPr vert="horz" wrap="none" lIns="15875" tIns="0" rIns="15875" bIns="0" rtlCol="0" anchor="ctr">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lvl="0" algn="ctr">
              <a:spcBef>
                <a:spcPct val="0"/>
              </a:spcBef>
              <a:spcAft>
                <a:spcPct val="0"/>
              </a:spcAft>
            </a:pPr>
            <a:fld id="{C24F4821-49EE-4788-999B-A6AD167332D9}" type="datetime'''1''''''''''3''''''''5'">
              <a:rPr lang="en-GB" altLang="en-US" sz="900" smtClean="0">
                <a:latin typeface="Montserrat" panose="00000500000000000000" pitchFamily="2" charset="0"/>
                <a:cs typeface="+mn-cs"/>
              </a:rPr>
              <a:pPr/>
              <a:t>135</a:t>
            </a:fld>
            <a:endParaRPr lang="en-GB" sz="900" dirty="0">
              <a:latin typeface="Montserrat" panose="00000500000000000000" pitchFamily="2" charset="0"/>
              <a:cs typeface="+mn-cs"/>
              <a:sym typeface="Montserrat" pitchFamily="2" charset="77"/>
            </a:endParaRPr>
          </a:p>
        </p:txBody>
      </p:sp>
      <p:sp>
        <p:nvSpPr>
          <p:cNvPr id="1139" name="Text Placeholder 4">
            <a:extLst>
              <a:ext uri="{FF2B5EF4-FFF2-40B4-BE49-F238E27FC236}">
                <a16:creationId xmlns:a16="http://schemas.microsoft.com/office/drawing/2014/main" id="{8D045430-7840-4E0C-24F5-DC82FEEFB8B4}"/>
              </a:ext>
            </a:extLst>
          </p:cNvPr>
          <p:cNvSpPr>
            <a:spLocks noGrp="1"/>
          </p:cNvSpPr>
          <p:nvPr>
            <p:custDataLst>
              <p:tags r:id="rId54"/>
            </p:custDataLst>
          </p:nvPr>
        </p:nvSpPr>
        <p:spPr bwMode="gray">
          <a:xfrm>
            <a:off x="1974850" y="5495925"/>
            <a:ext cx="247650" cy="1365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15875" tIns="0" rIns="15875" bIns="0" rtlCol="0" anchor="ctr">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lvl="0" algn="ctr">
              <a:spcBef>
                <a:spcPct val="0"/>
              </a:spcBef>
              <a:spcAft>
                <a:spcPct val="0"/>
              </a:spcAft>
            </a:pPr>
            <a:fld id="{3F37935B-44B3-4350-8A40-570A69C55A54}" type="datetime'6''''''''''''''''''''9''''''''0'''''''''''">
              <a:rPr lang="en-GB" altLang="en-US" sz="900" smtClean="0">
                <a:latin typeface="Montserrat" panose="00000500000000000000" pitchFamily="2" charset="0"/>
                <a:cs typeface="+mn-cs"/>
              </a:rPr>
              <a:pPr/>
              <a:t>690</a:t>
            </a:fld>
            <a:endParaRPr lang="en-GB" sz="900" dirty="0">
              <a:latin typeface="Montserrat" panose="00000500000000000000" pitchFamily="2" charset="0"/>
              <a:cs typeface="+mn-cs"/>
              <a:sym typeface="Montserrat" pitchFamily="2" charset="77"/>
            </a:endParaRPr>
          </a:p>
        </p:txBody>
      </p:sp>
      <p:sp>
        <p:nvSpPr>
          <p:cNvPr id="1140" name="Text Placeholder 4">
            <a:extLst>
              <a:ext uri="{FF2B5EF4-FFF2-40B4-BE49-F238E27FC236}">
                <a16:creationId xmlns:a16="http://schemas.microsoft.com/office/drawing/2014/main" id="{5C756166-5549-2843-C495-7341EDA9753F}"/>
              </a:ext>
            </a:extLst>
          </p:cNvPr>
          <p:cNvSpPr>
            <a:spLocks noGrp="1"/>
          </p:cNvSpPr>
          <p:nvPr>
            <p:custDataLst>
              <p:tags r:id="rId55"/>
            </p:custDataLst>
          </p:nvPr>
        </p:nvSpPr>
        <p:spPr bwMode="gray">
          <a:xfrm>
            <a:off x="6669089" y="5788025"/>
            <a:ext cx="214313" cy="136525"/>
          </a:xfrm>
          <a:prstGeom prst="rect">
            <a:avLst/>
          </a:prstGeom>
          <a:noFill/>
          <a:ln>
            <a:noFill/>
          </a:ln>
          <a:effectLst/>
          <a:extLst>
            <a:ext uri="{909E8E84-426E-40DD-AFC4-6F175D3DCCD1}">
              <a14:hiddenFill xmlns:a14="http://schemas.microsoft.com/office/drawing/2010/main">
                <a:solidFill>
                  <a:schemeClr val="bg1"/>
                </a:solidFill>
              </a14:hiddenFill>
            </a:ext>
          </a:extLst>
        </p:spPr>
        <p:txBody>
          <a:bodyPr vert="horz" wrap="none" lIns="15875" tIns="0" rIns="15875" bIns="0" rtlCol="0" anchor="ctr">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lvl="0" algn="ctr">
              <a:spcBef>
                <a:spcPct val="0"/>
              </a:spcBef>
              <a:spcAft>
                <a:spcPct val="0"/>
              </a:spcAft>
            </a:pPr>
            <a:fld id="{F49C82D9-976E-42FE-B316-36B21D51691F}" type="datetime'''''1''''''''2''''''''''''''''''''''''0'''''''''''''''''''''">
              <a:rPr lang="en-GB" altLang="en-US" sz="900" smtClean="0">
                <a:solidFill>
                  <a:schemeClr val="bg1"/>
                </a:solidFill>
                <a:latin typeface="Montserrat" panose="00000500000000000000" pitchFamily="2" charset="0"/>
                <a:cs typeface="+mn-cs"/>
              </a:rPr>
              <a:pPr/>
              <a:t>120</a:t>
            </a:fld>
            <a:endParaRPr lang="en-GB" sz="900" dirty="0">
              <a:solidFill>
                <a:schemeClr val="bg1"/>
              </a:solidFill>
              <a:latin typeface="Montserrat" panose="00000500000000000000" pitchFamily="2" charset="0"/>
              <a:cs typeface="+mn-cs"/>
              <a:sym typeface="Montserrat" pitchFamily="2" charset="77"/>
            </a:endParaRPr>
          </a:p>
        </p:txBody>
      </p:sp>
      <p:sp>
        <p:nvSpPr>
          <p:cNvPr id="1141" name="Text Placeholder 4">
            <a:extLst>
              <a:ext uri="{FF2B5EF4-FFF2-40B4-BE49-F238E27FC236}">
                <a16:creationId xmlns:a16="http://schemas.microsoft.com/office/drawing/2014/main" id="{F6FF3983-F9C3-1F1A-C23D-B0A99DC84AB4}"/>
              </a:ext>
            </a:extLst>
          </p:cNvPr>
          <p:cNvSpPr>
            <a:spLocks noGrp="1"/>
          </p:cNvSpPr>
          <p:nvPr>
            <p:custDataLst>
              <p:tags r:id="rId56"/>
            </p:custDataLst>
          </p:nvPr>
        </p:nvSpPr>
        <p:spPr bwMode="auto">
          <a:xfrm>
            <a:off x="6638925" y="6108700"/>
            <a:ext cx="273050" cy="1365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t">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lvl="0" algn="ctr">
              <a:spcBef>
                <a:spcPct val="0"/>
              </a:spcBef>
              <a:spcAft>
                <a:spcPct val="0"/>
              </a:spcAft>
            </a:pPr>
            <a:fld id="{020C1FAC-6D82-4A95-84A1-0180C528F097}" type="datetime'''''M''''''''''''''''''''''''''''''''''''EA'''''''''">
              <a:rPr lang="en-GB" altLang="en-US" sz="900" b="1" smtClean="0">
                <a:latin typeface="Montserrat" panose="00000500000000000000" pitchFamily="2" charset="0"/>
                <a:cs typeface="+mn-cs"/>
              </a:rPr>
              <a:pPr/>
              <a:t>MEA</a:t>
            </a:fld>
            <a:endParaRPr lang="en-GB" sz="900" b="1" dirty="0">
              <a:latin typeface="Montserrat" panose="00000500000000000000" pitchFamily="2" charset="0"/>
              <a:cs typeface="+mn-cs"/>
              <a:sym typeface="Montserrat" pitchFamily="2" charset="77"/>
            </a:endParaRPr>
          </a:p>
        </p:txBody>
      </p:sp>
      <p:sp>
        <p:nvSpPr>
          <p:cNvPr id="1142" name="Text Placeholder 4">
            <a:extLst>
              <a:ext uri="{FF2B5EF4-FFF2-40B4-BE49-F238E27FC236}">
                <a16:creationId xmlns:a16="http://schemas.microsoft.com/office/drawing/2014/main" id="{9750E7EF-7745-39AD-35A2-F4CC5B07FCD1}"/>
              </a:ext>
            </a:extLst>
          </p:cNvPr>
          <p:cNvSpPr>
            <a:spLocks noGrp="1"/>
          </p:cNvSpPr>
          <p:nvPr>
            <p:custDataLst>
              <p:tags r:id="rId57"/>
            </p:custDataLst>
          </p:nvPr>
        </p:nvSpPr>
        <p:spPr bwMode="auto">
          <a:xfrm>
            <a:off x="963614" y="2921000"/>
            <a:ext cx="365125" cy="1365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ctr">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lvl="0" algn="r">
              <a:spcBef>
                <a:spcPct val="0"/>
              </a:spcBef>
              <a:spcAft>
                <a:spcPct val="0"/>
              </a:spcAft>
            </a:pPr>
            <a:fld id="{33A896E5-5E84-428B-B8C6-237768544EFA}" type="datetime'''G''''l''''''''''''''''''o''''''ba''l'''''''''''''''">
              <a:rPr lang="en-GB" altLang="en-US" sz="900" smtClean="0">
                <a:latin typeface="Montserrat" panose="00000500000000000000" pitchFamily="2" charset="0"/>
                <a:cs typeface="+mn-cs"/>
              </a:rPr>
              <a:pPr/>
              <a:t>Global</a:t>
            </a:fld>
            <a:endParaRPr lang="en-GB" sz="900" dirty="0">
              <a:latin typeface="Montserrat" panose="00000500000000000000" pitchFamily="2" charset="0"/>
              <a:cs typeface="+mn-cs"/>
              <a:sym typeface="Montserrat" pitchFamily="2" charset="77"/>
            </a:endParaRPr>
          </a:p>
        </p:txBody>
      </p:sp>
      <p:sp>
        <p:nvSpPr>
          <p:cNvPr id="1143" name="Text Placeholder 4">
            <a:extLst>
              <a:ext uri="{FF2B5EF4-FFF2-40B4-BE49-F238E27FC236}">
                <a16:creationId xmlns:a16="http://schemas.microsoft.com/office/drawing/2014/main" id="{F9508282-1DE3-634D-F018-1EABBCD3AEF1}"/>
              </a:ext>
            </a:extLst>
          </p:cNvPr>
          <p:cNvSpPr>
            <a:spLocks noGrp="1"/>
          </p:cNvSpPr>
          <p:nvPr>
            <p:custDataLst>
              <p:tags r:id="rId58"/>
            </p:custDataLst>
          </p:nvPr>
        </p:nvSpPr>
        <p:spPr bwMode="gray">
          <a:xfrm>
            <a:off x="6664325" y="3970338"/>
            <a:ext cx="222250" cy="136525"/>
          </a:xfrm>
          <a:prstGeom prst="rect">
            <a:avLst/>
          </a:prstGeom>
          <a:noFill/>
          <a:ln>
            <a:noFill/>
          </a:ln>
          <a:effectLst/>
          <a:extLst>
            <a:ext uri="{909E8E84-426E-40DD-AFC4-6F175D3DCCD1}">
              <a14:hiddenFill xmlns:a14="http://schemas.microsoft.com/office/drawing/2010/main">
                <a:solidFill>
                  <a:schemeClr val="bg1"/>
                </a:solidFill>
              </a14:hiddenFill>
            </a:ext>
          </a:extLst>
        </p:spPr>
        <p:txBody>
          <a:bodyPr vert="horz" wrap="none" lIns="15875" tIns="0" rIns="15875" bIns="0" rtlCol="0" anchor="ctr">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lvl="0" algn="ctr">
              <a:spcBef>
                <a:spcPct val="0"/>
              </a:spcBef>
              <a:spcAft>
                <a:spcPct val="0"/>
              </a:spcAft>
            </a:pPr>
            <a:fld id="{B17B3CE5-5765-4D9B-B5DB-E6009A929E2B}" type="datetime'''18''0'''''''''''''''''">
              <a:rPr lang="en-GB" altLang="en-US" sz="900" smtClean="0">
                <a:latin typeface="Montserrat" panose="00000500000000000000" pitchFamily="2" charset="0"/>
                <a:cs typeface="+mn-cs"/>
              </a:rPr>
              <a:pPr/>
              <a:t>180</a:t>
            </a:fld>
            <a:endParaRPr lang="en-GB" sz="900" dirty="0">
              <a:latin typeface="Montserrat" panose="00000500000000000000" pitchFamily="2" charset="0"/>
              <a:cs typeface="+mn-cs"/>
              <a:sym typeface="Montserrat" pitchFamily="2" charset="77"/>
            </a:endParaRPr>
          </a:p>
        </p:txBody>
      </p:sp>
      <p:sp>
        <p:nvSpPr>
          <p:cNvPr id="1144" name="Text Placeholder 4">
            <a:extLst>
              <a:ext uri="{FF2B5EF4-FFF2-40B4-BE49-F238E27FC236}">
                <a16:creationId xmlns:a16="http://schemas.microsoft.com/office/drawing/2014/main" id="{3123E045-B5D8-5132-8D50-D0E3970FBC7B}"/>
              </a:ext>
            </a:extLst>
          </p:cNvPr>
          <p:cNvSpPr>
            <a:spLocks noGrp="1"/>
          </p:cNvSpPr>
          <p:nvPr>
            <p:custDataLst>
              <p:tags r:id="rId59"/>
            </p:custDataLst>
          </p:nvPr>
        </p:nvSpPr>
        <p:spPr bwMode="auto">
          <a:xfrm>
            <a:off x="846138" y="4575175"/>
            <a:ext cx="482600" cy="1365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ctr">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lvl="0" algn="r">
              <a:spcBef>
                <a:spcPct val="0"/>
              </a:spcBef>
              <a:spcAft>
                <a:spcPct val="0"/>
              </a:spcAft>
            </a:pPr>
            <a:fld id="{4D20DF00-9D93-4182-9E3A-966C6BF42914}" type="datetime'''''''''''M''''''e''''''''d''''''''''''iu''''m'''''''">
              <a:rPr lang="en-GB" altLang="en-US" sz="900" smtClean="0">
                <a:latin typeface="Montserrat" panose="00000500000000000000" pitchFamily="2" charset="0"/>
                <a:cs typeface="+mn-cs"/>
              </a:rPr>
              <a:pPr/>
              <a:t>Medium</a:t>
            </a:fld>
            <a:endParaRPr lang="en-GB" sz="900" dirty="0">
              <a:latin typeface="Montserrat" panose="00000500000000000000" pitchFamily="2" charset="0"/>
              <a:cs typeface="+mn-cs"/>
              <a:sym typeface="Montserrat" pitchFamily="2" charset="77"/>
            </a:endParaRPr>
          </a:p>
        </p:txBody>
      </p:sp>
      <p:sp>
        <p:nvSpPr>
          <p:cNvPr id="1145" name="Text Placeholder 4">
            <a:extLst>
              <a:ext uri="{FF2B5EF4-FFF2-40B4-BE49-F238E27FC236}">
                <a16:creationId xmlns:a16="http://schemas.microsoft.com/office/drawing/2014/main" id="{4AD409C1-821D-1A6A-11F7-13A42D0CADF7}"/>
              </a:ext>
            </a:extLst>
          </p:cNvPr>
          <p:cNvSpPr>
            <a:spLocks noGrp="1"/>
          </p:cNvSpPr>
          <p:nvPr>
            <p:custDataLst>
              <p:tags r:id="rId60"/>
            </p:custDataLst>
          </p:nvPr>
        </p:nvSpPr>
        <p:spPr bwMode="auto">
          <a:xfrm>
            <a:off x="1011238" y="5495925"/>
            <a:ext cx="317500" cy="1365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ctr">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lvl="0" algn="r">
              <a:spcBef>
                <a:spcPct val="0"/>
              </a:spcBef>
              <a:spcAft>
                <a:spcPct val="0"/>
              </a:spcAft>
            </a:pPr>
            <a:fld id="{2DD13753-BA38-4A51-8498-58DBE9B9A423}" type="datetime'''''''''''''''S''''''m''''''a''''l''l'''''''''''">
              <a:rPr lang="en-GB" altLang="en-US" sz="900" smtClean="0">
                <a:latin typeface="Montserrat" panose="00000500000000000000" pitchFamily="2" charset="0"/>
                <a:cs typeface="+mn-cs"/>
              </a:rPr>
              <a:pPr/>
              <a:t>Small</a:t>
            </a:fld>
            <a:endParaRPr lang="en-GB" sz="900" dirty="0">
              <a:latin typeface="Montserrat" panose="00000500000000000000" pitchFamily="2" charset="0"/>
              <a:cs typeface="+mn-cs"/>
              <a:sym typeface="Montserrat" pitchFamily="2" charset="77"/>
            </a:endParaRPr>
          </a:p>
        </p:txBody>
      </p:sp>
      <p:sp>
        <p:nvSpPr>
          <p:cNvPr id="1146" name="Text Placeholder 4">
            <a:extLst>
              <a:ext uri="{FF2B5EF4-FFF2-40B4-BE49-F238E27FC236}">
                <a16:creationId xmlns:a16="http://schemas.microsoft.com/office/drawing/2014/main" id="{A0DE89D0-231D-1C05-F2D5-C49A1DC899D6}"/>
              </a:ext>
            </a:extLst>
          </p:cNvPr>
          <p:cNvSpPr>
            <a:spLocks noGrp="1"/>
          </p:cNvSpPr>
          <p:nvPr>
            <p:custDataLst>
              <p:tags r:id="rId61"/>
            </p:custDataLst>
          </p:nvPr>
        </p:nvSpPr>
        <p:spPr bwMode="auto">
          <a:xfrm>
            <a:off x="830264" y="5908675"/>
            <a:ext cx="498475" cy="1365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ctr">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lvl="0" algn="r">
              <a:spcBef>
                <a:spcPct val="0"/>
              </a:spcBef>
              <a:spcAft>
                <a:spcPct val="0"/>
              </a:spcAft>
            </a:pPr>
            <a:fld id="{476E1DC7-9AD8-4399-835A-0672D918C5CD}" type="datetime'''P''e''''''''r''''''''s''''''''''''on''''a''''''''''''l'''">
              <a:rPr lang="en-GB" altLang="en-US" sz="900" smtClean="0">
                <a:latin typeface="Montserrat" panose="00000500000000000000" pitchFamily="2" charset="0"/>
                <a:cs typeface="+mn-cs"/>
              </a:rPr>
              <a:pPr/>
              <a:t>Personal</a:t>
            </a:fld>
            <a:endParaRPr lang="en-GB" sz="900" dirty="0">
              <a:latin typeface="Montserrat" panose="00000500000000000000" pitchFamily="2" charset="0"/>
              <a:cs typeface="+mn-cs"/>
              <a:sym typeface="Montserrat" pitchFamily="2" charset="77"/>
            </a:endParaRPr>
          </a:p>
        </p:txBody>
      </p:sp>
      <p:sp>
        <p:nvSpPr>
          <p:cNvPr id="1147" name="Text Placeholder 4">
            <a:extLst>
              <a:ext uri="{FF2B5EF4-FFF2-40B4-BE49-F238E27FC236}">
                <a16:creationId xmlns:a16="http://schemas.microsoft.com/office/drawing/2014/main" id="{14FD7BBB-F3E3-3231-23EF-1D2229659E5F}"/>
              </a:ext>
            </a:extLst>
          </p:cNvPr>
          <p:cNvSpPr>
            <a:spLocks noGrp="1"/>
          </p:cNvSpPr>
          <p:nvPr>
            <p:custDataLst>
              <p:tags r:id="rId62"/>
            </p:custDataLst>
          </p:nvPr>
        </p:nvSpPr>
        <p:spPr bwMode="gray">
          <a:xfrm>
            <a:off x="1863725" y="2216150"/>
            <a:ext cx="469900" cy="273050"/>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15875" tIns="0" rIns="15875" bIns="0" rtlCol="0" anchor="b">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lvl="0" algn="ctr">
              <a:spcBef>
                <a:spcPct val="0"/>
              </a:spcBef>
              <a:spcAft>
                <a:spcPct val="0"/>
              </a:spcAft>
              <a:buNone/>
            </a:pPr>
            <a:fld id="{1F7BDC4D-63DE-48D2-A484-FB4C4E0CFE89}" type="datetime'3'''''''''''''''''',''5''''''0''''''''''''''''''6'">
              <a:rPr lang="en-GB" altLang="en-US" sz="900" b="1" smtClean="0">
                <a:latin typeface="Montserrat" panose="00000500000000000000" pitchFamily="2" charset="0"/>
                <a:cs typeface="+mn-cs"/>
              </a:rPr>
              <a:pPr/>
              <a:t>3,506</a:t>
            </a:fld>
            <a:br>
              <a:rPr lang="en-GB" altLang="en-US" sz="900" b="1">
                <a:latin typeface="Montserrat" pitchFamily="2" charset="77"/>
                <a:cs typeface="+mn-cs"/>
                <a:sym typeface="Montserrat" pitchFamily="2" charset="77"/>
              </a:rPr>
            </a:br>
            <a:r>
              <a:rPr lang="en-GB" altLang="en-US" sz="900" b="1">
                <a:latin typeface="Montserrat" pitchFamily="2" charset="77"/>
                <a:cs typeface="+mn-cs"/>
                <a:sym typeface="Montserrat" pitchFamily="2" charset="77"/>
              </a:rPr>
              <a:t>(</a:t>
            </a:r>
            <a:fld id="{ED966BF9-20B2-4560-B349-C3C6A7CD6826}" type="datetime'''''2''''''''''''''''''4''''''''''''.''''4''''''''''%'''''''''">
              <a:rPr lang="en-GB" altLang="en-US" sz="900" b="1" smtClean="0">
                <a:latin typeface="Montserrat" panose="00000500000000000000" pitchFamily="2" charset="0"/>
                <a:cs typeface="+mn-cs"/>
              </a:rPr>
              <a:pPr/>
              <a:t>24.4%</a:t>
            </a:fld>
            <a:r>
              <a:rPr lang="en-GB" altLang="en-US" sz="900" b="1">
                <a:latin typeface="Montserrat" pitchFamily="2" charset="77"/>
                <a:cs typeface="+mn-cs"/>
                <a:sym typeface="Montserrat" pitchFamily="2" charset="77"/>
              </a:rPr>
              <a:t>)</a:t>
            </a:r>
            <a:endParaRPr lang="en-GB" sz="900" b="1" dirty="0">
              <a:latin typeface="Montserrat" pitchFamily="2" charset="77"/>
              <a:cs typeface="+mn-cs"/>
              <a:sym typeface="Montserrat" pitchFamily="2" charset="77"/>
            </a:endParaRPr>
          </a:p>
        </p:txBody>
      </p:sp>
      <p:sp>
        <p:nvSpPr>
          <p:cNvPr id="1148" name="Text Placeholder 4">
            <a:extLst>
              <a:ext uri="{FF2B5EF4-FFF2-40B4-BE49-F238E27FC236}">
                <a16:creationId xmlns:a16="http://schemas.microsoft.com/office/drawing/2014/main" id="{49E4ECAD-DE7D-D5C4-CD11-889B8456E412}"/>
              </a:ext>
            </a:extLst>
          </p:cNvPr>
          <p:cNvSpPr>
            <a:spLocks noGrp="1"/>
          </p:cNvSpPr>
          <p:nvPr>
            <p:custDataLst>
              <p:tags r:id="rId63"/>
            </p:custDataLst>
          </p:nvPr>
        </p:nvSpPr>
        <p:spPr bwMode="gray">
          <a:xfrm>
            <a:off x="2687639" y="2216150"/>
            <a:ext cx="384175" cy="273050"/>
          </a:xfrm>
          <a:prstGeom prst="rect">
            <a:avLst/>
          </a:prstGeom>
          <a:noFill/>
          <a:ln>
            <a:noFill/>
          </a:ln>
          <a:effectLst/>
          <a:extLst>
            <a:ext uri="{909E8E84-426E-40DD-AFC4-6F175D3DCCD1}">
              <a14:hiddenFill xmlns:a14="http://schemas.microsoft.com/office/drawing/2010/main">
                <a:solidFill>
                  <a:schemeClr val="bg1"/>
                </a:solidFill>
              </a14:hiddenFill>
            </a:ext>
          </a:extLst>
        </p:spPr>
        <p:txBody>
          <a:bodyPr vert="horz" wrap="none" lIns="15875" tIns="0" rIns="15875" bIns="0" rtlCol="0" anchor="b">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lvl="0" algn="ctr">
              <a:spcBef>
                <a:spcPct val="0"/>
              </a:spcBef>
              <a:spcAft>
                <a:spcPct val="0"/>
              </a:spcAft>
            </a:pPr>
            <a:fld id="{CF51070B-FB45-41FA-9D12-2D2E70818096}" type="datetime'''''''''''''5''''''''''''''3''''''''''4'''">
              <a:rPr lang="en-GB" altLang="en-US" sz="900" b="1" smtClean="0">
                <a:latin typeface="Montserrat" panose="00000500000000000000" pitchFamily="2" charset="0"/>
                <a:cs typeface="+mn-cs"/>
              </a:rPr>
              <a:pPr/>
              <a:t>534</a:t>
            </a:fld>
            <a:br>
              <a:rPr lang="en-GB" altLang="en-US" sz="900" b="1">
                <a:latin typeface="Montserrat" pitchFamily="2" charset="77"/>
                <a:cs typeface="+mn-cs"/>
                <a:sym typeface="Montserrat" pitchFamily="2" charset="77"/>
              </a:rPr>
            </a:br>
            <a:r>
              <a:rPr lang="en-GB" altLang="en-US" sz="900" b="1">
                <a:latin typeface="Montserrat" pitchFamily="2" charset="77"/>
                <a:cs typeface="+mn-cs"/>
                <a:sym typeface="Montserrat" pitchFamily="2" charset="77"/>
              </a:rPr>
              <a:t>(</a:t>
            </a:r>
            <a:fld id="{2DFBB602-D583-4B34-8997-09FEF3136A7F}" type="datetime'''''''''''''3''''''''''''''''''''''''''''''''''.''''7%'''">
              <a:rPr lang="en-GB" altLang="en-US" sz="900" b="1" smtClean="0">
                <a:latin typeface="Montserrat" panose="00000500000000000000" pitchFamily="2" charset="0"/>
                <a:cs typeface="+mn-cs"/>
              </a:rPr>
              <a:pPr/>
              <a:t>3.7%</a:t>
            </a:fld>
            <a:r>
              <a:rPr lang="en-GB" altLang="en-US" sz="900" b="1">
                <a:latin typeface="Montserrat" pitchFamily="2" charset="77"/>
                <a:cs typeface="+mn-cs"/>
                <a:sym typeface="Montserrat" pitchFamily="2" charset="77"/>
              </a:rPr>
              <a:t>)</a:t>
            </a:r>
            <a:endParaRPr lang="en-GB" sz="900" b="1" dirty="0">
              <a:latin typeface="Montserrat" pitchFamily="2" charset="77"/>
              <a:cs typeface="+mn-cs"/>
              <a:sym typeface="Montserrat" pitchFamily="2" charset="77"/>
            </a:endParaRPr>
          </a:p>
        </p:txBody>
      </p:sp>
      <p:sp>
        <p:nvSpPr>
          <p:cNvPr id="1149" name="Text Placeholder 4">
            <a:extLst>
              <a:ext uri="{FF2B5EF4-FFF2-40B4-BE49-F238E27FC236}">
                <a16:creationId xmlns:a16="http://schemas.microsoft.com/office/drawing/2014/main" id="{0EAD0B9A-2952-CE2B-FDDC-F3F8799E8C4A}"/>
              </a:ext>
            </a:extLst>
          </p:cNvPr>
          <p:cNvSpPr>
            <a:spLocks noGrp="1"/>
          </p:cNvSpPr>
          <p:nvPr>
            <p:custDataLst>
              <p:tags r:id="rId64"/>
            </p:custDataLst>
          </p:nvPr>
        </p:nvSpPr>
        <p:spPr bwMode="gray">
          <a:xfrm>
            <a:off x="3511550" y="2216150"/>
            <a:ext cx="461963" cy="273050"/>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15875" tIns="0" rIns="15875" bIns="0" rtlCol="0" anchor="b">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lvl="0" algn="ctr">
              <a:spcBef>
                <a:spcPct val="0"/>
              </a:spcBef>
              <a:spcAft>
                <a:spcPct val="0"/>
              </a:spcAft>
            </a:pPr>
            <a:fld id="{211D9229-CC1F-4C58-8E5A-352C36474306}" type="datetime'''''3,''''''''9''''''''''''''3''4'''''''''''''''''''''''">
              <a:rPr lang="en-GB" altLang="en-US" sz="900" b="1" smtClean="0">
                <a:latin typeface="Montserrat" panose="00000500000000000000" pitchFamily="2" charset="0"/>
                <a:cs typeface="+mn-cs"/>
              </a:rPr>
              <a:pPr/>
              <a:t>3,934</a:t>
            </a:fld>
            <a:br>
              <a:rPr lang="en-GB" altLang="en-US" sz="900" b="1">
                <a:latin typeface="Montserrat" pitchFamily="2" charset="77"/>
                <a:cs typeface="+mn-cs"/>
                <a:sym typeface="Montserrat" pitchFamily="2" charset="77"/>
              </a:rPr>
            </a:br>
            <a:r>
              <a:rPr lang="en-GB" altLang="en-US" sz="900" b="1">
                <a:latin typeface="Montserrat" pitchFamily="2" charset="77"/>
                <a:cs typeface="+mn-cs"/>
                <a:sym typeface="Montserrat" pitchFamily="2" charset="77"/>
              </a:rPr>
              <a:t>(</a:t>
            </a:r>
            <a:fld id="{46570663-D440-4B17-9E50-5A8D90CDDA0E}" type="datetime'''''''''2''''''''7''''''''''''''.''''''''''4''''''''''''%'''">
              <a:rPr lang="en-GB" altLang="en-US" sz="900" b="1" smtClean="0">
                <a:latin typeface="Montserrat" panose="00000500000000000000" pitchFamily="2" charset="0"/>
                <a:cs typeface="+mn-cs"/>
              </a:rPr>
              <a:pPr/>
              <a:t>27.4%</a:t>
            </a:fld>
            <a:r>
              <a:rPr lang="en-GB" altLang="en-US" sz="900" b="1">
                <a:latin typeface="Montserrat" pitchFamily="2" charset="77"/>
                <a:cs typeface="+mn-cs"/>
                <a:sym typeface="Montserrat" pitchFamily="2" charset="77"/>
              </a:rPr>
              <a:t>)</a:t>
            </a:r>
            <a:endParaRPr lang="en-GB" sz="900" b="1" dirty="0">
              <a:latin typeface="Montserrat" pitchFamily="2" charset="77"/>
              <a:cs typeface="+mn-cs"/>
              <a:sym typeface="Montserrat" pitchFamily="2" charset="77"/>
            </a:endParaRPr>
          </a:p>
        </p:txBody>
      </p:sp>
      <p:sp>
        <p:nvSpPr>
          <p:cNvPr id="1150" name="Text Placeholder 4">
            <a:extLst>
              <a:ext uri="{FF2B5EF4-FFF2-40B4-BE49-F238E27FC236}">
                <a16:creationId xmlns:a16="http://schemas.microsoft.com/office/drawing/2014/main" id="{A2E4B81D-2434-D368-A6C2-DD899462C664}"/>
              </a:ext>
            </a:extLst>
          </p:cNvPr>
          <p:cNvSpPr>
            <a:spLocks noGrp="1"/>
          </p:cNvSpPr>
          <p:nvPr>
            <p:custDataLst>
              <p:tags r:id="rId65"/>
            </p:custDataLst>
          </p:nvPr>
        </p:nvSpPr>
        <p:spPr bwMode="gray">
          <a:xfrm>
            <a:off x="5316538" y="2216150"/>
            <a:ext cx="452438" cy="273050"/>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15875" tIns="0" rIns="15875" bIns="0" rtlCol="0" anchor="b">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lvl="0" algn="ctr">
              <a:spcBef>
                <a:spcPct val="0"/>
              </a:spcBef>
              <a:spcAft>
                <a:spcPct val="0"/>
              </a:spcAft>
            </a:pPr>
            <a:fld id="{16EFB2A6-0090-4C7B-8D55-5820A810DF26}" type="datetime'''5'''''',38''''''''''4'''''''''''''''''''''''''''''''''''''">
              <a:rPr lang="en-GB" altLang="en-US" sz="900" b="1" smtClean="0">
                <a:latin typeface="Montserrat" panose="00000500000000000000" pitchFamily="2" charset="0"/>
                <a:cs typeface="+mn-cs"/>
              </a:rPr>
              <a:pPr/>
              <a:t>5,384</a:t>
            </a:fld>
            <a:br>
              <a:rPr lang="en-GB" altLang="en-US" sz="900" b="1">
                <a:latin typeface="Montserrat" pitchFamily="2" charset="77"/>
                <a:cs typeface="+mn-cs"/>
                <a:sym typeface="Montserrat" pitchFamily="2" charset="77"/>
              </a:rPr>
            </a:br>
            <a:r>
              <a:rPr lang="en-GB" altLang="en-US" sz="900" b="1">
                <a:latin typeface="Montserrat" pitchFamily="2" charset="77"/>
                <a:cs typeface="+mn-cs"/>
                <a:sym typeface="Montserrat" pitchFamily="2" charset="77"/>
              </a:rPr>
              <a:t>(</a:t>
            </a:r>
            <a:fld id="{271E66AF-9613-4E01-8361-8991AE88F2CA}" type="datetime'''3''''''''''''''''7.''''''''''''''''''''''5''''%'">
              <a:rPr lang="en-GB" altLang="en-US" sz="900" b="1" smtClean="0">
                <a:latin typeface="Montserrat" panose="00000500000000000000" pitchFamily="2" charset="0"/>
                <a:cs typeface="+mn-cs"/>
              </a:rPr>
              <a:pPr/>
              <a:t>37.5%</a:t>
            </a:fld>
            <a:r>
              <a:rPr lang="en-GB" altLang="en-US" sz="900" b="1">
                <a:latin typeface="Montserrat" pitchFamily="2" charset="77"/>
                <a:cs typeface="+mn-cs"/>
                <a:sym typeface="Montserrat" pitchFamily="2" charset="77"/>
              </a:rPr>
              <a:t>)</a:t>
            </a:r>
            <a:endParaRPr lang="en-GB" sz="900" b="1" dirty="0">
              <a:latin typeface="Montserrat" pitchFamily="2" charset="77"/>
              <a:cs typeface="+mn-cs"/>
              <a:sym typeface="Montserrat" pitchFamily="2" charset="77"/>
            </a:endParaRPr>
          </a:p>
        </p:txBody>
      </p:sp>
      <p:sp>
        <p:nvSpPr>
          <p:cNvPr id="1151" name="Text Placeholder 4">
            <a:extLst>
              <a:ext uri="{FF2B5EF4-FFF2-40B4-BE49-F238E27FC236}">
                <a16:creationId xmlns:a16="http://schemas.microsoft.com/office/drawing/2014/main" id="{43E31307-7718-838A-03B4-98141200FE7E}"/>
              </a:ext>
            </a:extLst>
          </p:cNvPr>
          <p:cNvSpPr>
            <a:spLocks noGrp="1"/>
          </p:cNvSpPr>
          <p:nvPr>
            <p:custDataLst>
              <p:tags r:id="rId66"/>
            </p:custDataLst>
          </p:nvPr>
        </p:nvSpPr>
        <p:spPr bwMode="gray">
          <a:xfrm>
            <a:off x="6578600" y="2216150"/>
            <a:ext cx="393700" cy="273050"/>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15875" tIns="0" rIns="15875" bIns="0" rtlCol="0" anchor="b">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lvl="0" algn="ctr">
              <a:spcBef>
                <a:spcPct val="0"/>
              </a:spcBef>
              <a:spcAft>
                <a:spcPct val="0"/>
              </a:spcAft>
            </a:pPr>
            <a:fld id="{6F7C27C1-D837-482F-9BD9-B892CA488467}" type="datetime'''''''''9''''''''9''''''''''''''''''''''''''''''''8'''''">
              <a:rPr lang="en-GB" altLang="en-US" sz="900" b="1" smtClean="0">
                <a:latin typeface="Montserrat" panose="00000500000000000000" pitchFamily="2" charset="0"/>
                <a:cs typeface="+mn-cs"/>
              </a:rPr>
              <a:pPr/>
              <a:t>998</a:t>
            </a:fld>
            <a:br>
              <a:rPr lang="en-GB" altLang="en-US" sz="900" b="1">
                <a:latin typeface="Montserrat" pitchFamily="2" charset="77"/>
                <a:cs typeface="+mn-cs"/>
                <a:sym typeface="Montserrat" pitchFamily="2" charset="77"/>
              </a:rPr>
            </a:br>
            <a:r>
              <a:rPr lang="en-GB" altLang="en-US" sz="900" b="1">
                <a:latin typeface="Montserrat" pitchFamily="2" charset="77"/>
                <a:cs typeface="+mn-cs"/>
                <a:sym typeface="Montserrat" pitchFamily="2" charset="77"/>
              </a:rPr>
              <a:t>(</a:t>
            </a:r>
            <a:fld id="{4BDF4BC4-CB75-4E84-BD61-51AB6AE8AC28}" type="datetime'''''''''''''''7''''''''''''''''''.''''0''''''''%'''''''''''">
              <a:rPr lang="en-GB" altLang="en-US" sz="900" b="1" smtClean="0">
                <a:latin typeface="Montserrat" panose="00000500000000000000" pitchFamily="2" charset="0"/>
                <a:cs typeface="+mn-cs"/>
              </a:rPr>
              <a:pPr/>
              <a:t>7.0%</a:t>
            </a:fld>
            <a:r>
              <a:rPr lang="en-GB" altLang="en-US" sz="900" b="1">
                <a:latin typeface="Montserrat" pitchFamily="2" charset="77"/>
                <a:cs typeface="+mn-cs"/>
                <a:sym typeface="Montserrat" pitchFamily="2" charset="77"/>
              </a:rPr>
              <a:t>)</a:t>
            </a:r>
            <a:endParaRPr lang="en-GB" sz="900" b="1" dirty="0">
              <a:latin typeface="Montserrat" pitchFamily="2" charset="77"/>
              <a:cs typeface="+mn-cs"/>
              <a:sym typeface="Montserrat" pitchFamily="2" charset="77"/>
            </a:endParaRPr>
          </a:p>
        </p:txBody>
      </p:sp>
      <p:sp>
        <p:nvSpPr>
          <p:cNvPr id="1152" name="Text Placeholder 4">
            <a:extLst>
              <a:ext uri="{FF2B5EF4-FFF2-40B4-BE49-F238E27FC236}">
                <a16:creationId xmlns:a16="http://schemas.microsoft.com/office/drawing/2014/main" id="{EA9D9802-4978-A785-A3DE-1ECE0F74EC2A}"/>
              </a:ext>
            </a:extLst>
          </p:cNvPr>
          <p:cNvSpPr>
            <a:spLocks noGrp="1"/>
          </p:cNvSpPr>
          <p:nvPr>
            <p:custDataLst>
              <p:tags r:id="rId67"/>
            </p:custDataLst>
          </p:nvPr>
        </p:nvSpPr>
        <p:spPr bwMode="auto">
          <a:xfrm>
            <a:off x="1003300" y="3700463"/>
            <a:ext cx="325438" cy="1365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ctr">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lvl="0" algn="r">
              <a:spcBef>
                <a:spcPct val="0"/>
              </a:spcBef>
              <a:spcAft>
                <a:spcPct val="0"/>
              </a:spcAft>
            </a:pPr>
            <a:fld id="{80E6A5E1-D6FE-4289-BA28-69A499D410FD}" type="datetime'L''a''r''''''''''''''''g''''''''''e'''''''''''''''">
              <a:rPr lang="en-GB" altLang="en-US" sz="900" smtClean="0">
                <a:latin typeface="Montserrat" panose="00000500000000000000" pitchFamily="2" charset="0"/>
                <a:cs typeface="+mn-cs"/>
              </a:rPr>
              <a:pPr/>
              <a:t>Large</a:t>
            </a:fld>
            <a:endParaRPr lang="en-GB" sz="900" dirty="0">
              <a:latin typeface="Montserrat" panose="00000500000000000000" pitchFamily="2" charset="0"/>
              <a:cs typeface="+mn-cs"/>
              <a:sym typeface="Montserrat" pitchFamily="2" charset="77"/>
            </a:endParaRPr>
          </a:p>
        </p:txBody>
      </p:sp>
      <p:sp>
        <p:nvSpPr>
          <p:cNvPr id="1153" name="Rectangle: Rounded Corners 1152">
            <a:extLst>
              <a:ext uri="{FF2B5EF4-FFF2-40B4-BE49-F238E27FC236}">
                <a16:creationId xmlns:a16="http://schemas.microsoft.com/office/drawing/2014/main" id="{97FE1B42-AA9D-17FC-B6BA-9C37235A0821}"/>
              </a:ext>
            </a:extLst>
          </p:cNvPr>
          <p:cNvSpPr/>
          <p:nvPr/>
        </p:nvSpPr>
        <p:spPr>
          <a:xfrm>
            <a:off x="7237510" y="2136775"/>
            <a:ext cx="648138" cy="333375"/>
          </a:xfrm>
          <a:prstGeom prst="roundRect">
            <a:avLst/>
          </a:prstGeom>
          <a:solidFill>
            <a:schemeClr val="bg1"/>
          </a:solidFill>
          <a:ln w="6350" cap="sq">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GB" sz="900" b="1" dirty="0">
                <a:solidFill>
                  <a:schemeClr val="tx1"/>
                </a:solidFill>
                <a:latin typeface="Montserrat" pitchFamily="2" charset="77"/>
              </a:rPr>
              <a:t>14,356</a:t>
            </a:r>
          </a:p>
          <a:p>
            <a:pPr algn="ctr"/>
            <a:r>
              <a:rPr lang="en-GB" sz="900" b="1" dirty="0">
                <a:solidFill>
                  <a:schemeClr val="tx1"/>
                </a:solidFill>
                <a:latin typeface="Montserrat" pitchFamily="2" charset="77"/>
              </a:rPr>
              <a:t>(100.0%)</a:t>
            </a:r>
          </a:p>
        </p:txBody>
      </p:sp>
      <p:sp>
        <p:nvSpPr>
          <p:cNvPr id="1154" name="Rectangle: Rounded Corners 1153">
            <a:extLst>
              <a:ext uri="{FF2B5EF4-FFF2-40B4-BE49-F238E27FC236}">
                <a16:creationId xmlns:a16="http://schemas.microsoft.com/office/drawing/2014/main" id="{EEE8C1B3-2C79-66F1-37A6-4D803FD90D72}"/>
              </a:ext>
            </a:extLst>
          </p:cNvPr>
          <p:cNvSpPr/>
          <p:nvPr/>
        </p:nvSpPr>
        <p:spPr>
          <a:xfrm>
            <a:off x="7234528" y="5514975"/>
            <a:ext cx="648138" cy="334963"/>
          </a:xfrm>
          <a:prstGeom prst="roundRect">
            <a:avLst/>
          </a:prstGeom>
          <a:solidFill>
            <a:schemeClr val="accent6">
              <a:lumMod val="20000"/>
              <a:lumOff val="80000"/>
            </a:schemeClr>
          </a:solidFill>
          <a:ln w="6350" cap="sq">
            <a:solidFill>
              <a:schemeClr val="accent6"/>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GB" sz="900" dirty="0">
                <a:solidFill>
                  <a:schemeClr val="tx1"/>
                </a:solidFill>
                <a:latin typeface="Montserrat" pitchFamily="2" charset="77"/>
              </a:rPr>
              <a:t>1,197</a:t>
            </a:r>
            <a:br>
              <a:rPr lang="en-GB" sz="900" dirty="0">
                <a:solidFill>
                  <a:schemeClr val="tx1"/>
                </a:solidFill>
                <a:latin typeface="Montserrat" pitchFamily="2" charset="77"/>
              </a:rPr>
            </a:br>
            <a:r>
              <a:rPr lang="en-GB" sz="900" dirty="0">
                <a:solidFill>
                  <a:schemeClr val="tx1"/>
                </a:solidFill>
                <a:latin typeface="Montserrat" pitchFamily="2" charset="77"/>
              </a:rPr>
              <a:t>(8.3%)</a:t>
            </a:r>
          </a:p>
        </p:txBody>
      </p:sp>
      <p:sp>
        <p:nvSpPr>
          <p:cNvPr id="1155" name="Rectangle: Rounded Corners 1154">
            <a:extLst>
              <a:ext uri="{FF2B5EF4-FFF2-40B4-BE49-F238E27FC236}">
                <a16:creationId xmlns:a16="http://schemas.microsoft.com/office/drawing/2014/main" id="{CB0D4BB5-447C-AB08-99B5-BAD13F8B6106}"/>
              </a:ext>
            </a:extLst>
          </p:cNvPr>
          <p:cNvSpPr/>
          <p:nvPr/>
        </p:nvSpPr>
        <p:spPr>
          <a:xfrm>
            <a:off x="7237510" y="3887123"/>
            <a:ext cx="648138" cy="333375"/>
          </a:xfrm>
          <a:prstGeom prst="roundRect">
            <a:avLst/>
          </a:prstGeom>
          <a:solidFill>
            <a:schemeClr val="accent4">
              <a:lumMod val="20000"/>
              <a:lumOff val="80000"/>
            </a:schemeClr>
          </a:solidFill>
          <a:ln w="6350" cap="sq">
            <a:solidFill>
              <a:schemeClr val="accent4"/>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GB" sz="900" dirty="0">
                <a:solidFill>
                  <a:schemeClr val="tx1"/>
                </a:solidFill>
                <a:latin typeface="Montserrat" pitchFamily="2" charset="77"/>
              </a:rPr>
              <a:t>3,051</a:t>
            </a:r>
            <a:br>
              <a:rPr lang="en-GB" sz="900" dirty="0">
                <a:solidFill>
                  <a:schemeClr val="tx1"/>
                </a:solidFill>
                <a:latin typeface="Montserrat" pitchFamily="2" charset="77"/>
              </a:rPr>
            </a:br>
            <a:r>
              <a:rPr lang="en-GB" sz="900" dirty="0">
                <a:solidFill>
                  <a:schemeClr val="tx1"/>
                </a:solidFill>
                <a:latin typeface="Montserrat" pitchFamily="2" charset="77"/>
              </a:rPr>
              <a:t>(21.3%)</a:t>
            </a:r>
          </a:p>
        </p:txBody>
      </p:sp>
      <p:sp>
        <p:nvSpPr>
          <p:cNvPr id="1156" name="Rectangle: Rounded Corners 1155">
            <a:extLst>
              <a:ext uri="{FF2B5EF4-FFF2-40B4-BE49-F238E27FC236}">
                <a16:creationId xmlns:a16="http://schemas.microsoft.com/office/drawing/2014/main" id="{26C84BBB-2D40-C534-F727-343EE1648FB5}"/>
              </a:ext>
            </a:extLst>
          </p:cNvPr>
          <p:cNvSpPr/>
          <p:nvPr/>
        </p:nvSpPr>
        <p:spPr>
          <a:xfrm>
            <a:off x="7234528" y="4415761"/>
            <a:ext cx="648138" cy="333375"/>
          </a:xfrm>
          <a:prstGeom prst="roundRect">
            <a:avLst/>
          </a:prstGeom>
          <a:solidFill>
            <a:schemeClr val="accent3">
              <a:lumMod val="20000"/>
              <a:lumOff val="80000"/>
            </a:schemeClr>
          </a:solidFill>
          <a:ln w="6350" cap="sq">
            <a:solidFill>
              <a:schemeClr val="accent3"/>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GB" sz="900" dirty="0">
                <a:solidFill>
                  <a:schemeClr val="tx1"/>
                </a:solidFill>
                <a:latin typeface="Montserrat" pitchFamily="2" charset="77"/>
              </a:rPr>
              <a:t>3,172</a:t>
            </a:r>
          </a:p>
          <a:p>
            <a:pPr algn="ctr"/>
            <a:r>
              <a:rPr lang="en-GB" sz="900" dirty="0">
                <a:solidFill>
                  <a:schemeClr val="tx1"/>
                </a:solidFill>
                <a:latin typeface="Montserrat" pitchFamily="2" charset="77"/>
              </a:rPr>
              <a:t>(22.1%)</a:t>
            </a:r>
          </a:p>
        </p:txBody>
      </p:sp>
      <p:sp>
        <p:nvSpPr>
          <p:cNvPr id="1157" name="Rectangle: Rounded Corners 1156">
            <a:extLst>
              <a:ext uri="{FF2B5EF4-FFF2-40B4-BE49-F238E27FC236}">
                <a16:creationId xmlns:a16="http://schemas.microsoft.com/office/drawing/2014/main" id="{1AFAEEC1-C91B-42AF-D683-A6A39084CE96}"/>
              </a:ext>
            </a:extLst>
          </p:cNvPr>
          <p:cNvSpPr/>
          <p:nvPr/>
        </p:nvSpPr>
        <p:spPr>
          <a:xfrm>
            <a:off x="7237510" y="5023773"/>
            <a:ext cx="648138" cy="333375"/>
          </a:xfrm>
          <a:prstGeom prst="roundRect">
            <a:avLst/>
          </a:prstGeom>
          <a:solidFill>
            <a:schemeClr val="accent2">
              <a:lumMod val="20000"/>
              <a:lumOff val="80000"/>
            </a:schemeClr>
          </a:solidFill>
          <a:ln w="6350" cap="sq">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GB" sz="900" dirty="0">
                <a:solidFill>
                  <a:schemeClr val="tx1"/>
                </a:solidFill>
                <a:latin typeface="Montserrat" pitchFamily="2" charset="77"/>
              </a:rPr>
              <a:t>1,867</a:t>
            </a:r>
          </a:p>
          <a:p>
            <a:pPr algn="ctr"/>
            <a:r>
              <a:rPr lang="en-GB" sz="900" dirty="0">
                <a:solidFill>
                  <a:schemeClr val="tx1"/>
                </a:solidFill>
                <a:latin typeface="Montserrat" pitchFamily="2" charset="77"/>
              </a:rPr>
              <a:t>(13.0%)</a:t>
            </a:r>
          </a:p>
        </p:txBody>
      </p:sp>
      <p:sp>
        <p:nvSpPr>
          <p:cNvPr id="1158" name="Rectangle: Rounded Corners 1157">
            <a:extLst>
              <a:ext uri="{FF2B5EF4-FFF2-40B4-BE49-F238E27FC236}">
                <a16:creationId xmlns:a16="http://schemas.microsoft.com/office/drawing/2014/main" id="{FC79CD92-5022-E721-7028-B7E6678E926B}"/>
              </a:ext>
            </a:extLst>
          </p:cNvPr>
          <p:cNvSpPr/>
          <p:nvPr/>
        </p:nvSpPr>
        <p:spPr>
          <a:xfrm>
            <a:off x="7234528" y="2879725"/>
            <a:ext cx="648138" cy="333375"/>
          </a:xfrm>
          <a:prstGeom prst="roundRect">
            <a:avLst/>
          </a:prstGeom>
          <a:solidFill>
            <a:schemeClr val="accent1">
              <a:lumMod val="20000"/>
              <a:lumOff val="80000"/>
            </a:schemeClr>
          </a:solidFill>
          <a:ln w="6350" cap="sq">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GB" sz="900" dirty="0">
                <a:solidFill>
                  <a:schemeClr val="tx1"/>
                </a:solidFill>
                <a:latin typeface="Montserrat" pitchFamily="2" charset="77"/>
              </a:rPr>
              <a:t>5,068</a:t>
            </a:r>
          </a:p>
          <a:p>
            <a:pPr algn="ctr"/>
            <a:r>
              <a:rPr lang="en-GB" sz="900" dirty="0">
                <a:solidFill>
                  <a:schemeClr val="tx1"/>
                </a:solidFill>
                <a:latin typeface="Montserrat" pitchFamily="2" charset="77"/>
              </a:rPr>
              <a:t>(35.3%)</a:t>
            </a:r>
          </a:p>
        </p:txBody>
      </p:sp>
      <p:sp>
        <p:nvSpPr>
          <p:cNvPr id="1159" name="Oval 1158">
            <a:extLst>
              <a:ext uri="{FF2B5EF4-FFF2-40B4-BE49-F238E27FC236}">
                <a16:creationId xmlns:a16="http://schemas.microsoft.com/office/drawing/2014/main" id="{605CAAFD-A1F5-666A-421C-6FB80E82A76A}"/>
              </a:ext>
            </a:extLst>
          </p:cNvPr>
          <p:cNvSpPr/>
          <p:nvPr/>
        </p:nvSpPr>
        <p:spPr>
          <a:xfrm>
            <a:off x="8066473" y="1665288"/>
            <a:ext cx="372638" cy="373063"/>
          </a:xfrm>
          <a:prstGeom prst="ellipse">
            <a:avLst/>
          </a:prstGeom>
          <a:solidFill>
            <a:schemeClr val="bg1"/>
          </a:solidFill>
          <a:ln w="6350"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GB" sz="1400" dirty="0" err="1">
              <a:solidFill>
                <a:schemeClr val="bg1"/>
              </a:solidFill>
              <a:latin typeface="Montserrat" pitchFamily="2" charset="77"/>
            </a:endParaRPr>
          </a:p>
        </p:txBody>
      </p:sp>
      <p:sp>
        <p:nvSpPr>
          <p:cNvPr id="1160" name="Isosceles Triangle 1159">
            <a:extLst>
              <a:ext uri="{FF2B5EF4-FFF2-40B4-BE49-F238E27FC236}">
                <a16:creationId xmlns:a16="http://schemas.microsoft.com/office/drawing/2014/main" id="{BC2FDE3C-88F1-1BB8-6F60-6B6F7AA792C9}"/>
              </a:ext>
            </a:extLst>
          </p:cNvPr>
          <p:cNvSpPr/>
          <p:nvPr/>
        </p:nvSpPr>
        <p:spPr>
          <a:xfrm rot="5400000">
            <a:off x="8169275" y="1747838"/>
            <a:ext cx="248959" cy="214313"/>
          </a:xfrm>
          <a:prstGeom prst="triangle">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GB" sz="1400" dirty="0" err="1">
              <a:solidFill>
                <a:schemeClr val="bg1"/>
              </a:solidFill>
              <a:latin typeface="Montserrat" pitchFamily="2" charset="77"/>
            </a:endParaRPr>
          </a:p>
        </p:txBody>
      </p:sp>
      <p:sp>
        <p:nvSpPr>
          <p:cNvPr id="1161" name="Isosceles Triangle 1160">
            <a:extLst>
              <a:ext uri="{FF2B5EF4-FFF2-40B4-BE49-F238E27FC236}">
                <a16:creationId xmlns:a16="http://schemas.microsoft.com/office/drawing/2014/main" id="{2621D94F-8EFB-2D62-6E36-FCEB80C23E97}"/>
              </a:ext>
            </a:extLst>
          </p:cNvPr>
          <p:cNvSpPr/>
          <p:nvPr/>
        </p:nvSpPr>
        <p:spPr>
          <a:xfrm rot="5400000">
            <a:off x="8134350" y="1781175"/>
            <a:ext cx="161364" cy="138113"/>
          </a:xfrm>
          <a:prstGeom prst="triangle">
            <a:avLst/>
          </a:prstGeom>
          <a:solidFill>
            <a:schemeClr val="accent1">
              <a:lumMod val="20000"/>
              <a:lumOff val="80000"/>
            </a:schemeClr>
          </a:solidFill>
          <a:ln w="6350"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GB" sz="1400" dirty="0" err="1">
              <a:solidFill>
                <a:schemeClr val="bg1"/>
              </a:solidFill>
              <a:latin typeface="Montserrat" pitchFamily="2" charset="77"/>
            </a:endParaRPr>
          </a:p>
        </p:txBody>
      </p:sp>
      <p:sp>
        <p:nvSpPr>
          <p:cNvPr id="1163" name="Rectangle 1162">
            <a:extLst>
              <a:ext uri="{FF2B5EF4-FFF2-40B4-BE49-F238E27FC236}">
                <a16:creationId xmlns:a16="http://schemas.microsoft.com/office/drawing/2014/main" id="{9D33346D-97CD-7037-5E56-EC06CB13FA34}"/>
              </a:ext>
            </a:extLst>
          </p:cNvPr>
          <p:cNvSpPr/>
          <p:nvPr/>
        </p:nvSpPr>
        <p:spPr>
          <a:xfrm>
            <a:off x="9719260" y="1010108"/>
            <a:ext cx="1929955" cy="265364"/>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r">
              <a:spcBef>
                <a:spcPts val="300"/>
              </a:spcBef>
              <a:spcAft>
                <a:spcPts val="300"/>
              </a:spcAft>
            </a:pPr>
            <a:r>
              <a:rPr lang="en-GB" sz="900" u="sng" dirty="0">
                <a:solidFill>
                  <a:schemeClr val="accent6">
                    <a:lumMod val="90000"/>
                    <a:lumOff val="10000"/>
                  </a:schemeClr>
                </a:solidFill>
                <a:latin typeface="Montserrat" pitchFamily="2" charset="77"/>
              </a:rPr>
              <a:t>FIGURES ARE DIRECTIONAL</a:t>
            </a:r>
          </a:p>
        </p:txBody>
      </p:sp>
      <p:pic>
        <p:nvPicPr>
          <p:cNvPr id="1164" name="Picture 1163" descr="A white square with a black outline&#10;&#10;Description automatically generated">
            <a:extLst>
              <a:ext uri="{FF2B5EF4-FFF2-40B4-BE49-F238E27FC236}">
                <a16:creationId xmlns:a16="http://schemas.microsoft.com/office/drawing/2014/main" id="{3813AD23-4651-C28D-694A-72B600967799}"/>
              </a:ext>
            </a:extLst>
          </p:cNvPr>
          <p:cNvPicPr>
            <a:picLocks noChangeAspect="1"/>
          </p:cNvPicPr>
          <p:nvPr/>
        </p:nvPicPr>
        <p:blipFill>
          <a:blip r:embed="rId71"/>
          <a:stretch>
            <a:fillRect/>
          </a:stretch>
        </p:blipFill>
        <p:spPr>
          <a:xfrm>
            <a:off x="11912720" y="48403"/>
            <a:ext cx="214751" cy="208604"/>
          </a:xfrm>
          <a:prstGeom prst="rect">
            <a:avLst/>
          </a:prstGeom>
        </p:spPr>
      </p:pic>
    </p:spTree>
    <p:extLst>
      <p:ext uri="{BB962C8B-B14F-4D97-AF65-F5344CB8AC3E}">
        <p14:creationId xmlns:p14="http://schemas.microsoft.com/office/powerpoint/2010/main" val="21856909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D75CE4-F8F1-2FE3-4895-D2E6668F7153}"/>
            </a:ext>
          </a:extLst>
        </p:cNvPr>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FDFB10C6-AAA5-E43A-AD0E-64601604694E}"/>
              </a:ext>
            </a:extLst>
          </p:cNvPr>
          <p:cNvGraphicFramePr>
            <a:graphicFrameLocks noChangeAspect="1"/>
          </p:cNvGraphicFramePr>
          <p:nvPr>
            <p:custDataLst>
              <p:tags r:id="rId1"/>
            </p:custDataLst>
            <p:extLst>
              <p:ext uri="{D42A27DB-BD31-4B8C-83A1-F6EECF244321}">
                <p14:modId xmlns:p14="http://schemas.microsoft.com/office/powerpoint/2010/main" val="227415832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04" imgH="405" progId="TCLayout.ActiveDocument.1">
                  <p:embed/>
                </p:oleObj>
              </mc:Choice>
              <mc:Fallback>
                <p:oleObj name="think-cell Slide" r:id="rId3" imgW="404" imgH="405" progId="TCLayout.ActiveDocument.1">
                  <p:embed/>
                  <p:pic>
                    <p:nvPicPr>
                      <p:cNvPr id="9" name="think-cell data - do not delete" hidden="1">
                        <a:extLst>
                          <a:ext uri="{FF2B5EF4-FFF2-40B4-BE49-F238E27FC236}">
                            <a16:creationId xmlns:a16="http://schemas.microsoft.com/office/drawing/2014/main" id="{889C6E4A-8CAD-90FB-4FB3-FB898EF41082}"/>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5" name="Title 4">
            <a:extLst>
              <a:ext uri="{FF2B5EF4-FFF2-40B4-BE49-F238E27FC236}">
                <a16:creationId xmlns:a16="http://schemas.microsoft.com/office/drawing/2014/main" id="{1BDCC452-643D-2D30-2A77-77C5B191916E}"/>
              </a:ext>
            </a:extLst>
          </p:cNvPr>
          <p:cNvSpPr>
            <a:spLocks noGrp="1"/>
          </p:cNvSpPr>
          <p:nvPr>
            <p:ph type="title"/>
          </p:nvPr>
        </p:nvSpPr>
        <p:spPr>
          <a:xfrm>
            <a:off x="623888" y="589405"/>
            <a:ext cx="10944225" cy="424732"/>
          </a:xfrm>
        </p:spPr>
        <p:txBody>
          <a:bodyPr vert="horz"/>
          <a:lstStyle/>
          <a:p>
            <a:r>
              <a:rPr lang="en-GB" dirty="0"/>
              <a:t>There are 7 key trends that will impact xP&amp;A market going forward</a:t>
            </a:r>
          </a:p>
        </p:txBody>
      </p:sp>
      <p:sp>
        <p:nvSpPr>
          <p:cNvPr id="8" name="Text Placeholder 7">
            <a:extLst>
              <a:ext uri="{FF2B5EF4-FFF2-40B4-BE49-F238E27FC236}">
                <a16:creationId xmlns:a16="http://schemas.microsoft.com/office/drawing/2014/main" id="{69E9D363-ABB3-9340-4446-ABAA12248586}"/>
              </a:ext>
            </a:extLst>
          </p:cNvPr>
          <p:cNvSpPr>
            <a:spLocks noGrp="1"/>
          </p:cNvSpPr>
          <p:nvPr>
            <p:ph type="body" idx="11"/>
          </p:nvPr>
        </p:nvSpPr>
        <p:spPr/>
        <p:txBody>
          <a:bodyPr/>
          <a:lstStyle/>
          <a:p>
            <a:fld id="{C6F252A1-AB7E-44FD-86CD-D62F5F5F8F0A}" type="slidenum">
              <a:rPr lang="en-GB" smtClean="0"/>
              <a:t>8</a:t>
            </a:fld>
            <a:endParaRPr lang="en-GB" dirty="0"/>
          </a:p>
        </p:txBody>
      </p:sp>
      <p:sp>
        <p:nvSpPr>
          <p:cNvPr id="1081" name="TextBox 1080">
            <a:extLst>
              <a:ext uri="{FF2B5EF4-FFF2-40B4-BE49-F238E27FC236}">
                <a16:creationId xmlns:a16="http://schemas.microsoft.com/office/drawing/2014/main" id="{2ADFA02A-2700-F5E5-AFFD-977C6F11E10E}"/>
              </a:ext>
            </a:extLst>
          </p:cNvPr>
          <p:cNvSpPr txBox="1"/>
          <p:nvPr/>
        </p:nvSpPr>
        <p:spPr>
          <a:xfrm>
            <a:off x="2242867" y="6496051"/>
            <a:ext cx="9126747" cy="163513"/>
          </a:xfrm>
          <a:prstGeom prst="rect">
            <a:avLst/>
          </a:prstGeom>
          <a:ln w="6350">
            <a:noFill/>
            <a:miter lim="800000"/>
          </a:ln>
        </p:spPr>
        <p:txBody>
          <a:bodyPr vert="horz" wrap="square" lIns="0" tIns="0" rIns="0" bIns="0" rtlCol="0">
            <a:noAutofit/>
          </a:bodyPr>
          <a:lstStyle/>
          <a:p>
            <a:pPr algn="l">
              <a:spcBef>
                <a:spcPts val="0"/>
              </a:spcBef>
              <a:spcAft>
                <a:spcPts val="0"/>
              </a:spcAft>
              <a:buNone/>
            </a:pPr>
            <a:r>
              <a:rPr lang="en-GB" sz="700" dirty="0">
                <a:solidFill>
                  <a:schemeClr val="accent6">
                    <a:lumMod val="75000"/>
                    <a:lumOff val="25000"/>
                  </a:schemeClr>
                </a:solidFill>
                <a:latin typeface="Montserrat" pitchFamily="2" charset="77"/>
              </a:rPr>
              <a:t>Source: Gartner, IDC, Statista, AQMEN</a:t>
            </a:r>
          </a:p>
        </p:txBody>
      </p:sp>
      <p:pic>
        <p:nvPicPr>
          <p:cNvPr id="1164" name="Picture 1163" descr="A white square with a black outline&#10;&#10;Description automatically generated">
            <a:extLst>
              <a:ext uri="{FF2B5EF4-FFF2-40B4-BE49-F238E27FC236}">
                <a16:creationId xmlns:a16="http://schemas.microsoft.com/office/drawing/2014/main" id="{D425C202-C866-7C20-5D65-B2D6744A16A1}"/>
              </a:ext>
            </a:extLst>
          </p:cNvPr>
          <p:cNvPicPr>
            <a:picLocks noChangeAspect="1"/>
          </p:cNvPicPr>
          <p:nvPr/>
        </p:nvPicPr>
        <p:blipFill>
          <a:blip r:embed="rId5"/>
          <a:stretch>
            <a:fillRect/>
          </a:stretch>
        </p:blipFill>
        <p:spPr>
          <a:xfrm>
            <a:off x="11912720" y="48403"/>
            <a:ext cx="214751" cy="208604"/>
          </a:xfrm>
          <a:prstGeom prst="rect">
            <a:avLst/>
          </a:prstGeom>
        </p:spPr>
      </p:pic>
      <p:sp>
        <p:nvSpPr>
          <p:cNvPr id="4" name="Subtitle 1">
            <a:extLst>
              <a:ext uri="{FF2B5EF4-FFF2-40B4-BE49-F238E27FC236}">
                <a16:creationId xmlns:a16="http://schemas.microsoft.com/office/drawing/2014/main" id="{75D90E5B-4DB5-1229-C160-0D4FE8D5C890}"/>
              </a:ext>
            </a:extLst>
          </p:cNvPr>
          <p:cNvSpPr txBox="1">
            <a:spLocks/>
          </p:cNvSpPr>
          <p:nvPr/>
        </p:nvSpPr>
        <p:spPr>
          <a:xfrm>
            <a:off x="616368" y="1570614"/>
            <a:ext cx="1605995" cy="215444"/>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b="0" kern="1200" baseline="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r>
              <a:rPr lang="en-GB" sz="1400" b="1" dirty="0">
                <a:solidFill>
                  <a:schemeClr val="accent1"/>
                </a:solidFill>
                <a:latin typeface="Montserrat" pitchFamily="2" charset="77"/>
              </a:rPr>
              <a:t>Trend</a:t>
            </a:r>
            <a:endParaRPr lang="en-GB" sz="1400" i="1" dirty="0">
              <a:solidFill>
                <a:schemeClr val="accent1"/>
              </a:solidFill>
              <a:latin typeface="Montserrat" pitchFamily="2" charset="77"/>
            </a:endParaRPr>
          </a:p>
        </p:txBody>
      </p:sp>
      <p:cxnSp>
        <p:nvCxnSpPr>
          <p:cNvPr id="6" name="Straight Connector 5">
            <a:extLst>
              <a:ext uri="{FF2B5EF4-FFF2-40B4-BE49-F238E27FC236}">
                <a16:creationId xmlns:a16="http://schemas.microsoft.com/office/drawing/2014/main" id="{A9EAA573-1178-FAEF-5B1C-BA073289D05C}"/>
              </a:ext>
            </a:extLst>
          </p:cNvPr>
          <p:cNvCxnSpPr>
            <a:cxnSpLocks/>
          </p:cNvCxnSpPr>
          <p:nvPr/>
        </p:nvCxnSpPr>
        <p:spPr>
          <a:xfrm>
            <a:off x="5923249" y="1881188"/>
            <a:ext cx="0" cy="4356565"/>
          </a:xfrm>
          <a:prstGeom prst="line">
            <a:avLst/>
          </a:prstGeom>
          <a:ln w="6350" cap="flat">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7" name="Subtitle 1">
            <a:extLst>
              <a:ext uri="{FF2B5EF4-FFF2-40B4-BE49-F238E27FC236}">
                <a16:creationId xmlns:a16="http://schemas.microsoft.com/office/drawing/2014/main" id="{7BA41434-B816-994E-DDB5-59A7F452FF5E}"/>
              </a:ext>
            </a:extLst>
          </p:cNvPr>
          <p:cNvSpPr txBox="1">
            <a:spLocks/>
          </p:cNvSpPr>
          <p:nvPr/>
        </p:nvSpPr>
        <p:spPr>
          <a:xfrm>
            <a:off x="2625972" y="1570614"/>
            <a:ext cx="1605995" cy="215444"/>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b="0" kern="1200" baseline="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r>
              <a:rPr lang="en-GB" sz="1400" b="1" dirty="0">
                <a:solidFill>
                  <a:schemeClr val="accent1"/>
                </a:solidFill>
                <a:latin typeface="Montserrat" pitchFamily="2" charset="77"/>
              </a:rPr>
              <a:t>Description</a:t>
            </a:r>
            <a:endParaRPr lang="en-GB" sz="1400" i="1" dirty="0">
              <a:solidFill>
                <a:schemeClr val="accent1"/>
              </a:solidFill>
              <a:latin typeface="Montserrat" pitchFamily="2" charset="77"/>
            </a:endParaRPr>
          </a:p>
        </p:txBody>
      </p:sp>
      <p:sp>
        <p:nvSpPr>
          <p:cNvPr id="10" name="Subtitle 1">
            <a:extLst>
              <a:ext uri="{FF2B5EF4-FFF2-40B4-BE49-F238E27FC236}">
                <a16:creationId xmlns:a16="http://schemas.microsoft.com/office/drawing/2014/main" id="{4FD80023-8264-6544-154D-5481A6C46249}"/>
              </a:ext>
            </a:extLst>
          </p:cNvPr>
          <p:cNvSpPr txBox="1">
            <a:spLocks/>
          </p:cNvSpPr>
          <p:nvPr/>
        </p:nvSpPr>
        <p:spPr>
          <a:xfrm>
            <a:off x="5920900" y="1355171"/>
            <a:ext cx="1206607" cy="430887"/>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b="0" kern="1200" baseline="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lgn="ctr"/>
            <a:r>
              <a:rPr lang="en-GB" sz="1400" b="1" dirty="0">
                <a:solidFill>
                  <a:schemeClr val="accent1"/>
                </a:solidFill>
                <a:latin typeface="Montserrat" pitchFamily="2" charset="77"/>
              </a:rPr>
              <a:t>Variable Impacted</a:t>
            </a:r>
            <a:endParaRPr lang="en-GB" sz="1400" i="1" dirty="0">
              <a:solidFill>
                <a:schemeClr val="accent1"/>
              </a:solidFill>
              <a:latin typeface="Montserrat" pitchFamily="2" charset="77"/>
            </a:endParaRPr>
          </a:p>
        </p:txBody>
      </p:sp>
      <p:cxnSp>
        <p:nvCxnSpPr>
          <p:cNvPr id="11" name="Straight Connector 10">
            <a:extLst>
              <a:ext uri="{FF2B5EF4-FFF2-40B4-BE49-F238E27FC236}">
                <a16:creationId xmlns:a16="http://schemas.microsoft.com/office/drawing/2014/main" id="{E745ABC6-F09C-084C-B272-A20814C151EB}"/>
              </a:ext>
            </a:extLst>
          </p:cNvPr>
          <p:cNvCxnSpPr>
            <a:cxnSpLocks/>
          </p:cNvCxnSpPr>
          <p:nvPr/>
        </p:nvCxnSpPr>
        <p:spPr>
          <a:xfrm>
            <a:off x="554735" y="1881188"/>
            <a:ext cx="11080053" cy="0"/>
          </a:xfrm>
          <a:prstGeom prst="line">
            <a:avLst/>
          </a:prstGeom>
          <a:ln w="6350" cap="flat">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2" name="Subtitle 1">
            <a:extLst>
              <a:ext uri="{FF2B5EF4-FFF2-40B4-BE49-F238E27FC236}">
                <a16:creationId xmlns:a16="http://schemas.microsoft.com/office/drawing/2014/main" id="{1467EEC7-053F-98FC-DFF0-5D99D1E87D80}"/>
              </a:ext>
            </a:extLst>
          </p:cNvPr>
          <p:cNvSpPr txBox="1">
            <a:spLocks/>
          </p:cNvSpPr>
          <p:nvPr/>
        </p:nvSpPr>
        <p:spPr>
          <a:xfrm>
            <a:off x="8447788" y="1570614"/>
            <a:ext cx="1206607" cy="215444"/>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b="0" kern="1200" baseline="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lgn="ctr"/>
            <a:r>
              <a:rPr lang="en-GB" sz="1400" b="1" dirty="0">
                <a:solidFill>
                  <a:schemeClr val="accent1"/>
                </a:solidFill>
                <a:latin typeface="Montserrat" pitchFamily="2" charset="77"/>
              </a:rPr>
              <a:t>Rationale</a:t>
            </a:r>
            <a:endParaRPr lang="en-GB" sz="1400" i="1" dirty="0">
              <a:solidFill>
                <a:schemeClr val="accent1"/>
              </a:solidFill>
              <a:latin typeface="Montserrat" pitchFamily="2" charset="77"/>
            </a:endParaRPr>
          </a:p>
        </p:txBody>
      </p:sp>
      <p:cxnSp>
        <p:nvCxnSpPr>
          <p:cNvPr id="13" name="Straight Connector 12">
            <a:extLst>
              <a:ext uri="{FF2B5EF4-FFF2-40B4-BE49-F238E27FC236}">
                <a16:creationId xmlns:a16="http://schemas.microsoft.com/office/drawing/2014/main" id="{B42EEBC8-CC36-4AC1-6967-52EF5D27C1B2}"/>
              </a:ext>
            </a:extLst>
          </p:cNvPr>
          <p:cNvCxnSpPr>
            <a:cxnSpLocks/>
          </p:cNvCxnSpPr>
          <p:nvPr/>
        </p:nvCxnSpPr>
        <p:spPr>
          <a:xfrm>
            <a:off x="547688" y="6240377"/>
            <a:ext cx="11087098" cy="0"/>
          </a:xfrm>
          <a:prstGeom prst="line">
            <a:avLst/>
          </a:prstGeom>
          <a:noFill/>
          <a:ln w="9525" cap="flat">
            <a:solidFill>
              <a:schemeClr val="tx2">
                <a:lumMod val="75000"/>
              </a:schemeClr>
            </a:solidFill>
            <a:prstDash val="dash"/>
            <a:round/>
          </a:ln>
          <a:effectLst/>
          <a:sp3d/>
        </p:spPr>
        <p:style>
          <a:lnRef idx="0">
            <a:scrgbClr r="0" g="0" b="0"/>
          </a:lnRef>
          <a:fillRef idx="0">
            <a:scrgbClr r="0" g="0" b="0"/>
          </a:fillRef>
          <a:effectRef idx="0">
            <a:scrgbClr r="0" g="0" b="0"/>
          </a:effectRef>
          <a:fontRef idx="none"/>
        </p:style>
      </p:cxnSp>
      <p:cxnSp>
        <p:nvCxnSpPr>
          <p:cNvPr id="14" name="Straight Connector 13">
            <a:extLst>
              <a:ext uri="{FF2B5EF4-FFF2-40B4-BE49-F238E27FC236}">
                <a16:creationId xmlns:a16="http://schemas.microsoft.com/office/drawing/2014/main" id="{A945CBC7-D7D6-8E8F-6260-9FBCCD4B436A}"/>
              </a:ext>
            </a:extLst>
          </p:cNvPr>
          <p:cNvCxnSpPr>
            <a:cxnSpLocks/>
          </p:cNvCxnSpPr>
          <p:nvPr/>
        </p:nvCxnSpPr>
        <p:spPr>
          <a:xfrm>
            <a:off x="2506578" y="1881188"/>
            <a:ext cx="0" cy="4356565"/>
          </a:xfrm>
          <a:prstGeom prst="line">
            <a:avLst/>
          </a:prstGeom>
          <a:ln w="6350" cap="flat">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7D3DEC1-604B-CB2A-0F51-2DC5D59FB92F}"/>
              </a:ext>
            </a:extLst>
          </p:cNvPr>
          <p:cNvCxnSpPr>
            <a:cxnSpLocks/>
          </p:cNvCxnSpPr>
          <p:nvPr/>
        </p:nvCxnSpPr>
        <p:spPr>
          <a:xfrm>
            <a:off x="7185692" y="1881188"/>
            <a:ext cx="0" cy="4356565"/>
          </a:xfrm>
          <a:prstGeom prst="line">
            <a:avLst/>
          </a:prstGeom>
          <a:ln w="6350" cap="flat">
            <a:solidFill>
              <a:schemeClr val="tx1"/>
            </a:solidFill>
            <a:prstDash val="dash"/>
            <a:miter lim="800000"/>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33E3E80B-0DFA-1DD5-2347-591A53460A3E}"/>
              </a:ext>
            </a:extLst>
          </p:cNvPr>
          <p:cNvCxnSpPr>
            <a:cxnSpLocks/>
          </p:cNvCxnSpPr>
          <p:nvPr/>
        </p:nvCxnSpPr>
        <p:spPr>
          <a:xfrm>
            <a:off x="8350392" y="1881188"/>
            <a:ext cx="0" cy="4356565"/>
          </a:xfrm>
          <a:prstGeom prst="line">
            <a:avLst/>
          </a:prstGeom>
          <a:ln w="6350" cap="flat">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195580DA-30E6-35C7-3A75-389F8181BD1F}"/>
              </a:ext>
            </a:extLst>
          </p:cNvPr>
          <p:cNvCxnSpPr>
            <a:cxnSpLocks/>
          </p:cNvCxnSpPr>
          <p:nvPr/>
        </p:nvCxnSpPr>
        <p:spPr>
          <a:xfrm>
            <a:off x="11634786" y="1881188"/>
            <a:ext cx="0" cy="4356565"/>
          </a:xfrm>
          <a:prstGeom prst="line">
            <a:avLst/>
          </a:prstGeom>
          <a:ln w="6350" cap="flat">
            <a:solidFill>
              <a:schemeClr val="accent2"/>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8" name="Subtitle 1">
            <a:extLst>
              <a:ext uri="{FF2B5EF4-FFF2-40B4-BE49-F238E27FC236}">
                <a16:creationId xmlns:a16="http://schemas.microsoft.com/office/drawing/2014/main" id="{3A36621E-4692-FFEA-C83B-D455DBC4A02B}"/>
              </a:ext>
            </a:extLst>
          </p:cNvPr>
          <p:cNvSpPr txBox="1">
            <a:spLocks/>
          </p:cNvSpPr>
          <p:nvPr/>
        </p:nvSpPr>
        <p:spPr>
          <a:xfrm>
            <a:off x="7127507" y="1355171"/>
            <a:ext cx="1206607" cy="430887"/>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b="0" kern="1200" baseline="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lgn="ctr"/>
            <a:r>
              <a:rPr lang="en-GB" sz="1400" b="1" dirty="0">
                <a:solidFill>
                  <a:schemeClr val="accent1"/>
                </a:solidFill>
                <a:latin typeface="Montserrat" pitchFamily="2" charset="77"/>
              </a:rPr>
              <a:t>Type of impact</a:t>
            </a:r>
            <a:endParaRPr lang="en-GB" sz="1400" i="1" dirty="0">
              <a:solidFill>
                <a:schemeClr val="accent1"/>
              </a:solidFill>
              <a:latin typeface="Montserrat" pitchFamily="2" charset="77"/>
            </a:endParaRPr>
          </a:p>
        </p:txBody>
      </p:sp>
      <p:sp>
        <p:nvSpPr>
          <p:cNvPr id="19" name="Rectangle 18">
            <a:extLst>
              <a:ext uri="{FF2B5EF4-FFF2-40B4-BE49-F238E27FC236}">
                <a16:creationId xmlns:a16="http://schemas.microsoft.com/office/drawing/2014/main" id="{CD18BA35-5EA0-99F5-A283-773EC5C6990C}"/>
              </a:ext>
            </a:extLst>
          </p:cNvPr>
          <p:cNvSpPr/>
          <p:nvPr/>
        </p:nvSpPr>
        <p:spPr>
          <a:xfrm>
            <a:off x="554735" y="1984599"/>
            <a:ext cx="1867072" cy="467707"/>
          </a:xfrm>
          <a:prstGeom prst="rect">
            <a:avLst/>
          </a:prstGeom>
          <a:solidFill>
            <a:schemeClr val="accent3">
              <a:lumMod val="20000"/>
              <a:lumOff val="80000"/>
            </a:schemeClr>
          </a:solidFill>
          <a:ln w="12700" cap="flat">
            <a:solidFill>
              <a:schemeClr val="accent3"/>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algn="ctr" defTabSz="2438337" hangingPunct="0">
              <a:lnSpc>
                <a:spcPct val="90000"/>
              </a:lnSpc>
            </a:pPr>
            <a:r>
              <a:rPr lang="en-US" sz="1000" b="1" dirty="0">
                <a:solidFill>
                  <a:srgbClr val="000000"/>
                </a:solidFill>
                <a:latin typeface="Montserrat" panose="00000500000000000000" pitchFamily="2" charset="0"/>
                <a:ea typeface="+mj-ea"/>
                <a:cs typeface="+mj-cs"/>
                <a:sym typeface="Helvetica Neue"/>
              </a:rPr>
              <a:t>1. Incorporation of new technologies</a:t>
            </a:r>
          </a:p>
        </p:txBody>
      </p:sp>
      <p:sp>
        <p:nvSpPr>
          <p:cNvPr id="20" name="Google Shape;77;p13">
            <a:extLst>
              <a:ext uri="{FF2B5EF4-FFF2-40B4-BE49-F238E27FC236}">
                <a16:creationId xmlns:a16="http://schemas.microsoft.com/office/drawing/2014/main" id="{8D473083-7B8B-E156-D1C5-BDF0A0878461}"/>
              </a:ext>
            </a:extLst>
          </p:cNvPr>
          <p:cNvSpPr txBox="1"/>
          <p:nvPr/>
        </p:nvSpPr>
        <p:spPr>
          <a:xfrm>
            <a:off x="2645185" y="2023866"/>
            <a:ext cx="3291901" cy="424732"/>
          </a:xfrm>
          <a:prstGeom prst="rect">
            <a:avLst/>
          </a:prstGeom>
          <a:noFill/>
          <a:ln w="12700" cap="flat" cmpd="sng">
            <a:noFill/>
            <a:prstDash val="sysDash"/>
            <a:round/>
            <a:headEnd type="none" w="sm" len="sm"/>
            <a:tailEnd type="none" w="sm" len="sm"/>
          </a:ln>
        </p:spPr>
        <p:txBody>
          <a:bodyPr spcFirstLastPara="1" vert="horz" wrap="square" lIns="9144" tIns="4572" rIns="4572" bIns="4572" anchor="t" anchorCtr="0">
            <a:spAutoFit/>
          </a:bodyPr>
          <a:lstStyle/>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900">
                <a:solidFill>
                  <a:prstClr val="black"/>
                </a:solidFill>
                <a:latin typeface="Montserrat" pitchFamily="2" charset="77"/>
                <a:cs typeface="Arial" panose="020B0604020202020204" pitchFamily="34" charset="0"/>
                <a:sym typeface="Basis Grotesque Pro Medium"/>
              </a:rPr>
              <a:t>The incorporation of artificial intelligence, machine learning, and robotic process automation will driving significant improvements in analytics</a:t>
            </a:r>
            <a:endParaRPr kumimoji="0" lang="en-US" sz="900" u="none" strike="noStrike" kern="1200" cap="none" spc="0" normalizeH="0" baseline="0" noProof="0" dirty="0">
              <a:ln>
                <a:noFill/>
              </a:ln>
              <a:solidFill>
                <a:prstClr val="black"/>
              </a:solidFill>
              <a:effectLst/>
              <a:uLnTx/>
              <a:uFillTx/>
              <a:latin typeface="Montserrat" pitchFamily="2" charset="77"/>
              <a:cs typeface="Arial" panose="020B0604020202020204" pitchFamily="34" charset="0"/>
              <a:sym typeface="Basis Grotesque Pro Medium"/>
            </a:endParaRPr>
          </a:p>
        </p:txBody>
      </p:sp>
      <p:cxnSp>
        <p:nvCxnSpPr>
          <p:cNvPr id="21" name="Straight Connector 20">
            <a:extLst>
              <a:ext uri="{FF2B5EF4-FFF2-40B4-BE49-F238E27FC236}">
                <a16:creationId xmlns:a16="http://schemas.microsoft.com/office/drawing/2014/main" id="{4088C15E-7D8C-73F9-F70A-4C3EA3ABA75D}"/>
              </a:ext>
            </a:extLst>
          </p:cNvPr>
          <p:cNvCxnSpPr>
            <a:cxnSpLocks/>
          </p:cNvCxnSpPr>
          <p:nvPr/>
        </p:nvCxnSpPr>
        <p:spPr>
          <a:xfrm>
            <a:off x="547688" y="2532138"/>
            <a:ext cx="11087098" cy="0"/>
          </a:xfrm>
          <a:prstGeom prst="line">
            <a:avLst/>
          </a:prstGeom>
          <a:noFill/>
          <a:ln w="9525" cap="flat">
            <a:solidFill>
              <a:schemeClr val="tx2">
                <a:lumMod val="75000"/>
              </a:schemeClr>
            </a:solidFill>
            <a:prstDash val="dash"/>
            <a:round/>
          </a:ln>
          <a:effectLst/>
          <a:sp3d/>
        </p:spPr>
        <p:style>
          <a:lnRef idx="0">
            <a:scrgbClr r="0" g="0" b="0"/>
          </a:lnRef>
          <a:fillRef idx="0">
            <a:scrgbClr r="0" g="0" b="0"/>
          </a:fillRef>
          <a:effectRef idx="0">
            <a:scrgbClr r="0" g="0" b="0"/>
          </a:effectRef>
          <a:fontRef idx="none"/>
        </p:style>
      </p:cxnSp>
      <p:sp>
        <p:nvSpPr>
          <p:cNvPr id="22" name="Google Shape;77;p13">
            <a:extLst>
              <a:ext uri="{FF2B5EF4-FFF2-40B4-BE49-F238E27FC236}">
                <a16:creationId xmlns:a16="http://schemas.microsoft.com/office/drawing/2014/main" id="{2BF8609B-8A20-EF23-3018-B8C9B446E6D5}"/>
              </a:ext>
            </a:extLst>
          </p:cNvPr>
          <p:cNvSpPr txBox="1"/>
          <p:nvPr/>
        </p:nvSpPr>
        <p:spPr>
          <a:xfrm>
            <a:off x="8519306" y="2087456"/>
            <a:ext cx="3069444" cy="286232"/>
          </a:xfrm>
          <a:prstGeom prst="rect">
            <a:avLst/>
          </a:prstGeom>
          <a:noFill/>
          <a:ln w="12700" cap="flat" cmpd="sng">
            <a:noFill/>
            <a:prstDash val="sysDash"/>
            <a:round/>
            <a:headEnd type="none" w="sm" len="sm"/>
            <a:tailEnd type="none" w="sm" len="sm"/>
          </a:ln>
        </p:spPr>
        <p:txBody>
          <a:bodyPr spcFirstLastPara="1" vert="horz" wrap="square" lIns="9144" tIns="4572" rIns="4572" bIns="4572" anchor="t" anchorCtr="0">
            <a:spAutoFit/>
          </a:bodyPr>
          <a:lstStyle/>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900">
                <a:solidFill>
                  <a:prstClr val="black"/>
                </a:solidFill>
                <a:latin typeface="Montserrat" pitchFamily="2" charset="77"/>
                <a:cs typeface="Arial" panose="020B0604020202020204" pitchFamily="34" charset="0"/>
                <a:sym typeface="Basis Grotesque Pro Medium"/>
              </a:rPr>
              <a:t>Allows companies to harness the power of new technologies</a:t>
            </a:r>
            <a:endParaRPr lang="en-GB" sz="900" dirty="0">
              <a:solidFill>
                <a:prstClr val="black"/>
              </a:solidFill>
              <a:latin typeface="Montserrat" pitchFamily="2" charset="77"/>
              <a:cs typeface="Arial" panose="020B0604020202020204" pitchFamily="34" charset="0"/>
              <a:sym typeface="Basis Grotesque Pro Medium"/>
            </a:endParaRPr>
          </a:p>
        </p:txBody>
      </p:sp>
      <p:sp>
        <p:nvSpPr>
          <p:cNvPr id="23" name="Google Shape;77;p13">
            <a:extLst>
              <a:ext uri="{FF2B5EF4-FFF2-40B4-BE49-F238E27FC236}">
                <a16:creationId xmlns:a16="http://schemas.microsoft.com/office/drawing/2014/main" id="{FC63E7F5-D8B3-CE60-6935-6C43685BB8D0}"/>
              </a:ext>
            </a:extLst>
          </p:cNvPr>
          <p:cNvSpPr txBox="1"/>
          <p:nvPr/>
        </p:nvSpPr>
        <p:spPr>
          <a:xfrm>
            <a:off x="6039048" y="2138329"/>
            <a:ext cx="1048901" cy="178510"/>
          </a:xfrm>
          <a:prstGeom prst="rect">
            <a:avLst/>
          </a:prstGeom>
          <a:noFill/>
          <a:ln w="12700" cap="flat" cmpd="sng">
            <a:noFill/>
            <a:prstDash val="sysDash"/>
            <a:round/>
            <a:headEnd type="none" w="sm" len="sm"/>
            <a:tailEnd type="none" w="sm" len="sm"/>
          </a:ln>
        </p:spPr>
        <p:txBody>
          <a:bodyPr spcFirstLastPara="1" vert="horz" wrap="square" lIns="9144" tIns="4572" rIns="4572" bIns="4572" anchor="t" anchorCtr="0">
            <a:spAutoFit/>
          </a:bodyPr>
          <a:lstStyle/>
          <a:p>
            <a:pPr marR="0" lvl="0" algn="ctr" defTabSz="457200" rtl="0" eaLnBrk="1" fontAlgn="auto" latinLnBrk="0" hangingPunct="1">
              <a:lnSpc>
                <a:spcPct val="100000"/>
              </a:lnSpc>
              <a:spcBef>
                <a:spcPts val="0"/>
              </a:spcBef>
              <a:spcAft>
                <a:spcPts val="0"/>
              </a:spcAft>
              <a:buClrTx/>
              <a:buSzTx/>
              <a:tabLst/>
              <a:defRPr/>
            </a:pPr>
            <a:r>
              <a:rPr kumimoji="0" lang="en-US" sz="1100" b="1" u="none" strike="noStrike" kern="1200" cap="none" spc="0" normalizeH="0" baseline="0" noProof="0">
                <a:ln>
                  <a:noFill/>
                </a:ln>
                <a:solidFill>
                  <a:schemeClr val="accent6">
                    <a:lumMod val="50000"/>
                  </a:schemeClr>
                </a:solidFill>
                <a:effectLst/>
                <a:uLnTx/>
                <a:uFillTx/>
                <a:latin typeface="Montserrat" pitchFamily="2" charset="77"/>
                <a:cs typeface="Arial" panose="020B0604020202020204" pitchFamily="34" charset="0"/>
                <a:sym typeface="Basis Grotesque Pro Medium"/>
              </a:rPr>
              <a:t>Penetration</a:t>
            </a:r>
            <a:endParaRPr kumimoji="0" lang="en-US" sz="1100" b="1" u="none" strike="noStrike" kern="1200" cap="none" spc="0" normalizeH="0" baseline="0" noProof="0" dirty="0">
              <a:ln>
                <a:noFill/>
              </a:ln>
              <a:solidFill>
                <a:schemeClr val="accent6">
                  <a:lumMod val="50000"/>
                </a:schemeClr>
              </a:solidFill>
              <a:effectLst/>
              <a:uLnTx/>
              <a:uFillTx/>
              <a:latin typeface="Montserrat" pitchFamily="2" charset="77"/>
              <a:cs typeface="Arial" panose="020B0604020202020204" pitchFamily="34" charset="0"/>
              <a:sym typeface="Basis Grotesque Pro Medium"/>
            </a:endParaRPr>
          </a:p>
        </p:txBody>
      </p:sp>
      <p:sp>
        <p:nvSpPr>
          <p:cNvPr id="24" name="Google Shape;77;p13">
            <a:extLst>
              <a:ext uri="{FF2B5EF4-FFF2-40B4-BE49-F238E27FC236}">
                <a16:creationId xmlns:a16="http://schemas.microsoft.com/office/drawing/2014/main" id="{2D934A39-722B-3826-B2A8-401CE0FEFD84}"/>
              </a:ext>
            </a:extLst>
          </p:cNvPr>
          <p:cNvSpPr txBox="1"/>
          <p:nvPr/>
        </p:nvSpPr>
        <p:spPr>
          <a:xfrm>
            <a:off x="7256862" y="2138329"/>
            <a:ext cx="1048901" cy="178510"/>
          </a:xfrm>
          <a:prstGeom prst="rect">
            <a:avLst/>
          </a:prstGeom>
          <a:noFill/>
          <a:ln w="12700" cap="flat" cmpd="sng">
            <a:noFill/>
            <a:prstDash val="sysDash"/>
            <a:round/>
            <a:headEnd type="none" w="sm" len="sm"/>
            <a:tailEnd type="none" w="sm" len="sm"/>
          </a:ln>
        </p:spPr>
        <p:txBody>
          <a:bodyPr spcFirstLastPara="1" vert="horz" wrap="square" lIns="9144" tIns="4572" rIns="4572" bIns="4572" anchor="t" anchorCtr="0">
            <a:spAutoFit/>
          </a:bodyPr>
          <a:lstStyle/>
          <a:p>
            <a:pPr marR="0" lvl="0" algn="ctr" defTabSz="457200" eaLnBrk="1" fontAlgn="auto" latinLnBrk="0" hangingPunct="1">
              <a:lnSpc>
                <a:spcPct val="100000"/>
              </a:lnSpc>
              <a:spcBef>
                <a:spcPts val="0"/>
              </a:spcBef>
              <a:spcAft>
                <a:spcPts val="0"/>
              </a:spcAft>
              <a:buClrTx/>
              <a:buSzTx/>
              <a:tabLst/>
              <a:defRPr/>
            </a:pPr>
            <a:r>
              <a:rPr kumimoji="0" lang="en-GB" sz="1100" b="1" u="none" strike="noStrike" kern="1200" cap="none" spc="0" normalizeH="0" baseline="0" noProof="0" dirty="0">
                <a:ln>
                  <a:noFill/>
                </a:ln>
                <a:solidFill>
                  <a:schemeClr val="accent3"/>
                </a:solidFill>
                <a:effectLst/>
                <a:uLnTx/>
                <a:uFillTx/>
                <a:latin typeface="Montserrat" pitchFamily="2" charset="77"/>
                <a:cs typeface="Arial" panose="020B0604020202020204" pitchFamily="34" charset="0"/>
                <a:sym typeface="Basis Grotesque Pro Medium"/>
              </a:rPr>
              <a:t>Increase</a:t>
            </a:r>
            <a:endParaRPr kumimoji="0" lang="en-US" sz="1100" b="1" u="none" strike="noStrike" kern="1200" cap="none" spc="0" normalizeH="0" baseline="0" noProof="0" dirty="0">
              <a:ln>
                <a:noFill/>
              </a:ln>
              <a:solidFill>
                <a:schemeClr val="accent3"/>
              </a:solidFill>
              <a:effectLst/>
              <a:uLnTx/>
              <a:uFillTx/>
              <a:latin typeface="Montserrat" pitchFamily="2" charset="77"/>
              <a:cs typeface="Arial" panose="020B0604020202020204" pitchFamily="34" charset="0"/>
              <a:sym typeface="Basis Grotesque Pro Medium"/>
            </a:endParaRPr>
          </a:p>
        </p:txBody>
      </p:sp>
      <p:sp>
        <p:nvSpPr>
          <p:cNvPr id="25" name="Rectangle 24">
            <a:extLst>
              <a:ext uri="{FF2B5EF4-FFF2-40B4-BE49-F238E27FC236}">
                <a16:creationId xmlns:a16="http://schemas.microsoft.com/office/drawing/2014/main" id="{8E59AF6D-4B16-6176-CE9E-68F0F55A0AD9}"/>
              </a:ext>
            </a:extLst>
          </p:cNvPr>
          <p:cNvSpPr/>
          <p:nvPr/>
        </p:nvSpPr>
        <p:spPr>
          <a:xfrm>
            <a:off x="554735" y="2619180"/>
            <a:ext cx="1867072" cy="467707"/>
          </a:xfrm>
          <a:prstGeom prst="rect">
            <a:avLst/>
          </a:prstGeom>
          <a:solidFill>
            <a:schemeClr val="accent3">
              <a:lumMod val="20000"/>
              <a:lumOff val="80000"/>
            </a:schemeClr>
          </a:solidFill>
          <a:ln w="12700" cap="flat">
            <a:solidFill>
              <a:schemeClr val="accent3"/>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algn="ctr" defTabSz="2438337" hangingPunct="0">
              <a:lnSpc>
                <a:spcPct val="90000"/>
              </a:lnSpc>
            </a:pPr>
            <a:r>
              <a:rPr lang="en-US" sz="1000" b="1" dirty="0">
                <a:solidFill>
                  <a:srgbClr val="000000"/>
                </a:solidFill>
                <a:latin typeface="Montserrat" panose="00000500000000000000" pitchFamily="2" charset="0"/>
                <a:ea typeface="+mj-ea"/>
                <a:cs typeface="+mj-cs"/>
                <a:sym typeface="Helvetica Neue"/>
              </a:rPr>
              <a:t>2. Migration to cloud</a:t>
            </a:r>
          </a:p>
        </p:txBody>
      </p:sp>
      <p:sp>
        <p:nvSpPr>
          <p:cNvPr id="26" name="Google Shape;77;p13">
            <a:extLst>
              <a:ext uri="{FF2B5EF4-FFF2-40B4-BE49-F238E27FC236}">
                <a16:creationId xmlns:a16="http://schemas.microsoft.com/office/drawing/2014/main" id="{ECC4F70B-1B2C-096B-8502-3E406AD71781}"/>
              </a:ext>
            </a:extLst>
          </p:cNvPr>
          <p:cNvSpPr txBox="1"/>
          <p:nvPr/>
        </p:nvSpPr>
        <p:spPr>
          <a:xfrm>
            <a:off x="2645185" y="2658447"/>
            <a:ext cx="3291901" cy="424732"/>
          </a:xfrm>
          <a:prstGeom prst="rect">
            <a:avLst/>
          </a:prstGeom>
          <a:noFill/>
          <a:ln w="12700" cap="flat" cmpd="sng">
            <a:noFill/>
            <a:prstDash val="sysDash"/>
            <a:round/>
            <a:headEnd type="none" w="sm" len="sm"/>
            <a:tailEnd type="none" w="sm" len="sm"/>
          </a:ln>
        </p:spPr>
        <p:txBody>
          <a:bodyPr spcFirstLastPara="1" vert="horz" wrap="square" lIns="9144" tIns="4572" rIns="4572" bIns="4572" anchor="t" anchorCtr="0">
            <a:spAutoFit/>
          </a:bodyPr>
          <a:lstStyle/>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900" dirty="0">
                <a:solidFill>
                  <a:prstClr val="black"/>
                </a:solidFill>
                <a:latin typeface="Montserrat" pitchFamily="2" charset="77"/>
                <a:cs typeface="Arial" panose="020B0604020202020204" pitchFamily="34" charset="0"/>
                <a:sym typeface="Basis Grotesque Pro Medium"/>
              </a:rPr>
              <a:t>The shift towards cloud technologies is enhancing scalability, flexibility, and cost-efficiency for </a:t>
            </a:r>
            <a:r>
              <a:rPr lang="en-GB" sz="900" dirty="0" err="1">
                <a:solidFill>
                  <a:prstClr val="black"/>
                </a:solidFill>
                <a:latin typeface="Montserrat" pitchFamily="2" charset="77"/>
                <a:cs typeface="Arial" panose="020B0604020202020204" pitchFamily="34" charset="0"/>
                <a:sym typeface="Basis Grotesque Pro Medium"/>
              </a:rPr>
              <a:t>xP&amp;A</a:t>
            </a:r>
            <a:r>
              <a:rPr lang="en-GB" sz="900" dirty="0">
                <a:solidFill>
                  <a:prstClr val="black"/>
                </a:solidFill>
                <a:latin typeface="Montserrat" pitchFamily="2" charset="77"/>
                <a:cs typeface="Arial" panose="020B0604020202020204" pitchFamily="34" charset="0"/>
                <a:sym typeface="Basis Grotesque Pro Medium"/>
              </a:rPr>
              <a:t> solutions</a:t>
            </a:r>
            <a:endParaRPr kumimoji="0" lang="en-US" sz="900" u="none" strike="noStrike" kern="1200" cap="none" spc="0" normalizeH="0" baseline="0" noProof="0" dirty="0">
              <a:ln>
                <a:noFill/>
              </a:ln>
              <a:solidFill>
                <a:prstClr val="black"/>
              </a:solidFill>
              <a:effectLst/>
              <a:uLnTx/>
              <a:uFillTx/>
              <a:latin typeface="Montserrat" pitchFamily="2" charset="77"/>
              <a:cs typeface="Arial" panose="020B0604020202020204" pitchFamily="34" charset="0"/>
              <a:sym typeface="Basis Grotesque Pro Medium"/>
            </a:endParaRPr>
          </a:p>
        </p:txBody>
      </p:sp>
      <p:cxnSp>
        <p:nvCxnSpPr>
          <p:cNvPr id="27" name="Straight Connector 26">
            <a:extLst>
              <a:ext uri="{FF2B5EF4-FFF2-40B4-BE49-F238E27FC236}">
                <a16:creationId xmlns:a16="http://schemas.microsoft.com/office/drawing/2014/main" id="{05A74FEA-1575-1F2E-F66F-5DC1F8CC23C8}"/>
              </a:ext>
            </a:extLst>
          </p:cNvPr>
          <p:cNvCxnSpPr>
            <a:cxnSpLocks/>
          </p:cNvCxnSpPr>
          <p:nvPr/>
        </p:nvCxnSpPr>
        <p:spPr>
          <a:xfrm>
            <a:off x="547688" y="3166719"/>
            <a:ext cx="11087098" cy="0"/>
          </a:xfrm>
          <a:prstGeom prst="line">
            <a:avLst/>
          </a:prstGeom>
          <a:noFill/>
          <a:ln w="9525" cap="flat">
            <a:solidFill>
              <a:schemeClr val="tx2">
                <a:lumMod val="75000"/>
              </a:schemeClr>
            </a:solidFill>
            <a:prstDash val="dash"/>
            <a:round/>
          </a:ln>
          <a:effectLst/>
          <a:sp3d/>
        </p:spPr>
        <p:style>
          <a:lnRef idx="0">
            <a:scrgbClr r="0" g="0" b="0"/>
          </a:lnRef>
          <a:fillRef idx="0">
            <a:scrgbClr r="0" g="0" b="0"/>
          </a:fillRef>
          <a:effectRef idx="0">
            <a:scrgbClr r="0" g="0" b="0"/>
          </a:effectRef>
          <a:fontRef idx="none"/>
        </p:style>
      </p:cxnSp>
      <p:sp>
        <p:nvSpPr>
          <p:cNvPr id="28" name="Google Shape;77;p13">
            <a:extLst>
              <a:ext uri="{FF2B5EF4-FFF2-40B4-BE49-F238E27FC236}">
                <a16:creationId xmlns:a16="http://schemas.microsoft.com/office/drawing/2014/main" id="{9B3B6252-928F-1833-F103-F425392CD0CC}"/>
              </a:ext>
            </a:extLst>
          </p:cNvPr>
          <p:cNvSpPr txBox="1"/>
          <p:nvPr/>
        </p:nvSpPr>
        <p:spPr>
          <a:xfrm>
            <a:off x="8519306" y="2722037"/>
            <a:ext cx="3069444" cy="286232"/>
          </a:xfrm>
          <a:prstGeom prst="rect">
            <a:avLst/>
          </a:prstGeom>
          <a:noFill/>
          <a:ln w="12700" cap="flat" cmpd="sng">
            <a:noFill/>
            <a:prstDash val="sysDash"/>
            <a:round/>
            <a:headEnd type="none" w="sm" len="sm"/>
            <a:tailEnd type="none" w="sm" len="sm"/>
          </a:ln>
        </p:spPr>
        <p:txBody>
          <a:bodyPr spcFirstLastPara="1" vert="horz" wrap="square" lIns="9144" tIns="4572" rIns="4572" bIns="4572" anchor="t" anchorCtr="0">
            <a:spAutoFit/>
          </a:bodyPr>
          <a:lstStyle/>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900">
                <a:solidFill>
                  <a:prstClr val="black"/>
                </a:solidFill>
                <a:latin typeface="Montserrat" pitchFamily="2" charset="77"/>
                <a:cs typeface="Arial" panose="020B0604020202020204" pitchFamily="34" charset="0"/>
                <a:sym typeface="Basis Grotesque Pro Medium"/>
              </a:rPr>
              <a:t>Capture into white space of companies with legacy products</a:t>
            </a:r>
            <a:endParaRPr lang="en-GB" sz="900" dirty="0">
              <a:solidFill>
                <a:prstClr val="black"/>
              </a:solidFill>
              <a:latin typeface="Montserrat" pitchFamily="2" charset="77"/>
              <a:cs typeface="Arial" panose="020B0604020202020204" pitchFamily="34" charset="0"/>
              <a:sym typeface="Basis Grotesque Pro Medium"/>
            </a:endParaRPr>
          </a:p>
        </p:txBody>
      </p:sp>
      <p:sp>
        <p:nvSpPr>
          <p:cNvPr id="29" name="Google Shape;77;p13">
            <a:extLst>
              <a:ext uri="{FF2B5EF4-FFF2-40B4-BE49-F238E27FC236}">
                <a16:creationId xmlns:a16="http://schemas.microsoft.com/office/drawing/2014/main" id="{51D69BFA-E31C-36B7-E9FA-FCC82360D8A6}"/>
              </a:ext>
            </a:extLst>
          </p:cNvPr>
          <p:cNvSpPr txBox="1"/>
          <p:nvPr/>
        </p:nvSpPr>
        <p:spPr>
          <a:xfrm>
            <a:off x="6039048" y="2772910"/>
            <a:ext cx="1048901" cy="178510"/>
          </a:xfrm>
          <a:prstGeom prst="rect">
            <a:avLst/>
          </a:prstGeom>
          <a:noFill/>
          <a:ln w="12700" cap="flat" cmpd="sng">
            <a:noFill/>
            <a:prstDash val="sysDash"/>
            <a:round/>
            <a:headEnd type="none" w="sm" len="sm"/>
            <a:tailEnd type="none" w="sm" len="sm"/>
          </a:ln>
        </p:spPr>
        <p:txBody>
          <a:bodyPr spcFirstLastPara="1" vert="horz" wrap="square" lIns="9144" tIns="4572" rIns="4572" bIns="4572" anchor="t" anchorCtr="0">
            <a:spAutoFit/>
          </a:bodyPr>
          <a:lstStyle/>
          <a:p>
            <a:pPr marR="0" lvl="0" algn="ctr" defTabSz="457200" rtl="0" eaLnBrk="1" fontAlgn="auto" latinLnBrk="0" hangingPunct="1">
              <a:lnSpc>
                <a:spcPct val="100000"/>
              </a:lnSpc>
              <a:spcBef>
                <a:spcPts val="0"/>
              </a:spcBef>
              <a:spcAft>
                <a:spcPts val="0"/>
              </a:spcAft>
              <a:buClrTx/>
              <a:buSzTx/>
              <a:tabLst/>
              <a:defRPr/>
            </a:pPr>
            <a:r>
              <a:rPr kumimoji="0" lang="en-US" sz="1100" b="1" u="none" strike="noStrike" kern="1200" cap="none" spc="0" normalizeH="0" baseline="0" noProof="0">
                <a:ln>
                  <a:noFill/>
                </a:ln>
                <a:solidFill>
                  <a:schemeClr val="accent6">
                    <a:lumMod val="50000"/>
                  </a:schemeClr>
                </a:solidFill>
                <a:effectLst/>
                <a:uLnTx/>
                <a:uFillTx/>
                <a:latin typeface="Montserrat" pitchFamily="2" charset="77"/>
                <a:cs typeface="Arial" panose="020B0604020202020204" pitchFamily="34" charset="0"/>
                <a:sym typeface="Basis Grotesque Pro Medium"/>
              </a:rPr>
              <a:t>Penetration</a:t>
            </a:r>
            <a:endParaRPr kumimoji="0" lang="en-US" sz="1100" b="1" u="none" strike="noStrike" kern="1200" cap="none" spc="0" normalizeH="0" baseline="0" noProof="0" dirty="0">
              <a:ln>
                <a:noFill/>
              </a:ln>
              <a:solidFill>
                <a:schemeClr val="accent6">
                  <a:lumMod val="50000"/>
                </a:schemeClr>
              </a:solidFill>
              <a:effectLst/>
              <a:uLnTx/>
              <a:uFillTx/>
              <a:latin typeface="Montserrat" pitchFamily="2" charset="77"/>
              <a:cs typeface="Arial" panose="020B0604020202020204" pitchFamily="34" charset="0"/>
              <a:sym typeface="Basis Grotesque Pro Medium"/>
            </a:endParaRPr>
          </a:p>
        </p:txBody>
      </p:sp>
      <p:sp>
        <p:nvSpPr>
          <p:cNvPr id="30" name="Google Shape;77;p13">
            <a:extLst>
              <a:ext uri="{FF2B5EF4-FFF2-40B4-BE49-F238E27FC236}">
                <a16:creationId xmlns:a16="http://schemas.microsoft.com/office/drawing/2014/main" id="{C1C7FCB7-3D57-0C05-D4C7-DE97FE1151D6}"/>
              </a:ext>
            </a:extLst>
          </p:cNvPr>
          <p:cNvSpPr txBox="1"/>
          <p:nvPr/>
        </p:nvSpPr>
        <p:spPr>
          <a:xfrm>
            <a:off x="7256862" y="2772910"/>
            <a:ext cx="1048901" cy="178510"/>
          </a:xfrm>
          <a:prstGeom prst="rect">
            <a:avLst/>
          </a:prstGeom>
          <a:noFill/>
          <a:ln w="12700" cap="flat" cmpd="sng">
            <a:noFill/>
            <a:prstDash val="sysDash"/>
            <a:round/>
            <a:headEnd type="none" w="sm" len="sm"/>
            <a:tailEnd type="none" w="sm" len="sm"/>
          </a:ln>
        </p:spPr>
        <p:txBody>
          <a:bodyPr spcFirstLastPara="1" vert="horz" wrap="square" lIns="9144" tIns="4572" rIns="4572" bIns="4572" anchor="t" anchorCtr="0">
            <a:spAutoFit/>
          </a:bodyPr>
          <a:lstStyle/>
          <a:p>
            <a:pPr marR="0" lvl="0" algn="ctr" defTabSz="457200" eaLnBrk="1" fontAlgn="auto" latinLnBrk="0" hangingPunct="1">
              <a:lnSpc>
                <a:spcPct val="100000"/>
              </a:lnSpc>
              <a:spcBef>
                <a:spcPts val="0"/>
              </a:spcBef>
              <a:spcAft>
                <a:spcPts val="0"/>
              </a:spcAft>
              <a:buClrTx/>
              <a:buSzTx/>
              <a:tabLst/>
              <a:defRPr/>
            </a:pPr>
            <a:r>
              <a:rPr kumimoji="0" lang="en-GB" sz="1100" b="1" u="none" strike="noStrike" kern="1200" cap="none" spc="0" normalizeH="0" baseline="0" noProof="0" dirty="0">
                <a:ln>
                  <a:noFill/>
                </a:ln>
                <a:solidFill>
                  <a:schemeClr val="accent3"/>
                </a:solidFill>
                <a:effectLst/>
                <a:uLnTx/>
                <a:uFillTx/>
                <a:latin typeface="Montserrat" pitchFamily="2" charset="77"/>
                <a:cs typeface="Arial" panose="020B0604020202020204" pitchFamily="34" charset="0"/>
                <a:sym typeface="Basis Grotesque Pro Medium"/>
              </a:rPr>
              <a:t>Increase</a:t>
            </a:r>
            <a:endParaRPr kumimoji="0" lang="en-US" sz="1100" b="1" u="none" strike="noStrike" kern="1200" cap="none" spc="0" normalizeH="0" baseline="0" noProof="0" dirty="0">
              <a:ln>
                <a:noFill/>
              </a:ln>
              <a:solidFill>
                <a:schemeClr val="accent3"/>
              </a:solidFill>
              <a:effectLst/>
              <a:uLnTx/>
              <a:uFillTx/>
              <a:latin typeface="Montserrat" pitchFamily="2" charset="77"/>
              <a:cs typeface="Arial" panose="020B0604020202020204" pitchFamily="34" charset="0"/>
              <a:sym typeface="Basis Grotesque Pro Medium"/>
            </a:endParaRPr>
          </a:p>
        </p:txBody>
      </p:sp>
      <p:sp>
        <p:nvSpPr>
          <p:cNvPr id="31" name="Rectangle 30">
            <a:extLst>
              <a:ext uri="{FF2B5EF4-FFF2-40B4-BE49-F238E27FC236}">
                <a16:creationId xmlns:a16="http://schemas.microsoft.com/office/drawing/2014/main" id="{BC471078-0351-200B-53BE-127089005FD0}"/>
              </a:ext>
            </a:extLst>
          </p:cNvPr>
          <p:cNvSpPr/>
          <p:nvPr/>
        </p:nvSpPr>
        <p:spPr>
          <a:xfrm>
            <a:off x="554735" y="3235517"/>
            <a:ext cx="1867072" cy="467707"/>
          </a:xfrm>
          <a:prstGeom prst="rect">
            <a:avLst/>
          </a:prstGeom>
          <a:solidFill>
            <a:schemeClr val="accent3">
              <a:lumMod val="20000"/>
              <a:lumOff val="80000"/>
            </a:schemeClr>
          </a:solidFill>
          <a:ln w="12700" cap="flat">
            <a:solidFill>
              <a:schemeClr val="accent3"/>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algn="ctr" defTabSz="2438337" hangingPunct="0">
              <a:lnSpc>
                <a:spcPct val="90000"/>
              </a:lnSpc>
            </a:pPr>
            <a:r>
              <a:rPr lang="en-US" sz="1000" b="1" dirty="0">
                <a:solidFill>
                  <a:srgbClr val="000000"/>
                </a:solidFill>
                <a:latin typeface="Montserrat" panose="00000500000000000000" pitchFamily="2" charset="0"/>
                <a:ea typeface="+mj-ea"/>
                <a:cs typeface="+mj-cs"/>
                <a:sym typeface="Helvetica Neue"/>
              </a:rPr>
              <a:t>3. Security and compliance</a:t>
            </a:r>
          </a:p>
        </p:txBody>
      </p:sp>
      <p:sp>
        <p:nvSpPr>
          <p:cNvPr id="32" name="Google Shape;77;p13">
            <a:extLst>
              <a:ext uri="{FF2B5EF4-FFF2-40B4-BE49-F238E27FC236}">
                <a16:creationId xmlns:a16="http://schemas.microsoft.com/office/drawing/2014/main" id="{600F764C-92F6-7B07-35C1-723619B0D008}"/>
              </a:ext>
            </a:extLst>
          </p:cNvPr>
          <p:cNvSpPr txBox="1"/>
          <p:nvPr/>
        </p:nvSpPr>
        <p:spPr>
          <a:xfrm>
            <a:off x="2645185" y="3274784"/>
            <a:ext cx="3291901" cy="424732"/>
          </a:xfrm>
          <a:prstGeom prst="rect">
            <a:avLst/>
          </a:prstGeom>
          <a:noFill/>
          <a:ln w="12700" cap="flat" cmpd="sng">
            <a:noFill/>
            <a:prstDash val="sysDash"/>
            <a:round/>
            <a:headEnd type="none" w="sm" len="sm"/>
            <a:tailEnd type="none" w="sm" len="sm"/>
          </a:ln>
        </p:spPr>
        <p:txBody>
          <a:bodyPr spcFirstLastPara="1" vert="horz" wrap="square" lIns="9144" tIns="4572" rIns="4572" bIns="4572" anchor="t" anchorCtr="0">
            <a:spAutoFit/>
          </a:bodyPr>
          <a:lstStyle/>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900" dirty="0">
                <a:solidFill>
                  <a:prstClr val="black"/>
                </a:solidFill>
                <a:latin typeface="Montserrat" pitchFamily="2" charset="77"/>
                <a:cs typeface="Arial" panose="020B0604020202020204" pitchFamily="34" charset="0"/>
                <a:sym typeface="Basis Grotesque Pro Medium"/>
              </a:rPr>
              <a:t>With the growing volume of financial data and stringent regulatory requirements, ensuring data security and compliance is becoming more critical.</a:t>
            </a:r>
            <a:endParaRPr kumimoji="0" lang="en-US" sz="900" u="none" strike="noStrike" kern="1200" cap="none" spc="0" normalizeH="0" baseline="0" noProof="0" dirty="0">
              <a:ln>
                <a:noFill/>
              </a:ln>
              <a:solidFill>
                <a:prstClr val="black"/>
              </a:solidFill>
              <a:effectLst/>
              <a:uLnTx/>
              <a:uFillTx/>
              <a:latin typeface="Montserrat" pitchFamily="2" charset="77"/>
              <a:cs typeface="Arial" panose="020B0604020202020204" pitchFamily="34" charset="0"/>
              <a:sym typeface="Basis Grotesque Pro Medium"/>
            </a:endParaRPr>
          </a:p>
        </p:txBody>
      </p:sp>
      <p:cxnSp>
        <p:nvCxnSpPr>
          <p:cNvPr id="33" name="Straight Connector 32">
            <a:extLst>
              <a:ext uri="{FF2B5EF4-FFF2-40B4-BE49-F238E27FC236}">
                <a16:creationId xmlns:a16="http://schemas.microsoft.com/office/drawing/2014/main" id="{5554CB9D-5B50-731B-53BD-A0484AE74D0D}"/>
              </a:ext>
            </a:extLst>
          </p:cNvPr>
          <p:cNvCxnSpPr>
            <a:cxnSpLocks/>
          </p:cNvCxnSpPr>
          <p:nvPr/>
        </p:nvCxnSpPr>
        <p:spPr>
          <a:xfrm>
            <a:off x="547688" y="3783056"/>
            <a:ext cx="11087098" cy="0"/>
          </a:xfrm>
          <a:prstGeom prst="line">
            <a:avLst/>
          </a:prstGeom>
          <a:noFill/>
          <a:ln w="9525" cap="flat">
            <a:solidFill>
              <a:schemeClr val="tx2">
                <a:lumMod val="75000"/>
              </a:schemeClr>
            </a:solidFill>
            <a:prstDash val="dash"/>
            <a:round/>
          </a:ln>
          <a:effectLst/>
          <a:sp3d/>
        </p:spPr>
        <p:style>
          <a:lnRef idx="0">
            <a:scrgbClr r="0" g="0" b="0"/>
          </a:lnRef>
          <a:fillRef idx="0">
            <a:scrgbClr r="0" g="0" b="0"/>
          </a:fillRef>
          <a:effectRef idx="0">
            <a:scrgbClr r="0" g="0" b="0"/>
          </a:effectRef>
          <a:fontRef idx="none"/>
        </p:style>
      </p:cxnSp>
      <p:sp>
        <p:nvSpPr>
          <p:cNvPr id="34" name="Google Shape;77;p13">
            <a:extLst>
              <a:ext uri="{FF2B5EF4-FFF2-40B4-BE49-F238E27FC236}">
                <a16:creationId xmlns:a16="http://schemas.microsoft.com/office/drawing/2014/main" id="{7C3BE86A-568E-78F2-0F0A-4A9E8700EC36}"/>
              </a:ext>
            </a:extLst>
          </p:cNvPr>
          <p:cNvSpPr txBox="1"/>
          <p:nvPr/>
        </p:nvSpPr>
        <p:spPr>
          <a:xfrm>
            <a:off x="8519306" y="3338374"/>
            <a:ext cx="3069444" cy="147733"/>
          </a:xfrm>
          <a:prstGeom prst="rect">
            <a:avLst/>
          </a:prstGeom>
          <a:noFill/>
          <a:ln w="12700" cap="flat" cmpd="sng">
            <a:noFill/>
            <a:prstDash val="sysDash"/>
            <a:round/>
            <a:headEnd type="none" w="sm" len="sm"/>
            <a:tailEnd type="none" w="sm" len="sm"/>
          </a:ln>
        </p:spPr>
        <p:txBody>
          <a:bodyPr spcFirstLastPara="1" vert="horz" wrap="square" lIns="9144" tIns="4572" rIns="4572" bIns="4572" anchor="t" anchorCtr="0">
            <a:spAutoFit/>
          </a:bodyPr>
          <a:lstStyle/>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900">
                <a:solidFill>
                  <a:prstClr val="black"/>
                </a:solidFill>
                <a:latin typeface="Montserrat" pitchFamily="2" charset="77"/>
                <a:cs typeface="Arial" panose="020B0604020202020204" pitchFamily="34" charset="0"/>
                <a:sym typeface="Basis Grotesque Pro Medium"/>
              </a:rPr>
              <a:t>Reduce reproting friction and risk of penalties</a:t>
            </a:r>
            <a:endParaRPr lang="en-GB" sz="900" dirty="0">
              <a:solidFill>
                <a:prstClr val="black"/>
              </a:solidFill>
              <a:latin typeface="Montserrat" pitchFamily="2" charset="77"/>
              <a:cs typeface="Arial" panose="020B0604020202020204" pitchFamily="34" charset="0"/>
              <a:sym typeface="Basis Grotesque Pro Medium"/>
            </a:endParaRPr>
          </a:p>
        </p:txBody>
      </p:sp>
      <p:sp>
        <p:nvSpPr>
          <p:cNvPr id="35" name="Google Shape;77;p13">
            <a:extLst>
              <a:ext uri="{FF2B5EF4-FFF2-40B4-BE49-F238E27FC236}">
                <a16:creationId xmlns:a16="http://schemas.microsoft.com/office/drawing/2014/main" id="{6095A2B9-CD5F-36CE-159B-8164527CA28A}"/>
              </a:ext>
            </a:extLst>
          </p:cNvPr>
          <p:cNvSpPr txBox="1"/>
          <p:nvPr/>
        </p:nvSpPr>
        <p:spPr>
          <a:xfrm>
            <a:off x="6039048" y="3389247"/>
            <a:ext cx="1048901" cy="178510"/>
          </a:xfrm>
          <a:prstGeom prst="rect">
            <a:avLst/>
          </a:prstGeom>
          <a:noFill/>
          <a:ln w="12700" cap="flat" cmpd="sng">
            <a:noFill/>
            <a:prstDash val="sysDash"/>
            <a:round/>
            <a:headEnd type="none" w="sm" len="sm"/>
            <a:tailEnd type="none" w="sm" len="sm"/>
          </a:ln>
        </p:spPr>
        <p:txBody>
          <a:bodyPr spcFirstLastPara="1" vert="horz" wrap="square" lIns="9144" tIns="4572" rIns="4572" bIns="4572" anchor="t" anchorCtr="0">
            <a:spAutoFit/>
          </a:bodyPr>
          <a:lstStyle/>
          <a:p>
            <a:pPr marR="0" lvl="0" algn="ctr" defTabSz="457200" rtl="0" eaLnBrk="1" fontAlgn="auto" latinLnBrk="0" hangingPunct="1">
              <a:lnSpc>
                <a:spcPct val="100000"/>
              </a:lnSpc>
              <a:spcBef>
                <a:spcPts val="0"/>
              </a:spcBef>
              <a:spcAft>
                <a:spcPts val="0"/>
              </a:spcAft>
              <a:buClrTx/>
              <a:buSzTx/>
              <a:tabLst/>
              <a:defRPr/>
            </a:pPr>
            <a:r>
              <a:rPr kumimoji="0" lang="en-US" sz="1100" b="1" u="none" strike="noStrike" kern="1200" cap="none" spc="0" normalizeH="0" baseline="0" noProof="0">
                <a:ln>
                  <a:noFill/>
                </a:ln>
                <a:solidFill>
                  <a:schemeClr val="accent6">
                    <a:lumMod val="50000"/>
                  </a:schemeClr>
                </a:solidFill>
                <a:effectLst/>
                <a:uLnTx/>
                <a:uFillTx/>
                <a:latin typeface="Montserrat" pitchFamily="2" charset="77"/>
                <a:cs typeface="Arial" panose="020B0604020202020204" pitchFamily="34" charset="0"/>
                <a:sym typeface="Basis Grotesque Pro Medium"/>
              </a:rPr>
              <a:t>Penetration</a:t>
            </a:r>
            <a:endParaRPr kumimoji="0" lang="en-US" sz="1100" b="1" u="none" strike="noStrike" kern="1200" cap="none" spc="0" normalizeH="0" baseline="0" noProof="0" dirty="0">
              <a:ln>
                <a:noFill/>
              </a:ln>
              <a:solidFill>
                <a:schemeClr val="accent6">
                  <a:lumMod val="50000"/>
                </a:schemeClr>
              </a:solidFill>
              <a:effectLst/>
              <a:uLnTx/>
              <a:uFillTx/>
              <a:latin typeface="Montserrat" pitchFamily="2" charset="77"/>
              <a:cs typeface="Arial" panose="020B0604020202020204" pitchFamily="34" charset="0"/>
              <a:sym typeface="Basis Grotesque Pro Medium"/>
            </a:endParaRPr>
          </a:p>
        </p:txBody>
      </p:sp>
      <p:sp>
        <p:nvSpPr>
          <p:cNvPr id="36" name="Google Shape;77;p13">
            <a:extLst>
              <a:ext uri="{FF2B5EF4-FFF2-40B4-BE49-F238E27FC236}">
                <a16:creationId xmlns:a16="http://schemas.microsoft.com/office/drawing/2014/main" id="{83178926-7AA5-A60D-1B73-3152FFD42D7A}"/>
              </a:ext>
            </a:extLst>
          </p:cNvPr>
          <p:cNvSpPr txBox="1"/>
          <p:nvPr/>
        </p:nvSpPr>
        <p:spPr>
          <a:xfrm>
            <a:off x="7256862" y="3389247"/>
            <a:ext cx="1048901" cy="178510"/>
          </a:xfrm>
          <a:prstGeom prst="rect">
            <a:avLst/>
          </a:prstGeom>
          <a:noFill/>
          <a:ln w="12700" cap="flat" cmpd="sng">
            <a:noFill/>
            <a:prstDash val="sysDash"/>
            <a:round/>
            <a:headEnd type="none" w="sm" len="sm"/>
            <a:tailEnd type="none" w="sm" len="sm"/>
          </a:ln>
        </p:spPr>
        <p:txBody>
          <a:bodyPr spcFirstLastPara="1" vert="horz" wrap="square" lIns="9144" tIns="4572" rIns="4572" bIns="4572" anchor="t" anchorCtr="0">
            <a:spAutoFit/>
          </a:bodyPr>
          <a:lstStyle/>
          <a:p>
            <a:pPr marR="0" lvl="0" algn="ctr" defTabSz="457200" eaLnBrk="1" fontAlgn="auto" latinLnBrk="0" hangingPunct="1">
              <a:lnSpc>
                <a:spcPct val="100000"/>
              </a:lnSpc>
              <a:spcBef>
                <a:spcPts val="0"/>
              </a:spcBef>
              <a:spcAft>
                <a:spcPts val="0"/>
              </a:spcAft>
              <a:buClrTx/>
              <a:buSzTx/>
              <a:tabLst/>
              <a:defRPr/>
            </a:pPr>
            <a:r>
              <a:rPr kumimoji="0" lang="en-GB" sz="1100" b="1" u="none" strike="noStrike" kern="1200" cap="none" spc="0" normalizeH="0" baseline="0" noProof="0" dirty="0">
                <a:ln>
                  <a:noFill/>
                </a:ln>
                <a:solidFill>
                  <a:schemeClr val="accent3"/>
                </a:solidFill>
                <a:effectLst/>
                <a:uLnTx/>
                <a:uFillTx/>
                <a:latin typeface="Montserrat" pitchFamily="2" charset="77"/>
                <a:cs typeface="Arial" panose="020B0604020202020204" pitchFamily="34" charset="0"/>
                <a:sym typeface="Basis Grotesque Pro Medium"/>
              </a:rPr>
              <a:t>Increase</a:t>
            </a:r>
            <a:endParaRPr kumimoji="0" lang="en-US" sz="1100" b="1" u="none" strike="noStrike" kern="1200" cap="none" spc="0" normalizeH="0" baseline="0" noProof="0" dirty="0">
              <a:ln>
                <a:noFill/>
              </a:ln>
              <a:solidFill>
                <a:schemeClr val="accent3"/>
              </a:solidFill>
              <a:effectLst/>
              <a:uLnTx/>
              <a:uFillTx/>
              <a:latin typeface="Montserrat" pitchFamily="2" charset="77"/>
              <a:cs typeface="Arial" panose="020B0604020202020204" pitchFamily="34" charset="0"/>
              <a:sym typeface="Basis Grotesque Pro Medium"/>
            </a:endParaRPr>
          </a:p>
        </p:txBody>
      </p:sp>
      <p:sp>
        <p:nvSpPr>
          <p:cNvPr id="37" name="Rectangle 36">
            <a:extLst>
              <a:ext uri="{FF2B5EF4-FFF2-40B4-BE49-F238E27FC236}">
                <a16:creationId xmlns:a16="http://schemas.microsoft.com/office/drawing/2014/main" id="{2AD3D6FA-2C97-154D-AC33-5B64057E0A2D}"/>
              </a:ext>
            </a:extLst>
          </p:cNvPr>
          <p:cNvSpPr/>
          <p:nvPr/>
        </p:nvSpPr>
        <p:spPr>
          <a:xfrm>
            <a:off x="554735" y="3870098"/>
            <a:ext cx="1867072" cy="467707"/>
          </a:xfrm>
          <a:prstGeom prst="rect">
            <a:avLst/>
          </a:prstGeom>
          <a:solidFill>
            <a:schemeClr val="accent3">
              <a:lumMod val="20000"/>
              <a:lumOff val="80000"/>
            </a:schemeClr>
          </a:solidFill>
          <a:ln w="12700" cap="flat">
            <a:solidFill>
              <a:schemeClr val="accent3"/>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algn="ctr" defTabSz="2438337" hangingPunct="0">
              <a:lnSpc>
                <a:spcPct val="90000"/>
              </a:lnSpc>
            </a:pPr>
            <a:r>
              <a:rPr lang="en-US" sz="1000" b="1" dirty="0">
                <a:solidFill>
                  <a:srgbClr val="000000"/>
                </a:solidFill>
                <a:latin typeface="Montserrat" panose="00000500000000000000" pitchFamily="2" charset="0"/>
                <a:ea typeface="+mj-ea"/>
                <a:cs typeface="+mj-cs"/>
                <a:sym typeface="Helvetica Neue"/>
              </a:rPr>
              <a:t>4. Real time data</a:t>
            </a:r>
          </a:p>
        </p:txBody>
      </p:sp>
      <p:sp>
        <p:nvSpPr>
          <p:cNvPr id="38" name="Google Shape;77;p13">
            <a:extLst>
              <a:ext uri="{FF2B5EF4-FFF2-40B4-BE49-F238E27FC236}">
                <a16:creationId xmlns:a16="http://schemas.microsoft.com/office/drawing/2014/main" id="{2C609326-D875-9639-EA80-9DD238A1E6CE}"/>
              </a:ext>
            </a:extLst>
          </p:cNvPr>
          <p:cNvSpPr txBox="1"/>
          <p:nvPr/>
        </p:nvSpPr>
        <p:spPr>
          <a:xfrm>
            <a:off x="2645185" y="3909365"/>
            <a:ext cx="3291901" cy="424732"/>
          </a:xfrm>
          <a:prstGeom prst="rect">
            <a:avLst/>
          </a:prstGeom>
          <a:noFill/>
          <a:ln w="12700" cap="flat" cmpd="sng">
            <a:noFill/>
            <a:prstDash val="sysDash"/>
            <a:round/>
            <a:headEnd type="none" w="sm" len="sm"/>
            <a:tailEnd type="none" w="sm" len="sm"/>
          </a:ln>
        </p:spPr>
        <p:txBody>
          <a:bodyPr spcFirstLastPara="1" vert="horz" wrap="square" lIns="9144" tIns="4572" rIns="4572" bIns="4572" anchor="t" anchorCtr="0">
            <a:spAutoFit/>
          </a:bodyPr>
          <a:lstStyle/>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900">
                <a:solidFill>
                  <a:prstClr val="black"/>
                </a:solidFill>
                <a:latin typeface="Montserrat" pitchFamily="2" charset="77"/>
                <a:cs typeface="Arial" panose="020B0604020202020204" pitchFamily="34" charset="0"/>
                <a:sym typeface="Basis Grotesque Pro Medium"/>
              </a:rPr>
              <a:t>Real-time budgeting, planning, and reporting, allowing businesses to respond swiftly to market changes</a:t>
            </a:r>
            <a:endParaRPr kumimoji="0" lang="en-US" sz="900" u="none" strike="noStrike" kern="1200" cap="none" spc="0" normalizeH="0" baseline="0" noProof="0" dirty="0">
              <a:ln>
                <a:noFill/>
              </a:ln>
              <a:solidFill>
                <a:prstClr val="black"/>
              </a:solidFill>
              <a:effectLst/>
              <a:uLnTx/>
              <a:uFillTx/>
              <a:latin typeface="Montserrat" pitchFamily="2" charset="77"/>
              <a:cs typeface="Arial" panose="020B0604020202020204" pitchFamily="34" charset="0"/>
              <a:sym typeface="Basis Grotesque Pro Medium"/>
            </a:endParaRPr>
          </a:p>
        </p:txBody>
      </p:sp>
      <p:cxnSp>
        <p:nvCxnSpPr>
          <p:cNvPr id="39" name="Straight Connector 38">
            <a:extLst>
              <a:ext uri="{FF2B5EF4-FFF2-40B4-BE49-F238E27FC236}">
                <a16:creationId xmlns:a16="http://schemas.microsoft.com/office/drawing/2014/main" id="{D271082D-52D7-4DF0-6A25-E9E2A607D174}"/>
              </a:ext>
            </a:extLst>
          </p:cNvPr>
          <p:cNvCxnSpPr>
            <a:cxnSpLocks/>
          </p:cNvCxnSpPr>
          <p:nvPr/>
        </p:nvCxnSpPr>
        <p:spPr>
          <a:xfrm>
            <a:off x="547688" y="4417637"/>
            <a:ext cx="11087098" cy="0"/>
          </a:xfrm>
          <a:prstGeom prst="line">
            <a:avLst/>
          </a:prstGeom>
          <a:noFill/>
          <a:ln w="9525" cap="flat">
            <a:solidFill>
              <a:schemeClr val="tx2">
                <a:lumMod val="75000"/>
              </a:schemeClr>
            </a:solidFill>
            <a:prstDash val="dash"/>
            <a:round/>
          </a:ln>
          <a:effectLst/>
          <a:sp3d/>
        </p:spPr>
        <p:style>
          <a:lnRef idx="0">
            <a:scrgbClr r="0" g="0" b="0"/>
          </a:lnRef>
          <a:fillRef idx="0">
            <a:scrgbClr r="0" g="0" b="0"/>
          </a:fillRef>
          <a:effectRef idx="0">
            <a:scrgbClr r="0" g="0" b="0"/>
          </a:effectRef>
          <a:fontRef idx="none"/>
        </p:style>
      </p:cxnSp>
      <p:sp>
        <p:nvSpPr>
          <p:cNvPr id="40" name="Google Shape;77;p13">
            <a:extLst>
              <a:ext uri="{FF2B5EF4-FFF2-40B4-BE49-F238E27FC236}">
                <a16:creationId xmlns:a16="http://schemas.microsoft.com/office/drawing/2014/main" id="{CF0C4B6A-C135-E033-CBD4-E50B1B20CBFC}"/>
              </a:ext>
            </a:extLst>
          </p:cNvPr>
          <p:cNvSpPr txBox="1"/>
          <p:nvPr/>
        </p:nvSpPr>
        <p:spPr>
          <a:xfrm>
            <a:off x="8519306" y="3907078"/>
            <a:ext cx="3069444" cy="424732"/>
          </a:xfrm>
          <a:prstGeom prst="rect">
            <a:avLst/>
          </a:prstGeom>
          <a:noFill/>
          <a:ln w="12700" cap="flat" cmpd="sng">
            <a:noFill/>
            <a:prstDash val="sysDash"/>
            <a:round/>
            <a:headEnd type="none" w="sm" len="sm"/>
            <a:tailEnd type="none" w="sm" len="sm"/>
          </a:ln>
        </p:spPr>
        <p:txBody>
          <a:bodyPr spcFirstLastPara="1" vert="horz" wrap="square" lIns="9144" tIns="4572" rIns="4572" bIns="4572" anchor="t" anchorCtr="0">
            <a:spAutoFit/>
          </a:bodyPr>
          <a:lstStyle/>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900" dirty="0">
                <a:solidFill>
                  <a:prstClr val="black"/>
                </a:solidFill>
                <a:latin typeface="Montserrat" pitchFamily="2" charset="77"/>
                <a:cs typeface="Arial" panose="020B0604020202020204" pitchFamily="34" charset="0"/>
                <a:sym typeface="Basis Grotesque Pro Medium"/>
              </a:rPr>
              <a:t>More companies hiring solutions as getting real time P&amp;L (among others) becomes market practice</a:t>
            </a:r>
          </a:p>
        </p:txBody>
      </p:sp>
      <p:sp>
        <p:nvSpPr>
          <p:cNvPr id="41" name="Google Shape;77;p13">
            <a:extLst>
              <a:ext uri="{FF2B5EF4-FFF2-40B4-BE49-F238E27FC236}">
                <a16:creationId xmlns:a16="http://schemas.microsoft.com/office/drawing/2014/main" id="{FC049E8A-3C2E-DE5E-792D-C36C7A5DC368}"/>
              </a:ext>
            </a:extLst>
          </p:cNvPr>
          <p:cNvSpPr txBox="1"/>
          <p:nvPr/>
        </p:nvSpPr>
        <p:spPr>
          <a:xfrm>
            <a:off x="6039048" y="4023828"/>
            <a:ext cx="1048901" cy="178510"/>
          </a:xfrm>
          <a:prstGeom prst="rect">
            <a:avLst/>
          </a:prstGeom>
          <a:noFill/>
          <a:ln w="12700" cap="flat" cmpd="sng">
            <a:noFill/>
            <a:prstDash val="sysDash"/>
            <a:round/>
            <a:headEnd type="none" w="sm" len="sm"/>
            <a:tailEnd type="none" w="sm" len="sm"/>
          </a:ln>
        </p:spPr>
        <p:txBody>
          <a:bodyPr spcFirstLastPara="1" vert="horz" wrap="square" lIns="9144" tIns="4572" rIns="4572" bIns="4572" anchor="t" anchorCtr="0">
            <a:spAutoFit/>
          </a:bodyPr>
          <a:lstStyle/>
          <a:p>
            <a:pPr marR="0" lvl="0" algn="ctr" defTabSz="457200" rtl="0" eaLnBrk="1" fontAlgn="auto" latinLnBrk="0" hangingPunct="1">
              <a:lnSpc>
                <a:spcPct val="100000"/>
              </a:lnSpc>
              <a:spcBef>
                <a:spcPts val="0"/>
              </a:spcBef>
              <a:spcAft>
                <a:spcPts val="0"/>
              </a:spcAft>
              <a:buClrTx/>
              <a:buSzTx/>
              <a:tabLst/>
              <a:defRPr/>
            </a:pPr>
            <a:r>
              <a:rPr kumimoji="0" lang="en-US" sz="1100" b="1" u="none" strike="noStrike" kern="1200" cap="none" spc="0" normalizeH="0" baseline="0" noProof="0">
                <a:ln>
                  <a:noFill/>
                </a:ln>
                <a:solidFill>
                  <a:schemeClr val="accent6">
                    <a:lumMod val="50000"/>
                  </a:schemeClr>
                </a:solidFill>
                <a:effectLst/>
                <a:uLnTx/>
                <a:uFillTx/>
                <a:latin typeface="Montserrat" pitchFamily="2" charset="77"/>
                <a:cs typeface="Arial" panose="020B0604020202020204" pitchFamily="34" charset="0"/>
                <a:sym typeface="Basis Grotesque Pro Medium"/>
              </a:rPr>
              <a:t>Penetration</a:t>
            </a:r>
            <a:endParaRPr kumimoji="0" lang="en-US" sz="1100" b="1" u="none" strike="noStrike" kern="1200" cap="none" spc="0" normalizeH="0" baseline="0" noProof="0" dirty="0">
              <a:ln>
                <a:noFill/>
              </a:ln>
              <a:solidFill>
                <a:schemeClr val="accent6">
                  <a:lumMod val="50000"/>
                </a:schemeClr>
              </a:solidFill>
              <a:effectLst/>
              <a:uLnTx/>
              <a:uFillTx/>
              <a:latin typeface="Montserrat" pitchFamily="2" charset="77"/>
              <a:cs typeface="Arial" panose="020B0604020202020204" pitchFamily="34" charset="0"/>
              <a:sym typeface="Basis Grotesque Pro Medium"/>
            </a:endParaRPr>
          </a:p>
        </p:txBody>
      </p:sp>
      <p:sp>
        <p:nvSpPr>
          <p:cNvPr id="42" name="Google Shape;77;p13">
            <a:extLst>
              <a:ext uri="{FF2B5EF4-FFF2-40B4-BE49-F238E27FC236}">
                <a16:creationId xmlns:a16="http://schemas.microsoft.com/office/drawing/2014/main" id="{4F4C576C-092C-CED1-0E8E-310ED77773B4}"/>
              </a:ext>
            </a:extLst>
          </p:cNvPr>
          <p:cNvSpPr txBox="1"/>
          <p:nvPr/>
        </p:nvSpPr>
        <p:spPr>
          <a:xfrm>
            <a:off x="7256862" y="4023828"/>
            <a:ext cx="1048901" cy="178510"/>
          </a:xfrm>
          <a:prstGeom prst="rect">
            <a:avLst/>
          </a:prstGeom>
          <a:noFill/>
          <a:ln w="12700" cap="flat" cmpd="sng">
            <a:noFill/>
            <a:prstDash val="sysDash"/>
            <a:round/>
            <a:headEnd type="none" w="sm" len="sm"/>
            <a:tailEnd type="none" w="sm" len="sm"/>
          </a:ln>
        </p:spPr>
        <p:txBody>
          <a:bodyPr spcFirstLastPara="1" vert="horz" wrap="square" lIns="9144" tIns="4572" rIns="4572" bIns="4572" anchor="t" anchorCtr="0">
            <a:spAutoFit/>
          </a:bodyPr>
          <a:lstStyle/>
          <a:p>
            <a:pPr marR="0" lvl="0" algn="ctr" defTabSz="457200" eaLnBrk="1" fontAlgn="auto" latinLnBrk="0" hangingPunct="1">
              <a:lnSpc>
                <a:spcPct val="100000"/>
              </a:lnSpc>
              <a:spcBef>
                <a:spcPts val="0"/>
              </a:spcBef>
              <a:spcAft>
                <a:spcPts val="0"/>
              </a:spcAft>
              <a:buClrTx/>
              <a:buSzTx/>
              <a:tabLst/>
              <a:defRPr/>
            </a:pPr>
            <a:r>
              <a:rPr kumimoji="0" lang="en-GB" sz="1100" b="1" u="none" strike="noStrike" kern="1200" cap="none" spc="0" normalizeH="0" baseline="0" noProof="0" dirty="0">
                <a:ln>
                  <a:noFill/>
                </a:ln>
                <a:solidFill>
                  <a:schemeClr val="accent3"/>
                </a:solidFill>
                <a:effectLst/>
                <a:uLnTx/>
                <a:uFillTx/>
                <a:latin typeface="Montserrat" pitchFamily="2" charset="77"/>
                <a:cs typeface="Arial" panose="020B0604020202020204" pitchFamily="34" charset="0"/>
                <a:sym typeface="Basis Grotesque Pro Medium"/>
              </a:rPr>
              <a:t>Increase</a:t>
            </a:r>
            <a:endParaRPr kumimoji="0" lang="en-US" sz="1100" b="1" u="none" strike="noStrike" kern="1200" cap="none" spc="0" normalizeH="0" baseline="0" noProof="0" dirty="0">
              <a:ln>
                <a:noFill/>
              </a:ln>
              <a:solidFill>
                <a:schemeClr val="accent3"/>
              </a:solidFill>
              <a:effectLst/>
              <a:uLnTx/>
              <a:uFillTx/>
              <a:latin typeface="Montserrat" pitchFamily="2" charset="77"/>
              <a:cs typeface="Arial" panose="020B0604020202020204" pitchFamily="34" charset="0"/>
              <a:sym typeface="Basis Grotesque Pro Medium"/>
            </a:endParaRPr>
          </a:p>
        </p:txBody>
      </p:sp>
      <p:sp>
        <p:nvSpPr>
          <p:cNvPr id="43" name="Rectangle 42">
            <a:extLst>
              <a:ext uri="{FF2B5EF4-FFF2-40B4-BE49-F238E27FC236}">
                <a16:creationId xmlns:a16="http://schemas.microsoft.com/office/drawing/2014/main" id="{0E993A48-9C24-C180-EBC0-DD627913898E}"/>
              </a:ext>
            </a:extLst>
          </p:cNvPr>
          <p:cNvSpPr/>
          <p:nvPr/>
        </p:nvSpPr>
        <p:spPr>
          <a:xfrm>
            <a:off x="554735" y="4473696"/>
            <a:ext cx="1867072" cy="467707"/>
          </a:xfrm>
          <a:prstGeom prst="rect">
            <a:avLst/>
          </a:prstGeom>
          <a:solidFill>
            <a:schemeClr val="accent3">
              <a:lumMod val="20000"/>
              <a:lumOff val="80000"/>
            </a:schemeClr>
          </a:solidFill>
          <a:ln w="12700" cap="flat">
            <a:solidFill>
              <a:schemeClr val="accent3"/>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algn="ctr" defTabSz="2438337" hangingPunct="0">
              <a:lnSpc>
                <a:spcPct val="90000"/>
              </a:lnSpc>
            </a:pPr>
            <a:r>
              <a:rPr lang="en-US" sz="1000" b="1" dirty="0">
                <a:solidFill>
                  <a:srgbClr val="000000"/>
                </a:solidFill>
                <a:latin typeface="Montserrat" panose="00000500000000000000" pitchFamily="2" charset="0"/>
                <a:ea typeface="+mj-ea"/>
                <a:cs typeface="+mj-cs"/>
                <a:sym typeface="Helvetica Neue"/>
              </a:rPr>
              <a:t>5. ESG reporting</a:t>
            </a:r>
          </a:p>
        </p:txBody>
      </p:sp>
      <p:sp>
        <p:nvSpPr>
          <p:cNvPr id="44" name="Google Shape;77;p13">
            <a:extLst>
              <a:ext uri="{FF2B5EF4-FFF2-40B4-BE49-F238E27FC236}">
                <a16:creationId xmlns:a16="http://schemas.microsoft.com/office/drawing/2014/main" id="{E9AE1294-D2CC-77F6-CBB5-19E52329B933}"/>
              </a:ext>
            </a:extLst>
          </p:cNvPr>
          <p:cNvSpPr txBox="1"/>
          <p:nvPr/>
        </p:nvSpPr>
        <p:spPr>
          <a:xfrm>
            <a:off x="2645185" y="4512963"/>
            <a:ext cx="3291901" cy="286232"/>
          </a:xfrm>
          <a:prstGeom prst="rect">
            <a:avLst/>
          </a:prstGeom>
          <a:noFill/>
          <a:ln w="12700" cap="flat" cmpd="sng">
            <a:noFill/>
            <a:prstDash val="sysDash"/>
            <a:round/>
            <a:headEnd type="none" w="sm" len="sm"/>
            <a:tailEnd type="none" w="sm" len="sm"/>
          </a:ln>
        </p:spPr>
        <p:txBody>
          <a:bodyPr spcFirstLastPara="1" vert="horz" wrap="square" lIns="9144" tIns="4572" rIns="4572" bIns="4572" anchor="t" anchorCtr="0">
            <a:spAutoFit/>
          </a:bodyPr>
          <a:lstStyle/>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900">
                <a:solidFill>
                  <a:prstClr val="black"/>
                </a:solidFill>
                <a:latin typeface="Montserrat" pitchFamily="2" charset="77"/>
                <a:cs typeface="Arial" panose="020B0604020202020204" pitchFamily="34" charset="0"/>
                <a:sym typeface="Basis Grotesque Pro Medium"/>
              </a:rPr>
              <a:t>Increased incentives for companies reporting ESG, e.g. Carbon emissions</a:t>
            </a:r>
            <a:endParaRPr kumimoji="0" lang="en-US" sz="900" u="none" strike="noStrike" kern="1200" cap="none" spc="0" normalizeH="0" baseline="0" noProof="0" dirty="0">
              <a:ln>
                <a:noFill/>
              </a:ln>
              <a:solidFill>
                <a:prstClr val="black"/>
              </a:solidFill>
              <a:effectLst/>
              <a:uLnTx/>
              <a:uFillTx/>
              <a:latin typeface="Montserrat" pitchFamily="2" charset="77"/>
              <a:cs typeface="Arial" panose="020B0604020202020204" pitchFamily="34" charset="0"/>
              <a:sym typeface="Basis Grotesque Pro Medium"/>
            </a:endParaRPr>
          </a:p>
        </p:txBody>
      </p:sp>
      <p:cxnSp>
        <p:nvCxnSpPr>
          <p:cNvPr id="45" name="Straight Connector 44">
            <a:extLst>
              <a:ext uri="{FF2B5EF4-FFF2-40B4-BE49-F238E27FC236}">
                <a16:creationId xmlns:a16="http://schemas.microsoft.com/office/drawing/2014/main" id="{E6E786CB-6BD7-DED9-50F9-6F3F23E01BCC}"/>
              </a:ext>
            </a:extLst>
          </p:cNvPr>
          <p:cNvCxnSpPr>
            <a:cxnSpLocks/>
          </p:cNvCxnSpPr>
          <p:nvPr/>
        </p:nvCxnSpPr>
        <p:spPr>
          <a:xfrm>
            <a:off x="547688" y="5021235"/>
            <a:ext cx="11087098" cy="0"/>
          </a:xfrm>
          <a:prstGeom prst="line">
            <a:avLst/>
          </a:prstGeom>
          <a:noFill/>
          <a:ln w="9525" cap="flat">
            <a:solidFill>
              <a:schemeClr val="tx2">
                <a:lumMod val="75000"/>
              </a:schemeClr>
            </a:solidFill>
            <a:prstDash val="dash"/>
            <a:round/>
          </a:ln>
          <a:effectLst/>
          <a:sp3d/>
        </p:spPr>
        <p:style>
          <a:lnRef idx="0">
            <a:scrgbClr r="0" g="0" b="0"/>
          </a:lnRef>
          <a:fillRef idx="0">
            <a:scrgbClr r="0" g="0" b="0"/>
          </a:fillRef>
          <a:effectRef idx="0">
            <a:scrgbClr r="0" g="0" b="0"/>
          </a:effectRef>
          <a:fontRef idx="none"/>
        </p:style>
      </p:cxnSp>
      <p:sp>
        <p:nvSpPr>
          <p:cNvPr id="46" name="Google Shape;77;p13">
            <a:extLst>
              <a:ext uri="{FF2B5EF4-FFF2-40B4-BE49-F238E27FC236}">
                <a16:creationId xmlns:a16="http://schemas.microsoft.com/office/drawing/2014/main" id="{728FE9EF-4DC0-A366-3F61-D7F0D53FCF5B}"/>
              </a:ext>
            </a:extLst>
          </p:cNvPr>
          <p:cNvSpPr txBox="1"/>
          <p:nvPr/>
        </p:nvSpPr>
        <p:spPr>
          <a:xfrm>
            <a:off x="8519306" y="4576553"/>
            <a:ext cx="3069444" cy="147733"/>
          </a:xfrm>
          <a:prstGeom prst="rect">
            <a:avLst/>
          </a:prstGeom>
          <a:noFill/>
          <a:ln w="12700" cap="flat" cmpd="sng">
            <a:noFill/>
            <a:prstDash val="sysDash"/>
            <a:round/>
            <a:headEnd type="none" w="sm" len="sm"/>
            <a:tailEnd type="none" w="sm" len="sm"/>
          </a:ln>
        </p:spPr>
        <p:txBody>
          <a:bodyPr spcFirstLastPara="1" vert="horz" wrap="square" lIns="9144" tIns="4572" rIns="4572" bIns="4572" anchor="t" anchorCtr="0">
            <a:spAutoFit/>
          </a:bodyPr>
          <a:lstStyle/>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900">
                <a:solidFill>
                  <a:prstClr val="black"/>
                </a:solidFill>
                <a:latin typeface="Montserrat" pitchFamily="2" charset="77"/>
                <a:cs typeface="Arial" panose="020B0604020202020204" pitchFamily="34" charset="0"/>
                <a:sym typeface="Basis Grotesque Pro Medium"/>
              </a:rPr>
              <a:t>New modules hired</a:t>
            </a:r>
            <a:endParaRPr lang="en-GB" sz="900" dirty="0">
              <a:solidFill>
                <a:prstClr val="black"/>
              </a:solidFill>
              <a:latin typeface="Montserrat" pitchFamily="2" charset="77"/>
              <a:cs typeface="Arial" panose="020B0604020202020204" pitchFamily="34" charset="0"/>
              <a:sym typeface="Basis Grotesque Pro Medium"/>
            </a:endParaRPr>
          </a:p>
        </p:txBody>
      </p:sp>
      <p:sp>
        <p:nvSpPr>
          <p:cNvPr id="47" name="Google Shape;77;p13">
            <a:extLst>
              <a:ext uri="{FF2B5EF4-FFF2-40B4-BE49-F238E27FC236}">
                <a16:creationId xmlns:a16="http://schemas.microsoft.com/office/drawing/2014/main" id="{90736B04-FBC6-AE9F-A323-DFFB63566434}"/>
              </a:ext>
            </a:extLst>
          </p:cNvPr>
          <p:cNvSpPr txBox="1"/>
          <p:nvPr/>
        </p:nvSpPr>
        <p:spPr>
          <a:xfrm>
            <a:off x="6039048" y="4627426"/>
            <a:ext cx="1048901" cy="178510"/>
          </a:xfrm>
          <a:prstGeom prst="rect">
            <a:avLst/>
          </a:prstGeom>
          <a:noFill/>
          <a:ln w="12700" cap="flat" cmpd="sng">
            <a:noFill/>
            <a:prstDash val="sysDash"/>
            <a:round/>
            <a:headEnd type="none" w="sm" len="sm"/>
            <a:tailEnd type="none" w="sm" len="sm"/>
          </a:ln>
        </p:spPr>
        <p:txBody>
          <a:bodyPr spcFirstLastPara="1" vert="horz" wrap="square" lIns="9144" tIns="4572" rIns="4572" bIns="4572" anchor="t" anchorCtr="0">
            <a:spAutoFit/>
          </a:bodyPr>
          <a:lstStyle/>
          <a:p>
            <a:pPr marR="0" lvl="0" algn="ctr" defTabSz="457200" rtl="0" eaLnBrk="1" fontAlgn="auto" latinLnBrk="0" hangingPunct="1">
              <a:lnSpc>
                <a:spcPct val="100000"/>
              </a:lnSpc>
              <a:spcBef>
                <a:spcPts val="0"/>
              </a:spcBef>
              <a:spcAft>
                <a:spcPts val="0"/>
              </a:spcAft>
              <a:buClrTx/>
              <a:buSzTx/>
              <a:tabLst/>
              <a:defRPr/>
            </a:pPr>
            <a:r>
              <a:rPr kumimoji="0" lang="en-US" sz="1100" b="1" u="none" strike="noStrike" kern="1200" cap="none" spc="0" normalizeH="0" baseline="0" noProof="0">
                <a:ln>
                  <a:noFill/>
                </a:ln>
                <a:solidFill>
                  <a:srgbClr val="7030A0"/>
                </a:solidFill>
                <a:effectLst/>
                <a:uLnTx/>
                <a:uFillTx/>
                <a:latin typeface="Montserrat" pitchFamily="2" charset="77"/>
                <a:cs typeface="Arial" panose="020B0604020202020204" pitchFamily="34" charset="0"/>
                <a:sym typeface="Basis Grotesque Pro Medium"/>
              </a:rPr>
              <a:t>Price</a:t>
            </a:r>
            <a:endParaRPr kumimoji="0" lang="en-US" sz="1100" b="1" u="none" strike="noStrike" kern="1200" cap="none" spc="0" normalizeH="0" baseline="0" noProof="0" dirty="0">
              <a:ln>
                <a:noFill/>
              </a:ln>
              <a:solidFill>
                <a:srgbClr val="7030A0"/>
              </a:solidFill>
              <a:effectLst/>
              <a:uLnTx/>
              <a:uFillTx/>
              <a:latin typeface="Montserrat" pitchFamily="2" charset="77"/>
              <a:cs typeface="Arial" panose="020B0604020202020204" pitchFamily="34" charset="0"/>
              <a:sym typeface="Basis Grotesque Pro Medium"/>
            </a:endParaRPr>
          </a:p>
        </p:txBody>
      </p:sp>
      <p:sp>
        <p:nvSpPr>
          <p:cNvPr id="48" name="Google Shape;77;p13">
            <a:extLst>
              <a:ext uri="{FF2B5EF4-FFF2-40B4-BE49-F238E27FC236}">
                <a16:creationId xmlns:a16="http://schemas.microsoft.com/office/drawing/2014/main" id="{FFEC5FF1-31E9-6BB7-3E6E-2EB6D3E5E49A}"/>
              </a:ext>
            </a:extLst>
          </p:cNvPr>
          <p:cNvSpPr txBox="1"/>
          <p:nvPr/>
        </p:nvSpPr>
        <p:spPr>
          <a:xfrm>
            <a:off x="7256862" y="4627426"/>
            <a:ext cx="1048901" cy="178510"/>
          </a:xfrm>
          <a:prstGeom prst="rect">
            <a:avLst/>
          </a:prstGeom>
          <a:noFill/>
          <a:ln w="12700" cap="flat" cmpd="sng">
            <a:noFill/>
            <a:prstDash val="sysDash"/>
            <a:round/>
            <a:headEnd type="none" w="sm" len="sm"/>
            <a:tailEnd type="none" w="sm" len="sm"/>
          </a:ln>
        </p:spPr>
        <p:txBody>
          <a:bodyPr spcFirstLastPara="1" vert="horz" wrap="square" lIns="9144" tIns="4572" rIns="4572" bIns="4572" anchor="t" anchorCtr="0">
            <a:spAutoFit/>
          </a:bodyPr>
          <a:lstStyle/>
          <a:p>
            <a:pPr marR="0" lvl="0" algn="ctr" defTabSz="457200" eaLnBrk="1" fontAlgn="auto" latinLnBrk="0" hangingPunct="1">
              <a:lnSpc>
                <a:spcPct val="100000"/>
              </a:lnSpc>
              <a:spcBef>
                <a:spcPts val="0"/>
              </a:spcBef>
              <a:spcAft>
                <a:spcPts val="0"/>
              </a:spcAft>
              <a:buClrTx/>
              <a:buSzTx/>
              <a:tabLst/>
              <a:defRPr/>
            </a:pPr>
            <a:r>
              <a:rPr kumimoji="0" lang="en-GB" sz="1100" b="1" u="none" strike="noStrike" kern="1200" cap="none" spc="0" normalizeH="0" baseline="0" noProof="0" dirty="0">
                <a:ln>
                  <a:noFill/>
                </a:ln>
                <a:solidFill>
                  <a:schemeClr val="accent3"/>
                </a:solidFill>
                <a:effectLst/>
                <a:uLnTx/>
                <a:uFillTx/>
                <a:latin typeface="Montserrat" pitchFamily="2" charset="77"/>
                <a:cs typeface="Arial" panose="020B0604020202020204" pitchFamily="34" charset="0"/>
                <a:sym typeface="Basis Grotesque Pro Medium"/>
              </a:rPr>
              <a:t>Increase</a:t>
            </a:r>
            <a:endParaRPr kumimoji="0" lang="en-US" sz="1100" b="1" u="none" strike="noStrike" kern="1200" cap="none" spc="0" normalizeH="0" baseline="0" noProof="0" dirty="0">
              <a:ln>
                <a:noFill/>
              </a:ln>
              <a:solidFill>
                <a:schemeClr val="accent3"/>
              </a:solidFill>
              <a:effectLst/>
              <a:uLnTx/>
              <a:uFillTx/>
              <a:latin typeface="Montserrat" pitchFamily="2" charset="77"/>
              <a:cs typeface="Arial" panose="020B0604020202020204" pitchFamily="34" charset="0"/>
              <a:sym typeface="Basis Grotesque Pro Medium"/>
            </a:endParaRPr>
          </a:p>
        </p:txBody>
      </p:sp>
      <p:sp>
        <p:nvSpPr>
          <p:cNvPr id="49" name="Rectangle 48">
            <a:extLst>
              <a:ext uri="{FF2B5EF4-FFF2-40B4-BE49-F238E27FC236}">
                <a16:creationId xmlns:a16="http://schemas.microsoft.com/office/drawing/2014/main" id="{BE5128D0-349A-C464-83B9-5CE7FFA73964}"/>
              </a:ext>
            </a:extLst>
          </p:cNvPr>
          <p:cNvSpPr/>
          <p:nvPr/>
        </p:nvSpPr>
        <p:spPr>
          <a:xfrm>
            <a:off x="554735" y="5108277"/>
            <a:ext cx="1867072" cy="467707"/>
          </a:xfrm>
          <a:prstGeom prst="rect">
            <a:avLst/>
          </a:prstGeom>
          <a:solidFill>
            <a:schemeClr val="accent3">
              <a:lumMod val="20000"/>
              <a:lumOff val="80000"/>
            </a:schemeClr>
          </a:solidFill>
          <a:ln w="12700" cap="flat">
            <a:solidFill>
              <a:schemeClr val="accent3"/>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algn="ctr" defTabSz="2438337" hangingPunct="0">
              <a:lnSpc>
                <a:spcPct val="90000"/>
              </a:lnSpc>
            </a:pPr>
            <a:r>
              <a:rPr lang="en-US" sz="1000" b="1" dirty="0">
                <a:solidFill>
                  <a:srgbClr val="000000"/>
                </a:solidFill>
                <a:latin typeface="Montserrat" panose="00000500000000000000" pitchFamily="2" charset="0"/>
                <a:ea typeface="+mj-ea"/>
                <a:cs typeface="+mj-cs"/>
                <a:sym typeface="Helvetica Neue"/>
              </a:rPr>
              <a:t>6. Breaking silos</a:t>
            </a:r>
          </a:p>
        </p:txBody>
      </p:sp>
      <p:sp>
        <p:nvSpPr>
          <p:cNvPr id="50" name="Google Shape;77;p13">
            <a:extLst>
              <a:ext uri="{FF2B5EF4-FFF2-40B4-BE49-F238E27FC236}">
                <a16:creationId xmlns:a16="http://schemas.microsoft.com/office/drawing/2014/main" id="{D5C54326-4353-AF18-474C-7D80F518045C}"/>
              </a:ext>
            </a:extLst>
          </p:cNvPr>
          <p:cNvSpPr txBox="1"/>
          <p:nvPr/>
        </p:nvSpPr>
        <p:spPr>
          <a:xfrm>
            <a:off x="2645185" y="5147544"/>
            <a:ext cx="3291901" cy="424732"/>
          </a:xfrm>
          <a:prstGeom prst="rect">
            <a:avLst/>
          </a:prstGeom>
          <a:noFill/>
          <a:ln w="12700" cap="flat" cmpd="sng">
            <a:noFill/>
            <a:prstDash val="sysDash"/>
            <a:round/>
            <a:headEnd type="none" w="sm" len="sm"/>
            <a:tailEnd type="none" w="sm" len="sm"/>
          </a:ln>
        </p:spPr>
        <p:txBody>
          <a:bodyPr spcFirstLastPara="1" vert="horz" wrap="square" lIns="9144" tIns="4572" rIns="4572" bIns="4572" anchor="t" anchorCtr="0">
            <a:spAutoFit/>
          </a:bodyPr>
          <a:lstStyle/>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900">
                <a:solidFill>
                  <a:prstClr val="black"/>
                </a:solidFill>
                <a:latin typeface="Montserrat" pitchFamily="2" charset="77"/>
                <a:cs typeface="Arial" panose="020B0604020202020204" pitchFamily="34" charset="0"/>
                <a:sym typeface="Basis Grotesque Pro Medium"/>
              </a:rPr>
              <a:t>Enhanced collaboration across departments, facilitated by integrated xP&amp;A solutions, is breaking down traditional silos and streamlining workflows</a:t>
            </a:r>
            <a:endParaRPr kumimoji="0" lang="en-US" sz="900" u="none" strike="noStrike" kern="1200" cap="none" spc="0" normalizeH="0" baseline="0" noProof="0" dirty="0">
              <a:ln>
                <a:noFill/>
              </a:ln>
              <a:solidFill>
                <a:prstClr val="black"/>
              </a:solidFill>
              <a:effectLst/>
              <a:uLnTx/>
              <a:uFillTx/>
              <a:latin typeface="Montserrat" pitchFamily="2" charset="77"/>
              <a:cs typeface="Arial" panose="020B0604020202020204" pitchFamily="34" charset="0"/>
              <a:sym typeface="Basis Grotesque Pro Medium"/>
            </a:endParaRPr>
          </a:p>
        </p:txBody>
      </p:sp>
      <p:cxnSp>
        <p:nvCxnSpPr>
          <p:cNvPr id="51" name="Straight Connector 50">
            <a:extLst>
              <a:ext uri="{FF2B5EF4-FFF2-40B4-BE49-F238E27FC236}">
                <a16:creationId xmlns:a16="http://schemas.microsoft.com/office/drawing/2014/main" id="{486C5D46-A5AD-44FE-DC03-EB50971D4312}"/>
              </a:ext>
            </a:extLst>
          </p:cNvPr>
          <p:cNvCxnSpPr>
            <a:cxnSpLocks/>
          </p:cNvCxnSpPr>
          <p:nvPr/>
        </p:nvCxnSpPr>
        <p:spPr>
          <a:xfrm>
            <a:off x="547688" y="5655816"/>
            <a:ext cx="11087098" cy="0"/>
          </a:xfrm>
          <a:prstGeom prst="line">
            <a:avLst/>
          </a:prstGeom>
          <a:noFill/>
          <a:ln w="9525" cap="flat">
            <a:solidFill>
              <a:schemeClr val="tx2">
                <a:lumMod val="75000"/>
              </a:schemeClr>
            </a:solidFill>
            <a:prstDash val="dash"/>
            <a:round/>
          </a:ln>
          <a:effectLst/>
          <a:sp3d/>
        </p:spPr>
        <p:style>
          <a:lnRef idx="0">
            <a:scrgbClr r="0" g="0" b="0"/>
          </a:lnRef>
          <a:fillRef idx="0">
            <a:scrgbClr r="0" g="0" b="0"/>
          </a:fillRef>
          <a:effectRef idx="0">
            <a:scrgbClr r="0" g="0" b="0"/>
          </a:effectRef>
          <a:fontRef idx="none"/>
        </p:style>
      </p:cxnSp>
      <p:sp>
        <p:nvSpPr>
          <p:cNvPr id="52" name="Google Shape;77;p13">
            <a:extLst>
              <a:ext uri="{FF2B5EF4-FFF2-40B4-BE49-F238E27FC236}">
                <a16:creationId xmlns:a16="http://schemas.microsoft.com/office/drawing/2014/main" id="{A52E6E58-F8D5-0786-603D-6238A4774766}"/>
              </a:ext>
            </a:extLst>
          </p:cNvPr>
          <p:cNvSpPr txBox="1"/>
          <p:nvPr/>
        </p:nvSpPr>
        <p:spPr>
          <a:xfrm>
            <a:off x="8519306" y="5211134"/>
            <a:ext cx="3069444" cy="147733"/>
          </a:xfrm>
          <a:prstGeom prst="rect">
            <a:avLst/>
          </a:prstGeom>
          <a:noFill/>
          <a:ln w="12700" cap="flat" cmpd="sng">
            <a:noFill/>
            <a:prstDash val="sysDash"/>
            <a:round/>
            <a:headEnd type="none" w="sm" len="sm"/>
            <a:tailEnd type="none" w="sm" len="sm"/>
          </a:ln>
        </p:spPr>
        <p:txBody>
          <a:bodyPr spcFirstLastPara="1" vert="horz" wrap="square" lIns="9144" tIns="4572" rIns="4572" bIns="4572" anchor="t" anchorCtr="0">
            <a:spAutoFit/>
          </a:bodyPr>
          <a:lstStyle/>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900">
                <a:solidFill>
                  <a:prstClr val="black"/>
                </a:solidFill>
                <a:latin typeface="Montserrat" pitchFamily="2" charset="77"/>
                <a:cs typeface="Arial" panose="020B0604020202020204" pitchFamily="34" charset="0"/>
                <a:sym typeface="Basis Grotesque Pro Medium"/>
              </a:rPr>
              <a:t>New modules hired</a:t>
            </a:r>
            <a:endParaRPr lang="en-GB" sz="900" dirty="0">
              <a:solidFill>
                <a:prstClr val="black"/>
              </a:solidFill>
              <a:latin typeface="Montserrat" pitchFamily="2" charset="77"/>
              <a:cs typeface="Arial" panose="020B0604020202020204" pitchFamily="34" charset="0"/>
              <a:sym typeface="Basis Grotesque Pro Medium"/>
            </a:endParaRPr>
          </a:p>
        </p:txBody>
      </p:sp>
      <p:sp>
        <p:nvSpPr>
          <p:cNvPr id="53" name="Google Shape;77;p13">
            <a:extLst>
              <a:ext uri="{FF2B5EF4-FFF2-40B4-BE49-F238E27FC236}">
                <a16:creationId xmlns:a16="http://schemas.microsoft.com/office/drawing/2014/main" id="{89359D82-9A85-B818-B021-577CF12A5728}"/>
              </a:ext>
            </a:extLst>
          </p:cNvPr>
          <p:cNvSpPr txBox="1"/>
          <p:nvPr/>
        </p:nvSpPr>
        <p:spPr>
          <a:xfrm>
            <a:off x="6039048" y="5262007"/>
            <a:ext cx="1048901" cy="178510"/>
          </a:xfrm>
          <a:prstGeom prst="rect">
            <a:avLst/>
          </a:prstGeom>
          <a:noFill/>
          <a:ln w="12700" cap="flat" cmpd="sng">
            <a:noFill/>
            <a:prstDash val="sysDash"/>
            <a:round/>
            <a:headEnd type="none" w="sm" len="sm"/>
            <a:tailEnd type="none" w="sm" len="sm"/>
          </a:ln>
        </p:spPr>
        <p:txBody>
          <a:bodyPr spcFirstLastPara="1" vert="horz" wrap="square" lIns="9144" tIns="4572" rIns="4572" bIns="4572" anchor="t" anchorCtr="0">
            <a:spAutoFit/>
          </a:bodyPr>
          <a:lstStyle/>
          <a:p>
            <a:pPr marR="0" lvl="0" algn="ctr" defTabSz="457200" rtl="0" eaLnBrk="1" fontAlgn="auto" latinLnBrk="0" hangingPunct="1">
              <a:lnSpc>
                <a:spcPct val="100000"/>
              </a:lnSpc>
              <a:spcBef>
                <a:spcPts val="0"/>
              </a:spcBef>
              <a:spcAft>
                <a:spcPts val="0"/>
              </a:spcAft>
              <a:buClrTx/>
              <a:buSzTx/>
              <a:tabLst/>
              <a:defRPr/>
            </a:pPr>
            <a:r>
              <a:rPr kumimoji="0" lang="en-US" sz="1100" b="1" u="none" strike="noStrike" kern="1200" cap="none" spc="0" normalizeH="0" baseline="0" noProof="0">
                <a:ln>
                  <a:noFill/>
                </a:ln>
                <a:solidFill>
                  <a:srgbClr val="7030A0"/>
                </a:solidFill>
                <a:effectLst/>
                <a:uLnTx/>
                <a:uFillTx/>
                <a:latin typeface="Montserrat" pitchFamily="2" charset="77"/>
                <a:cs typeface="Arial" panose="020B0604020202020204" pitchFamily="34" charset="0"/>
                <a:sym typeface="Basis Grotesque Pro Medium"/>
              </a:rPr>
              <a:t>Price</a:t>
            </a:r>
            <a:endParaRPr kumimoji="0" lang="en-US" sz="1100" b="1" u="none" strike="noStrike" kern="1200" cap="none" spc="0" normalizeH="0" baseline="0" noProof="0" dirty="0">
              <a:ln>
                <a:noFill/>
              </a:ln>
              <a:solidFill>
                <a:srgbClr val="7030A0"/>
              </a:solidFill>
              <a:effectLst/>
              <a:uLnTx/>
              <a:uFillTx/>
              <a:latin typeface="Montserrat" pitchFamily="2" charset="77"/>
              <a:cs typeface="Arial" panose="020B0604020202020204" pitchFamily="34" charset="0"/>
              <a:sym typeface="Basis Grotesque Pro Medium"/>
            </a:endParaRPr>
          </a:p>
        </p:txBody>
      </p:sp>
      <p:sp>
        <p:nvSpPr>
          <p:cNvPr id="54" name="Google Shape;77;p13">
            <a:extLst>
              <a:ext uri="{FF2B5EF4-FFF2-40B4-BE49-F238E27FC236}">
                <a16:creationId xmlns:a16="http://schemas.microsoft.com/office/drawing/2014/main" id="{56B42C84-A2E5-36B7-4CC1-4959E90176E5}"/>
              </a:ext>
            </a:extLst>
          </p:cNvPr>
          <p:cNvSpPr txBox="1"/>
          <p:nvPr/>
        </p:nvSpPr>
        <p:spPr>
          <a:xfrm>
            <a:off x="7256862" y="5262007"/>
            <a:ext cx="1048901" cy="178510"/>
          </a:xfrm>
          <a:prstGeom prst="rect">
            <a:avLst/>
          </a:prstGeom>
          <a:noFill/>
          <a:ln w="12700" cap="flat" cmpd="sng">
            <a:noFill/>
            <a:prstDash val="sysDash"/>
            <a:round/>
            <a:headEnd type="none" w="sm" len="sm"/>
            <a:tailEnd type="none" w="sm" len="sm"/>
          </a:ln>
        </p:spPr>
        <p:txBody>
          <a:bodyPr spcFirstLastPara="1" vert="horz" wrap="square" lIns="9144" tIns="4572" rIns="4572" bIns="4572" anchor="t" anchorCtr="0">
            <a:spAutoFit/>
          </a:bodyPr>
          <a:lstStyle/>
          <a:p>
            <a:pPr marR="0" lvl="0" algn="ctr" defTabSz="457200" eaLnBrk="1" fontAlgn="auto" latinLnBrk="0" hangingPunct="1">
              <a:lnSpc>
                <a:spcPct val="100000"/>
              </a:lnSpc>
              <a:spcBef>
                <a:spcPts val="0"/>
              </a:spcBef>
              <a:spcAft>
                <a:spcPts val="0"/>
              </a:spcAft>
              <a:buClrTx/>
              <a:buSzTx/>
              <a:tabLst/>
              <a:defRPr/>
            </a:pPr>
            <a:r>
              <a:rPr kumimoji="0" lang="en-GB" sz="1100" b="1" u="none" strike="noStrike" kern="1200" cap="none" spc="0" normalizeH="0" baseline="0" noProof="0" dirty="0">
                <a:ln>
                  <a:noFill/>
                </a:ln>
                <a:solidFill>
                  <a:schemeClr val="accent3"/>
                </a:solidFill>
                <a:effectLst/>
                <a:uLnTx/>
                <a:uFillTx/>
                <a:latin typeface="Montserrat" pitchFamily="2" charset="77"/>
                <a:cs typeface="Arial" panose="020B0604020202020204" pitchFamily="34" charset="0"/>
                <a:sym typeface="Basis Grotesque Pro Medium"/>
              </a:rPr>
              <a:t>Increase</a:t>
            </a:r>
            <a:endParaRPr kumimoji="0" lang="en-US" sz="1100" b="1" u="none" strike="noStrike" kern="1200" cap="none" spc="0" normalizeH="0" baseline="0" noProof="0" dirty="0">
              <a:ln>
                <a:noFill/>
              </a:ln>
              <a:solidFill>
                <a:schemeClr val="accent3"/>
              </a:solidFill>
              <a:effectLst/>
              <a:uLnTx/>
              <a:uFillTx/>
              <a:latin typeface="Montserrat" pitchFamily="2" charset="77"/>
              <a:cs typeface="Arial" panose="020B0604020202020204" pitchFamily="34" charset="0"/>
              <a:sym typeface="Basis Grotesque Pro Medium"/>
            </a:endParaRPr>
          </a:p>
        </p:txBody>
      </p:sp>
      <p:sp>
        <p:nvSpPr>
          <p:cNvPr id="55" name="Rectangle 54">
            <a:extLst>
              <a:ext uri="{FF2B5EF4-FFF2-40B4-BE49-F238E27FC236}">
                <a16:creationId xmlns:a16="http://schemas.microsoft.com/office/drawing/2014/main" id="{1B073A4B-4E88-85E1-F374-710899ECB7C0}"/>
              </a:ext>
            </a:extLst>
          </p:cNvPr>
          <p:cNvSpPr/>
          <p:nvPr/>
        </p:nvSpPr>
        <p:spPr>
          <a:xfrm>
            <a:off x="554735" y="5724614"/>
            <a:ext cx="1867072" cy="467707"/>
          </a:xfrm>
          <a:prstGeom prst="rect">
            <a:avLst/>
          </a:prstGeom>
          <a:solidFill>
            <a:schemeClr val="accent3">
              <a:lumMod val="20000"/>
              <a:lumOff val="80000"/>
            </a:schemeClr>
          </a:solidFill>
          <a:ln w="12700" cap="flat">
            <a:solidFill>
              <a:schemeClr val="accent3"/>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algn="ctr" defTabSz="2438337" hangingPunct="0">
              <a:lnSpc>
                <a:spcPct val="90000"/>
              </a:lnSpc>
            </a:pPr>
            <a:r>
              <a:rPr lang="en-US" sz="1000" b="1" dirty="0">
                <a:solidFill>
                  <a:srgbClr val="000000"/>
                </a:solidFill>
                <a:latin typeface="Montserrat" panose="00000500000000000000" pitchFamily="2" charset="0"/>
                <a:ea typeface="+mj-ea"/>
                <a:cs typeface="+mj-cs"/>
                <a:sym typeface="Helvetica Neue"/>
              </a:rPr>
              <a:t>7. Reduced complexity of integrations</a:t>
            </a:r>
          </a:p>
        </p:txBody>
      </p:sp>
      <p:sp>
        <p:nvSpPr>
          <p:cNvPr id="56" name="Google Shape;77;p13">
            <a:extLst>
              <a:ext uri="{FF2B5EF4-FFF2-40B4-BE49-F238E27FC236}">
                <a16:creationId xmlns:a16="http://schemas.microsoft.com/office/drawing/2014/main" id="{E2A4843D-1882-C535-AE39-4819ECA88119}"/>
              </a:ext>
            </a:extLst>
          </p:cNvPr>
          <p:cNvSpPr txBox="1"/>
          <p:nvPr/>
        </p:nvSpPr>
        <p:spPr>
          <a:xfrm>
            <a:off x="2645185" y="5763881"/>
            <a:ext cx="3291901" cy="286232"/>
          </a:xfrm>
          <a:prstGeom prst="rect">
            <a:avLst/>
          </a:prstGeom>
          <a:noFill/>
          <a:ln w="12700" cap="flat" cmpd="sng">
            <a:noFill/>
            <a:prstDash val="sysDash"/>
            <a:round/>
            <a:headEnd type="none" w="sm" len="sm"/>
            <a:tailEnd type="none" w="sm" len="sm"/>
          </a:ln>
        </p:spPr>
        <p:txBody>
          <a:bodyPr spcFirstLastPara="1" vert="horz" wrap="square" lIns="9144" tIns="4572" rIns="4572" bIns="4572" anchor="t" anchorCtr="0">
            <a:spAutoFit/>
          </a:bodyPr>
          <a:lstStyle/>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900">
                <a:solidFill>
                  <a:prstClr val="black"/>
                </a:solidFill>
                <a:latin typeface="Montserrat" pitchFamily="2" charset="77"/>
                <a:cs typeface="Arial" panose="020B0604020202020204" pitchFamily="34" charset="0"/>
                <a:sym typeface="Basis Grotesque Pro Medium"/>
              </a:rPr>
              <a:t>Reduced complexity as handling data becomes simpler</a:t>
            </a:r>
            <a:endParaRPr kumimoji="0" lang="en-US" sz="900" u="none" strike="noStrike" kern="1200" cap="none" spc="0" normalizeH="0" baseline="0" noProof="0" dirty="0">
              <a:ln>
                <a:noFill/>
              </a:ln>
              <a:solidFill>
                <a:prstClr val="black"/>
              </a:solidFill>
              <a:effectLst/>
              <a:uLnTx/>
              <a:uFillTx/>
              <a:latin typeface="Montserrat" pitchFamily="2" charset="77"/>
              <a:cs typeface="Arial" panose="020B0604020202020204" pitchFamily="34" charset="0"/>
              <a:sym typeface="Basis Grotesque Pro Medium"/>
            </a:endParaRPr>
          </a:p>
        </p:txBody>
      </p:sp>
      <p:sp>
        <p:nvSpPr>
          <p:cNvPr id="57" name="Google Shape;77;p13">
            <a:extLst>
              <a:ext uri="{FF2B5EF4-FFF2-40B4-BE49-F238E27FC236}">
                <a16:creationId xmlns:a16="http://schemas.microsoft.com/office/drawing/2014/main" id="{54F97DDD-944E-48ED-EED8-5DC8EAE129C7}"/>
              </a:ext>
            </a:extLst>
          </p:cNvPr>
          <p:cNvSpPr txBox="1"/>
          <p:nvPr/>
        </p:nvSpPr>
        <p:spPr>
          <a:xfrm>
            <a:off x="8519306" y="5827471"/>
            <a:ext cx="3069444" cy="286232"/>
          </a:xfrm>
          <a:prstGeom prst="rect">
            <a:avLst/>
          </a:prstGeom>
          <a:noFill/>
          <a:ln w="12700" cap="flat" cmpd="sng">
            <a:noFill/>
            <a:prstDash val="sysDash"/>
            <a:round/>
            <a:headEnd type="none" w="sm" len="sm"/>
            <a:tailEnd type="none" w="sm" len="sm"/>
          </a:ln>
        </p:spPr>
        <p:txBody>
          <a:bodyPr spcFirstLastPara="1" vert="horz" wrap="square" lIns="9144" tIns="4572" rIns="4572" bIns="4572" anchor="t" anchorCtr="0">
            <a:spAutoFit/>
          </a:bodyPr>
          <a:lstStyle/>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900" dirty="0">
                <a:solidFill>
                  <a:prstClr val="black"/>
                </a:solidFill>
                <a:latin typeface="Montserrat" pitchFamily="2" charset="77"/>
                <a:cs typeface="Arial" panose="020B0604020202020204" pitchFamily="34" charset="0"/>
                <a:sym typeface="Basis Grotesque Pro Medium"/>
              </a:rPr>
              <a:t>Reduces cost of installation and managing solutions</a:t>
            </a:r>
          </a:p>
        </p:txBody>
      </p:sp>
      <p:sp>
        <p:nvSpPr>
          <p:cNvPr id="58" name="Google Shape;77;p13">
            <a:extLst>
              <a:ext uri="{FF2B5EF4-FFF2-40B4-BE49-F238E27FC236}">
                <a16:creationId xmlns:a16="http://schemas.microsoft.com/office/drawing/2014/main" id="{7053F97D-3A4B-1D1B-F235-7A094C13A55C}"/>
              </a:ext>
            </a:extLst>
          </p:cNvPr>
          <p:cNvSpPr txBox="1"/>
          <p:nvPr/>
        </p:nvSpPr>
        <p:spPr>
          <a:xfrm>
            <a:off x="6039048" y="5878344"/>
            <a:ext cx="1048901" cy="178510"/>
          </a:xfrm>
          <a:prstGeom prst="rect">
            <a:avLst/>
          </a:prstGeom>
          <a:noFill/>
          <a:ln w="12700" cap="flat" cmpd="sng">
            <a:noFill/>
            <a:prstDash val="sysDash"/>
            <a:round/>
            <a:headEnd type="none" w="sm" len="sm"/>
            <a:tailEnd type="none" w="sm" len="sm"/>
          </a:ln>
        </p:spPr>
        <p:txBody>
          <a:bodyPr spcFirstLastPara="1" vert="horz" wrap="square" lIns="9144" tIns="4572" rIns="4572" bIns="4572" anchor="t" anchorCtr="0">
            <a:spAutoFit/>
          </a:bodyPr>
          <a:lstStyle/>
          <a:p>
            <a:pPr marR="0" lvl="0" algn="ctr" defTabSz="457200" rtl="0" eaLnBrk="1" fontAlgn="auto" latinLnBrk="0" hangingPunct="1">
              <a:lnSpc>
                <a:spcPct val="100000"/>
              </a:lnSpc>
              <a:spcBef>
                <a:spcPts val="0"/>
              </a:spcBef>
              <a:spcAft>
                <a:spcPts val="0"/>
              </a:spcAft>
              <a:buClrTx/>
              <a:buSzTx/>
              <a:tabLst/>
              <a:defRPr/>
            </a:pPr>
            <a:r>
              <a:rPr kumimoji="0" lang="en-US" sz="1100" b="1" u="none" strike="noStrike" kern="1200" cap="none" spc="0" normalizeH="0" baseline="0" noProof="0">
                <a:ln>
                  <a:noFill/>
                </a:ln>
                <a:solidFill>
                  <a:srgbClr val="7030A0"/>
                </a:solidFill>
                <a:effectLst/>
                <a:uLnTx/>
                <a:uFillTx/>
                <a:latin typeface="Montserrat" pitchFamily="2" charset="77"/>
                <a:cs typeface="Arial" panose="020B0604020202020204" pitchFamily="34" charset="0"/>
                <a:sym typeface="Basis Grotesque Pro Medium"/>
              </a:rPr>
              <a:t>Price</a:t>
            </a:r>
            <a:endParaRPr kumimoji="0" lang="en-US" sz="1100" b="1" u="none" strike="noStrike" kern="1200" cap="none" spc="0" normalizeH="0" baseline="0" noProof="0" dirty="0">
              <a:ln>
                <a:noFill/>
              </a:ln>
              <a:solidFill>
                <a:srgbClr val="7030A0"/>
              </a:solidFill>
              <a:effectLst/>
              <a:uLnTx/>
              <a:uFillTx/>
              <a:latin typeface="Montserrat" pitchFamily="2" charset="77"/>
              <a:cs typeface="Arial" panose="020B0604020202020204" pitchFamily="34" charset="0"/>
              <a:sym typeface="Basis Grotesque Pro Medium"/>
            </a:endParaRPr>
          </a:p>
        </p:txBody>
      </p:sp>
      <p:sp>
        <p:nvSpPr>
          <p:cNvPr id="59" name="Google Shape;77;p13">
            <a:extLst>
              <a:ext uri="{FF2B5EF4-FFF2-40B4-BE49-F238E27FC236}">
                <a16:creationId xmlns:a16="http://schemas.microsoft.com/office/drawing/2014/main" id="{81163B3C-47C6-EDCD-7B19-3944394EA731}"/>
              </a:ext>
            </a:extLst>
          </p:cNvPr>
          <p:cNvSpPr txBox="1"/>
          <p:nvPr/>
        </p:nvSpPr>
        <p:spPr>
          <a:xfrm>
            <a:off x="7256862" y="5878344"/>
            <a:ext cx="1048901" cy="178510"/>
          </a:xfrm>
          <a:prstGeom prst="rect">
            <a:avLst/>
          </a:prstGeom>
          <a:noFill/>
          <a:ln w="12700" cap="flat" cmpd="sng">
            <a:noFill/>
            <a:prstDash val="sysDash"/>
            <a:round/>
            <a:headEnd type="none" w="sm" len="sm"/>
            <a:tailEnd type="none" w="sm" len="sm"/>
          </a:ln>
        </p:spPr>
        <p:txBody>
          <a:bodyPr spcFirstLastPara="1" vert="horz" wrap="square" lIns="9144" tIns="4572" rIns="4572" bIns="4572" anchor="t" anchorCtr="0">
            <a:spAutoFit/>
          </a:bodyPr>
          <a:lstStyle/>
          <a:p>
            <a:pPr marR="0" lvl="0" algn="ctr" defTabSz="457200" eaLnBrk="1" fontAlgn="auto" latinLnBrk="0" hangingPunct="1">
              <a:lnSpc>
                <a:spcPct val="100000"/>
              </a:lnSpc>
              <a:spcBef>
                <a:spcPts val="0"/>
              </a:spcBef>
              <a:spcAft>
                <a:spcPts val="0"/>
              </a:spcAft>
              <a:buClrTx/>
              <a:buSzTx/>
              <a:tabLst/>
              <a:defRPr/>
            </a:pPr>
            <a:r>
              <a:rPr kumimoji="0" lang="en-GB" sz="1100" b="1" u="none" strike="noStrike" kern="1200" cap="none" spc="0" normalizeH="0" baseline="0" noProof="0" dirty="0">
                <a:ln>
                  <a:noFill/>
                </a:ln>
                <a:solidFill>
                  <a:srgbClr val="C00000"/>
                </a:solidFill>
                <a:effectLst/>
                <a:uLnTx/>
                <a:uFillTx/>
                <a:latin typeface="Montserrat" pitchFamily="2" charset="77"/>
                <a:cs typeface="Arial" panose="020B0604020202020204" pitchFamily="34" charset="0"/>
                <a:sym typeface="Basis Grotesque Pro Medium"/>
              </a:rPr>
              <a:t>Decrease</a:t>
            </a:r>
            <a:endParaRPr kumimoji="0" lang="en-US" sz="1100" b="1" u="none" strike="noStrike" kern="1200" cap="none" spc="0" normalizeH="0" baseline="0" noProof="0" dirty="0">
              <a:ln>
                <a:noFill/>
              </a:ln>
              <a:solidFill>
                <a:srgbClr val="C00000"/>
              </a:solidFill>
              <a:effectLst/>
              <a:uLnTx/>
              <a:uFillTx/>
              <a:latin typeface="Montserrat" pitchFamily="2" charset="77"/>
              <a:cs typeface="Arial" panose="020B0604020202020204" pitchFamily="34" charset="0"/>
              <a:sym typeface="Basis Grotesque Pro Medium"/>
            </a:endParaRPr>
          </a:p>
        </p:txBody>
      </p:sp>
    </p:spTree>
    <p:extLst>
      <p:ext uri="{BB962C8B-B14F-4D97-AF65-F5344CB8AC3E}">
        <p14:creationId xmlns:p14="http://schemas.microsoft.com/office/powerpoint/2010/main" val="39978815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7BE9BC-C1A4-DB06-F91D-89AC4CBB307B}"/>
            </a:ext>
          </a:extLst>
        </p:cNvPr>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07A50FE9-248C-8814-D850-50904900F62C}"/>
              </a:ext>
            </a:extLst>
          </p:cNvPr>
          <p:cNvGraphicFramePr>
            <a:graphicFrameLocks noChangeAspect="1"/>
          </p:cNvGraphicFramePr>
          <p:nvPr>
            <p:custDataLst>
              <p:tags r:id="rId1"/>
            </p:custDataLst>
            <p:extLst>
              <p:ext uri="{D42A27DB-BD31-4B8C-83A1-F6EECF244321}">
                <p14:modId xmlns:p14="http://schemas.microsoft.com/office/powerpoint/2010/main" val="78276293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6" imgW="404" imgH="405" progId="TCLayout.ActiveDocument.1">
                  <p:embed/>
                </p:oleObj>
              </mc:Choice>
              <mc:Fallback>
                <p:oleObj name="think-cell Slide" r:id="rId56" imgW="404" imgH="405" progId="TCLayout.ActiveDocument.1">
                  <p:embed/>
                  <p:pic>
                    <p:nvPicPr>
                      <p:cNvPr id="9" name="think-cell data - do not delete" hidden="1">
                        <a:extLst>
                          <a:ext uri="{FF2B5EF4-FFF2-40B4-BE49-F238E27FC236}">
                            <a16:creationId xmlns:a16="http://schemas.microsoft.com/office/drawing/2014/main" id="{889C6E4A-8CAD-90FB-4FB3-FB898EF41082}"/>
                          </a:ext>
                        </a:extLst>
                      </p:cNvPr>
                      <p:cNvPicPr/>
                      <p:nvPr/>
                    </p:nvPicPr>
                    <p:blipFill>
                      <a:blip r:embed="rId57"/>
                      <a:stretch>
                        <a:fillRect/>
                      </a:stretch>
                    </p:blipFill>
                    <p:spPr>
                      <a:xfrm>
                        <a:off x="1588" y="1588"/>
                        <a:ext cx="1588" cy="1588"/>
                      </a:xfrm>
                      <a:prstGeom prst="rect">
                        <a:avLst/>
                      </a:prstGeom>
                    </p:spPr>
                  </p:pic>
                </p:oleObj>
              </mc:Fallback>
            </mc:AlternateContent>
          </a:graphicData>
        </a:graphic>
      </p:graphicFrame>
      <p:sp>
        <p:nvSpPr>
          <p:cNvPr id="5" name="Title 4">
            <a:extLst>
              <a:ext uri="{FF2B5EF4-FFF2-40B4-BE49-F238E27FC236}">
                <a16:creationId xmlns:a16="http://schemas.microsoft.com/office/drawing/2014/main" id="{D27A68BC-6974-93B0-26B6-D0653460B7CD}"/>
              </a:ext>
            </a:extLst>
          </p:cNvPr>
          <p:cNvSpPr>
            <a:spLocks noGrp="1"/>
          </p:cNvSpPr>
          <p:nvPr>
            <p:ph type="title"/>
          </p:nvPr>
        </p:nvSpPr>
        <p:spPr>
          <a:xfrm>
            <a:off x="623888" y="257007"/>
            <a:ext cx="10944225" cy="757130"/>
          </a:xfrm>
        </p:spPr>
        <p:txBody>
          <a:bodyPr vert="horz"/>
          <a:lstStyle/>
          <a:p>
            <a:r>
              <a:rPr lang="en-GB" dirty="0"/>
              <a:t>xP&amp;A market is expected to accelerate in the next 5 years, growing by +15%p.a., from +7% p.a. from 2018 to 2023</a:t>
            </a:r>
          </a:p>
        </p:txBody>
      </p:sp>
      <p:sp>
        <p:nvSpPr>
          <p:cNvPr id="8" name="Text Placeholder 7">
            <a:extLst>
              <a:ext uri="{FF2B5EF4-FFF2-40B4-BE49-F238E27FC236}">
                <a16:creationId xmlns:a16="http://schemas.microsoft.com/office/drawing/2014/main" id="{B0A0573D-FA8F-4E72-02E8-242F82F729A4}"/>
              </a:ext>
            </a:extLst>
          </p:cNvPr>
          <p:cNvSpPr>
            <a:spLocks noGrp="1"/>
          </p:cNvSpPr>
          <p:nvPr>
            <p:ph type="body" idx="11"/>
          </p:nvPr>
        </p:nvSpPr>
        <p:spPr/>
        <p:txBody>
          <a:bodyPr/>
          <a:lstStyle/>
          <a:p>
            <a:fld id="{C6F252A1-AB7E-44FD-86CD-D62F5F5F8F0A}" type="slidenum">
              <a:rPr lang="en-GB" smtClean="0"/>
              <a:t>9</a:t>
            </a:fld>
            <a:endParaRPr lang="en-GB" dirty="0"/>
          </a:p>
        </p:txBody>
      </p:sp>
      <p:grpSp>
        <p:nvGrpSpPr>
          <p:cNvPr id="1029" name="Group 1028">
            <a:extLst>
              <a:ext uri="{FF2B5EF4-FFF2-40B4-BE49-F238E27FC236}">
                <a16:creationId xmlns:a16="http://schemas.microsoft.com/office/drawing/2014/main" id="{84B93D00-88D7-E6AA-1F5E-D9DAB18AE49C}"/>
              </a:ext>
            </a:extLst>
          </p:cNvPr>
          <p:cNvGrpSpPr/>
          <p:nvPr/>
        </p:nvGrpSpPr>
        <p:grpSpPr>
          <a:xfrm>
            <a:off x="3248605" y="-612387"/>
            <a:ext cx="452016" cy="405880"/>
            <a:chOff x="3248605" y="-612387"/>
            <a:chExt cx="452016" cy="405880"/>
          </a:xfrm>
        </p:grpSpPr>
        <p:sp>
          <p:nvSpPr>
            <p:cNvPr id="105" name="Subtitle 1">
              <a:extLst>
                <a:ext uri="{FF2B5EF4-FFF2-40B4-BE49-F238E27FC236}">
                  <a16:creationId xmlns:a16="http://schemas.microsoft.com/office/drawing/2014/main" id="{4BD8CD04-94DC-0B1E-98E8-64B1685700A5}"/>
                </a:ext>
              </a:extLst>
            </p:cNvPr>
            <p:cNvSpPr txBox="1">
              <a:spLocks/>
            </p:cNvSpPr>
            <p:nvPr/>
          </p:nvSpPr>
          <p:spPr>
            <a:xfrm>
              <a:off x="3248605" y="-314229"/>
              <a:ext cx="452016" cy="107722"/>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b="0" kern="1200" baseline="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lgn="ctr"/>
              <a:r>
                <a:rPr lang="en-GB" sz="700" dirty="0">
                  <a:solidFill>
                    <a:schemeClr val="accent6"/>
                  </a:solidFill>
                  <a:latin typeface="Montserrat" panose="00000500000000000000" pitchFamily="2" charset="0"/>
                </a:rPr>
                <a:t>&gt;15%</a:t>
              </a:r>
            </a:p>
          </p:txBody>
        </p:sp>
        <p:grpSp>
          <p:nvGrpSpPr>
            <p:cNvPr id="111" name="Group 110">
              <a:extLst>
                <a:ext uri="{FF2B5EF4-FFF2-40B4-BE49-F238E27FC236}">
                  <a16:creationId xmlns:a16="http://schemas.microsoft.com/office/drawing/2014/main" id="{0D98AD1C-B8F8-5E74-6E3F-BDCED7116598}"/>
                </a:ext>
              </a:extLst>
            </p:cNvPr>
            <p:cNvGrpSpPr/>
            <p:nvPr/>
          </p:nvGrpSpPr>
          <p:grpSpPr>
            <a:xfrm>
              <a:off x="3358278" y="-612387"/>
              <a:ext cx="232670" cy="232670"/>
              <a:chOff x="3351905" y="-1606550"/>
              <a:chExt cx="232670" cy="232670"/>
            </a:xfrm>
          </p:grpSpPr>
          <p:sp>
            <p:nvSpPr>
              <p:cNvPr id="99" name="Arrow: Down 98">
                <a:extLst>
                  <a:ext uri="{FF2B5EF4-FFF2-40B4-BE49-F238E27FC236}">
                    <a16:creationId xmlns:a16="http://schemas.microsoft.com/office/drawing/2014/main" id="{5B300EA7-08B3-E677-802B-B6387C410375}"/>
                  </a:ext>
                </a:extLst>
              </p:cNvPr>
              <p:cNvSpPr/>
              <p:nvPr/>
            </p:nvSpPr>
            <p:spPr>
              <a:xfrm rot="10800000">
                <a:off x="3397266" y="-1573059"/>
                <a:ext cx="140724" cy="161003"/>
              </a:xfrm>
              <a:prstGeom prst="downArrow">
                <a:avLst>
                  <a:gd name="adj1" fmla="val 53384"/>
                  <a:gd name="adj2" fmla="val 5000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6" name="Oval 105">
                <a:extLst>
                  <a:ext uri="{FF2B5EF4-FFF2-40B4-BE49-F238E27FC236}">
                    <a16:creationId xmlns:a16="http://schemas.microsoft.com/office/drawing/2014/main" id="{E8F1398C-CFDF-EF6E-4FCF-9A4136A9F9EC}"/>
                  </a:ext>
                </a:extLst>
              </p:cNvPr>
              <p:cNvSpPr/>
              <p:nvPr/>
            </p:nvSpPr>
            <p:spPr>
              <a:xfrm>
                <a:off x="3351905" y="-1606550"/>
                <a:ext cx="232670" cy="232670"/>
              </a:xfrm>
              <a:prstGeom prst="ellipse">
                <a:avLst/>
              </a:prstGeom>
              <a:no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grpSp>
      <p:grpSp>
        <p:nvGrpSpPr>
          <p:cNvPr id="113" name="Group 112">
            <a:extLst>
              <a:ext uri="{FF2B5EF4-FFF2-40B4-BE49-F238E27FC236}">
                <a16:creationId xmlns:a16="http://schemas.microsoft.com/office/drawing/2014/main" id="{860ED8FC-C764-27CB-0D07-5B5B1C38B9F1}"/>
              </a:ext>
            </a:extLst>
          </p:cNvPr>
          <p:cNvGrpSpPr/>
          <p:nvPr/>
        </p:nvGrpSpPr>
        <p:grpSpPr>
          <a:xfrm>
            <a:off x="2833510" y="-633204"/>
            <a:ext cx="452016" cy="405880"/>
            <a:chOff x="2794580" y="-1606550"/>
            <a:chExt cx="452016" cy="405880"/>
          </a:xfrm>
        </p:grpSpPr>
        <p:sp>
          <p:nvSpPr>
            <p:cNvPr id="104" name="Subtitle 1">
              <a:extLst>
                <a:ext uri="{FF2B5EF4-FFF2-40B4-BE49-F238E27FC236}">
                  <a16:creationId xmlns:a16="http://schemas.microsoft.com/office/drawing/2014/main" id="{B402FE12-F4A8-D77B-7602-0D25BAAE625C}"/>
                </a:ext>
              </a:extLst>
            </p:cNvPr>
            <p:cNvSpPr txBox="1">
              <a:spLocks/>
            </p:cNvSpPr>
            <p:nvPr/>
          </p:nvSpPr>
          <p:spPr>
            <a:xfrm>
              <a:off x="2794580" y="-1308392"/>
              <a:ext cx="452016" cy="107722"/>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b="0" kern="1200" baseline="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lgn="ctr"/>
              <a:r>
                <a:rPr lang="en-GB" sz="700" dirty="0">
                  <a:solidFill>
                    <a:schemeClr val="accent6"/>
                  </a:solidFill>
                  <a:latin typeface="Montserrat" panose="00000500000000000000" pitchFamily="2" charset="0"/>
                </a:rPr>
                <a:t>5%-15%</a:t>
              </a:r>
            </a:p>
          </p:txBody>
        </p:sp>
        <p:grpSp>
          <p:nvGrpSpPr>
            <p:cNvPr id="112" name="Group 111">
              <a:extLst>
                <a:ext uri="{FF2B5EF4-FFF2-40B4-BE49-F238E27FC236}">
                  <a16:creationId xmlns:a16="http://schemas.microsoft.com/office/drawing/2014/main" id="{24C64193-CAB8-BDCC-F086-2A2729DCB582}"/>
                </a:ext>
              </a:extLst>
            </p:cNvPr>
            <p:cNvGrpSpPr/>
            <p:nvPr/>
          </p:nvGrpSpPr>
          <p:grpSpPr>
            <a:xfrm>
              <a:off x="2904253" y="-1606550"/>
              <a:ext cx="232670" cy="232670"/>
              <a:chOff x="2796280" y="-1606550"/>
              <a:chExt cx="232670" cy="232670"/>
            </a:xfrm>
          </p:grpSpPr>
          <p:sp>
            <p:nvSpPr>
              <p:cNvPr id="98" name="Arrow: Down 97">
                <a:extLst>
                  <a:ext uri="{FF2B5EF4-FFF2-40B4-BE49-F238E27FC236}">
                    <a16:creationId xmlns:a16="http://schemas.microsoft.com/office/drawing/2014/main" id="{A90D3279-F618-1A7E-E26E-B67B96A67B98}"/>
                  </a:ext>
                </a:extLst>
              </p:cNvPr>
              <p:cNvSpPr/>
              <p:nvPr/>
            </p:nvSpPr>
            <p:spPr>
              <a:xfrm rot="13500000">
                <a:off x="2842255" y="-1573059"/>
                <a:ext cx="140724" cy="161003"/>
              </a:xfrm>
              <a:prstGeom prst="downArrow">
                <a:avLst>
                  <a:gd name="adj1" fmla="val 53384"/>
                  <a:gd name="adj2" fmla="val 50000"/>
                </a:avLst>
              </a:prstGeom>
              <a:solidFill>
                <a:schemeClr val="accent3">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7" name="Oval 106">
                <a:extLst>
                  <a:ext uri="{FF2B5EF4-FFF2-40B4-BE49-F238E27FC236}">
                    <a16:creationId xmlns:a16="http://schemas.microsoft.com/office/drawing/2014/main" id="{9F99C64D-8A2A-DF5E-CF49-8A0D2D33569C}"/>
                  </a:ext>
                </a:extLst>
              </p:cNvPr>
              <p:cNvSpPr/>
              <p:nvPr/>
            </p:nvSpPr>
            <p:spPr>
              <a:xfrm>
                <a:off x="2796280" y="-1606550"/>
                <a:ext cx="232670" cy="232670"/>
              </a:xfrm>
              <a:prstGeom prst="ellipse">
                <a:avLst/>
              </a:prstGeom>
              <a:no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grpSp>
      <p:grpSp>
        <p:nvGrpSpPr>
          <p:cNvPr id="1093" name="Group 1092">
            <a:extLst>
              <a:ext uri="{FF2B5EF4-FFF2-40B4-BE49-F238E27FC236}">
                <a16:creationId xmlns:a16="http://schemas.microsoft.com/office/drawing/2014/main" id="{683A6507-DE63-62EF-B966-079A3C3B2392}"/>
              </a:ext>
            </a:extLst>
          </p:cNvPr>
          <p:cNvGrpSpPr/>
          <p:nvPr/>
        </p:nvGrpSpPr>
        <p:grpSpPr>
          <a:xfrm>
            <a:off x="2270705" y="-612387"/>
            <a:ext cx="452016" cy="405880"/>
            <a:chOff x="2270705" y="-612387"/>
            <a:chExt cx="452016" cy="405880"/>
          </a:xfrm>
        </p:grpSpPr>
        <p:sp>
          <p:nvSpPr>
            <p:cNvPr id="103" name="Subtitle 1">
              <a:extLst>
                <a:ext uri="{FF2B5EF4-FFF2-40B4-BE49-F238E27FC236}">
                  <a16:creationId xmlns:a16="http://schemas.microsoft.com/office/drawing/2014/main" id="{C60BEF6E-FD95-FB93-744B-0360C6E57EF9}"/>
                </a:ext>
              </a:extLst>
            </p:cNvPr>
            <p:cNvSpPr txBox="1">
              <a:spLocks/>
            </p:cNvSpPr>
            <p:nvPr/>
          </p:nvSpPr>
          <p:spPr>
            <a:xfrm>
              <a:off x="2270705" y="-314229"/>
              <a:ext cx="452016" cy="107722"/>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b="0" kern="1200" baseline="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lgn="ctr"/>
              <a:r>
                <a:rPr lang="en-GB" sz="700" dirty="0">
                  <a:solidFill>
                    <a:schemeClr val="accent6"/>
                  </a:solidFill>
                  <a:latin typeface="Montserrat" panose="00000500000000000000" pitchFamily="2" charset="0"/>
                </a:rPr>
                <a:t>(5%)-5%</a:t>
              </a:r>
            </a:p>
          </p:txBody>
        </p:sp>
        <p:grpSp>
          <p:nvGrpSpPr>
            <p:cNvPr id="114" name="Group 113">
              <a:extLst>
                <a:ext uri="{FF2B5EF4-FFF2-40B4-BE49-F238E27FC236}">
                  <a16:creationId xmlns:a16="http://schemas.microsoft.com/office/drawing/2014/main" id="{D6A263C1-41F2-5442-830D-32ABDD1813BF}"/>
                </a:ext>
              </a:extLst>
            </p:cNvPr>
            <p:cNvGrpSpPr/>
            <p:nvPr/>
          </p:nvGrpSpPr>
          <p:grpSpPr>
            <a:xfrm>
              <a:off x="2380378" y="-612387"/>
              <a:ext cx="232670" cy="232670"/>
              <a:chOff x="2422963" y="-1606550"/>
              <a:chExt cx="232670" cy="232670"/>
            </a:xfrm>
          </p:grpSpPr>
          <p:sp>
            <p:nvSpPr>
              <p:cNvPr id="97" name="Arrow: Down 96">
                <a:extLst>
                  <a:ext uri="{FF2B5EF4-FFF2-40B4-BE49-F238E27FC236}">
                    <a16:creationId xmlns:a16="http://schemas.microsoft.com/office/drawing/2014/main" id="{0ACC66B6-183E-B99B-0F35-22D29A64702F}"/>
                  </a:ext>
                </a:extLst>
              </p:cNvPr>
              <p:cNvSpPr/>
              <p:nvPr/>
            </p:nvSpPr>
            <p:spPr>
              <a:xfrm rot="16200000">
                <a:off x="2478461" y="-1573059"/>
                <a:ext cx="140724" cy="161003"/>
              </a:xfrm>
              <a:prstGeom prst="downArrow">
                <a:avLst>
                  <a:gd name="adj1" fmla="val 53384"/>
                  <a:gd name="adj2" fmla="val 50000"/>
                </a:avLst>
              </a:prstGeom>
              <a:solidFill>
                <a:schemeClr val="accent6">
                  <a:lumMod val="25000"/>
                  <a:lumOff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8" name="Oval 107">
                <a:extLst>
                  <a:ext uri="{FF2B5EF4-FFF2-40B4-BE49-F238E27FC236}">
                    <a16:creationId xmlns:a16="http://schemas.microsoft.com/office/drawing/2014/main" id="{398D6820-E739-1E50-09D9-C0EBED604F86}"/>
                  </a:ext>
                </a:extLst>
              </p:cNvPr>
              <p:cNvSpPr/>
              <p:nvPr/>
            </p:nvSpPr>
            <p:spPr>
              <a:xfrm>
                <a:off x="2422963" y="-1606550"/>
                <a:ext cx="232670" cy="232670"/>
              </a:xfrm>
              <a:prstGeom prst="ellipse">
                <a:avLst/>
              </a:prstGeom>
              <a:no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grpSp>
      <p:grpSp>
        <p:nvGrpSpPr>
          <p:cNvPr id="116" name="Group 115">
            <a:extLst>
              <a:ext uri="{FF2B5EF4-FFF2-40B4-BE49-F238E27FC236}">
                <a16:creationId xmlns:a16="http://schemas.microsoft.com/office/drawing/2014/main" id="{DAC7C8AC-D7B1-12EA-0BCD-89C3672B538B}"/>
              </a:ext>
            </a:extLst>
          </p:cNvPr>
          <p:cNvGrpSpPr/>
          <p:nvPr/>
        </p:nvGrpSpPr>
        <p:grpSpPr>
          <a:xfrm>
            <a:off x="1673805" y="-612387"/>
            <a:ext cx="452016" cy="405880"/>
            <a:chOff x="1673805" y="-1606550"/>
            <a:chExt cx="452016" cy="405880"/>
          </a:xfrm>
        </p:grpSpPr>
        <p:sp>
          <p:nvSpPr>
            <p:cNvPr id="102" name="Subtitle 1">
              <a:extLst>
                <a:ext uri="{FF2B5EF4-FFF2-40B4-BE49-F238E27FC236}">
                  <a16:creationId xmlns:a16="http://schemas.microsoft.com/office/drawing/2014/main" id="{5710B5CD-C4D9-7A4C-25F9-4A58236A1738}"/>
                </a:ext>
              </a:extLst>
            </p:cNvPr>
            <p:cNvSpPr txBox="1">
              <a:spLocks/>
            </p:cNvSpPr>
            <p:nvPr/>
          </p:nvSpPr>
          <p:spPr>
            <a:xfrm>
              <a:off x="1673805" y="-1308392"/>
              <a:ext cx="452016" cy="107722"/>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b="0" kern="1200" baseline="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lgn="ctr"/>
              <a:r>
                <a:rPr lang="en-GB" sz="700" dirty="0">
                  <a:solidFill>
                    <a:schemeClr val="accent6"/>
                  </a:solidFill>
                  <a:latin typeface="Montserrat" panose="00000500000000000000" pitchFamily="2" charset="0"/>
                </a:rPr>
                <a:t>(15%)-(5%)</a:t>
              </a:r>
            </a:p>
          </p:txBody>
        </p:sp>
        <p:grpSp>
          <p:nvGrpSpPr>
            <p:cNvPr id="115" name="Group 114">
              <a:extLst>
                <a:ext uri="{FF2B5EF4-FFF2-40B4-BE49-F238E27FC236}">
                  <a16:creationId xmlns:a16="http://schemas.microsoft.com/office/drawing/2014/main" id="{B2A884F4-60FB-CE73-119F-C0CBAA52A7EF}"/>
                </a:ext>
              </a:extLst>
            </p:cNvPr>
            <p:cNvGrpSpPr/>
            <p:nvPr/>
          </p:nvGrpSpPr>
          <p:grpSpPr>
            <a:xfrm>
              <a:off x="1783478" y="-1606550"/>
              <a:ext cx="232670" cy="232670"/>
              <a:chOff x="1785736" y="-1606550"/>
              <a:chExt cx="232670" cy="232670"/>
            </a:xfrm>
          </p:grpSpPr>
          <p:sp>
            <p:nvSpPr>
              <p:cNvPr id="96" name="Arrow: Down 95">
                <a:extLst>
                  <a:ext uri="{FF2B5EF4-FFF2-40B4-BE49-F238E27FC236}">
                    <a16:creationId xmlns:a16="http://schemas.microsoft.com/office/drawing/2014/main" id="{D4384CC6-47DA-B3A4-87CA-1F74D1F16CF4}"/>
                  </a:ext>
                </a:extLst>
              </p:cNvPr>
              <p:cNvSpPr/>
              <p:nvPr/>
            </p:nvSpPr>
            <p:spPr>
              <a:xfrm rot="18900000">
                <a:off x="1840809" y="-1573058"/>
                <a:ext cx="140724" cy="161003"/>
              </a:xfrm>
              <a:prstGeom prst="downArrow">
                <a:avLst>
                  <a:gd name="adj1" fmla="val 53384"/>
                  <a:gd name="adj2" fmla="val 50000"/>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9" name="Oval 108">
                <a:extLst>
                  <a:ext uri="{FF2B5EF4-FFF2-40B4-BE49-F238E27FC236}">
                    <a16:creationId xmlns:a16="http://schemas.microsoft.com/office/drawing/2014/main" id="{232A36FE-4715-5AF1-5286-5331F764EBB9}"/>
                  </a:ext>
                </a:extLst>
              </p:cNvPr>
              <p:cNvSpPr/>
              <p:nvPr/>
            </p:nvSpPr>
            <p:spPr>
              <a:xfrm>
                <a:off x="1785736" y="-1606550"/>
                <a:ext cx="232670" cy="232670"/>
              </a:xfrm>
              <a:prstGeom prst="ellipse">
                <a:avLst/>
              </a:prstGeom>
              <a:no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grpSp>
      <p:grpSp>
        <p:nvGrpSpPr>
          <p:cNvPr id="118" name="Group 117">
            <a:extLst>
              <a:ext uri="{FF2B5EF4-FFF2-40B4-BE49-F238E27FC236}">
                <a16:creationId xmlns:a16="http://schemas.microsoft.com/office/drawing/2014/main" id="{592E33A9-F8A6-AC81-D3C9-F31882850BF3}"/>
              </a:ext>
            </a:extLst>
          </p:cNvPr>
          <p:cNvGrpSpPr/>
          <p:nvPr/>
        </p:nvGrpSpPr>
        <p:grpSpPr>
          <a:xfrm>
            <a:off x="1200950" y="-612387"/>
            <a:ext cx="452016" cy="405880"/>
            <a:chOff x="1200950" y="-1606550"/>
            <a:chExt cx="452016" cy="405880"/>
          </a:xfrm>
        </p:grpSpPr>
        <p:sp>
          <p:nvSpPr>
            <p:cNvPr id="101" name="Subtitle 1">
              <a:extLst>
                <a:ext uri="{FF2B5EF4-FFF2-40B4-BE49-F238E27FC236}">
                  <a16:creationId xmlns:a16="http://schemas.microsoft.com/office/drawing/2014/main" id="{CFC24759-7093-12C6-DE77-64D8E53F80AB}"/>
                </a:ext>
              </a:extLst>
            </p:cNvPr>
            <p:cNvSpPr txBox="1">
              <a:spLocks/>
            </p:cNvSpPr>
            <p:nvPr/>
          </p:nvSpPr>
          <p:spPr>
            <a:xfrm>
              <a:off x="1200950" y="-1308392"/>
              <a:ext cx="452016" cy="107722"/>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b="0" kern="1200" baseline="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lgn="ctr"/>
              <a:r>
                <a:rPr lang="en-GB" sz="700" dirty="0">
                  <a:solidFill>
                    <a:schemeClr val="accent6"/>
                  </a:solidFill>
                  <a:latin typeface="Montserrat" panose="00000500000000000000" pitchFamily="2" charset="0"/>
                </a:rPr>
                <a:t>&lt;(15%)</a:t>
              </a:r>
            </a:p>
          </p:txBody>
        </p:sp>
        <p:grpSp>
          <p:nvGrpSpPr>
            <p:cNvPr id="117" name="Group 116">
              <a:extLst>
                <a:ext uri="{FF2B5EF4-FFF2-40B4-BE49-F238E27FC236}">
                  <a16:creationId xmlns:a16="http://schemas.microsoft.com/office/drawing/2014/main" id="{E32A2131-3192-30A7-C20D-4B0194EDD40E}"/>
                </a:ext>
              </a:extLst>
            </p:cNvPr>
            <p:cNvGrpSpPr/>
            <p:nvPr/>
          </p:nvGrpSpPr>
          <p:grpSpPr>
            <a:xfrm>
              <a:off x="1310623" y="-1606550"/>
              <a:ext cx="232670" cy="232670"/>
              <a:chOff x="1347456" y="-1606550"/>
              <a:chExt cx="232670" cy="232670"/>
            </a:xfrm>
          </p:grpSpPr>
          <p:sp>
            <p:nvSpPr>
              <p:cNvPr id="95" name="Arrow: Down 94">
                <a:extLst>
                  <a:ext uri="{FF2B5EF4-FFF2-40B4-BE49-F238E27FC236}">
                    <a16:creationId xmlns:a16="http://schemas.microsoft.com/office/drawing/2014/main" id="{EA99B4C3-6383-8D44-BE3C-BFE4B0F0F18C}"/>
                  </a:ext>
                </a:extLst>
              </p:cNvPr>
              <p:cNvSpPr/>
              <p:nvPr/>
            </p:nvSpPr>
            <p:spPr>
              <a:xfrm>
                <a:off x="1392364" y="-1573058"/>
                <a:ext cx="140724" cy="161003"/>
              </a:xfrm>
              <a:prstGeom prst="downArrow">
                <a:avLst>
                  <a:gd name="adj1" fmla="val 53384"/>
                  <a:gd name="adj2" fmla="val 50000"/>
                </a:avLst>
              </a:pr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0" name="Oval 109">
                <a:extLst>
                  <a:ext uri="{FF2B5EF4-FFF2-40B4-BE49-F238E27FC236}">
                    <a16:creationId xmlns:a16="http://schemas.microsoft.com/office/drawing/2014/main" id="{BB1624FC-0F62-C442-E79B-D01235F97721}"/>
                  </a:ext>
                </a:extLst>
              </p:cNvPr>
              <p:cNvSpPr/>
              <p:nvPr/>
            </p:nvSpPr>
            <p:spPr>
              <a:xfrm>
                <a:off x="1347456" y="-1606550"/>
                <a:ext cx="232670" cy="232670"/>
              </a:xfrm>
              <a:prstGeom prst="ellipse">
                <a:avLst/>
              </a:prstGeom>
              <a:no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grpSp>
      <p:sp>
        <p:nvSpPr>
          <p:cNvPr id="1081" name="TextBox 1080">
            <a:extLst>
              <a:ext uri="{FF2B5EF4-FFF2-40B4-BE49-F238E27FC236}">
                <a16:creationId xmlns:a16="http://schemas.microsoft.com/office/drawing/2014/main" id="{DCFEB016-3AEF-2E67-AD2A-53EF65E3796A}"/>
              </a:ext>
            </a:extLst>
          </p:cNvPr>
          <p:cNvSpPr txBox="1"/>
          <p:nvPr/>
        </p:nvSpPr>
        <p:spPr>
          <a:xfrm>
            <a:off x="2242867" y="6496051"/>
            <a:ext cx="9126747" cy="163513"/>
          </a:xfrm>
          <a:prstGeom prst="rect">
            <a:avLst/>
          </a:prstGeom>
          <a:ln w="6350">
            <a:noFill/>
            <a:miter lim="800000"/>
          </a:ln>
        </p:spPr>
        <p:txBody>
          <a:bodyPr vert="horz" wrap="square" lIns="0" tIns="0" rIns="0" bIns="0" rtlCol="0">
            <a:noAutofit/>
          </a:bodyPr>
          <a:lstStyle/>
          <a:p>
            <a:pPr algn="l">
              <a:spcBef>
                <a:spcPts val="0"/>
              </a:spcBef>
              <a:spcAft>
                <a:spcPts val="0"/>
              </a:spcAft>
              <a:buNone/>
            </a:pPr>
            <a:r>
              <a:rPr lang="en-GB" sz="700" dirty="0">
                <a:solidFill>
                  <a:schemeClr val="accent6">
                    <a:lumMod val="75000"/>
                    <a:lumOff val="25000"/>
                  </a:schemeClr>
                </a:solidFill>
                <a:latin typeface="Montserrat" pitchFamily="2" charset="77"/>
              </a:rPr>
              <a:t>Source: Gartner, IDC, Statista, AQMEN</a:t>
            </a:r>
          </a:p>
        </p:txBody>
      </p:sp>
      <p:pic>
        <p:nvPicPr>
          <p:cNvPr id="1164" name="Picture 1163" descr="A white square with a black outline&#10;&#10;Description automatically generated">
            <a:extLst>
              <a:ext uri="{FF2B5EF4-FFF2-40B4-BE49-F238E27FC236}">
                <a16:creationId xmlns:a16="http://schemas.microsoft.com/office/drawing/2014/main" id="{5A7CD330-C3B4-767D-3460-69C991DBF158}"/>
              </a:ext>
            </a:extLst>
          </p:cNvPr>
          <p:cNvPicPr>
            <a:picLocks noChangeAspect="1"/>
          </p:cNvPicPr>
          <p:nvPr/>
        </p:nvPicPr>
        <p:blipFill>
          <a:blip r:embed="rId58"/>
          <a:stretch>
            <a:fillRect/>
          </a:stretch>
        </p:blipFill>
        <p:spPr>
          <a:xfrm>
            <a:off x="11912720" y="48403"/>
            <a:ext cx="214751" cy="208604"/>
          </a:xfrm>
          <a:prstGeom prst="rect">
            <a:avLst/>
          </a:prstGeom>
        </p:spPr>
      </p:pic>
      <p:cxnSp>
        <p:nvCxnSpPr>
          <p:cNvPr id="4" name="Straight Connector 3">
            <a:extLst>
              <a:ext uri="{FF2B5EF4-FFF2-40B4-BE49-F238E27FC236}">
                <a16:creationId xmlns:a16="http://schemas.microsoft.com/office/drawing/2014/main" id="{1B9F8797-3018-E771-3F06-C16ACF46D4E2}"/>
              </a:ext>
            </a:extLst>
          </p:cNvPr>
          <p:cNvCxnSpPr>
            <a:cxnSpLocks/>
          </p:cNvCxnSpPr>
          <p:nvPr/>
        </p:nvCxnSpPr>
        <p:spPr>
          <a:xfrm>
            <a:off x="554735" y="1860550"/>
            <a:ext cx="11080053" cy="0"/>
          </a:xfrm>
          <a:prstGeom prst="line">
            <a:avLst/>
          </a:prstGeom>
          <a:ln w="6350" cap="flat">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6" name="Oval 5">
            <a:extLst>
              <a:ext uri="{FF2B5EF4-FFF2-40B4-BE49-F238E27FC236}">
                <a16:creationId xmlns:a16="http://schemas.microsoft.com/office/drawing/2014/main" id="{51112E08-F3B1-98FF-7AD3-E41BA07C8A82}"/>
              </a:ext>
            </a:extLst>
          </p:cNvPr>
          <p:cNvSpPr/>
          <p:nvPr/>
        </p:nvSpPr>
        <p:spPr>
          <a:xfrm>
            <a:off x="8066473" y="1665288"/>
            <a:ext cx="372638" cy="373063"/>
          </a:xfrm>
          <a:prstGeom prst="ellipse">
            <a:avLst/>
          </a:prstGeom>
          <a:solidFill>
            <a:schemeClr val="bg1"/>
          </a:solidFill>
          <a:ln w="6350"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GB" sz="1400" dirty="0" err="1">
              <a:solidFill>
                <a:schemeClr val="bg1"/>
              </a:solidFill>
              <a:latin typeface="Montserrat" pitchFamily="2" charset="77"/>
            </a:endParaRPr>
          </a:p>
        </p:txBody>
      </p:sp>
      <p:sp>
        <p:nvSpPr>
          <p:cNvPr id="7" name="Isosceles Triangle 6">
            <a:extLst>
              <a:ext uri="{FF2B5EF4-FFF2-40B4-BE49-F238E27FC236}">
                <a16:creationId xmlns:a16="http://schemas.microsoft.com/office/drawing/2014/main" id="{0DD6D362-E6C1-B4E1-C30A-6CFEC504AE20}"/>
              </a:ext>
            </a:extLst>
          </p:cNvPr>
          <p:cNvSpPr/>
          <p:nvPr/>
        </p:nvSpPr>
        <p:spPr>
          <a:xfrm rot="5400000">
            <a:off x="8169275" y="1747838"/>
            <a:ext cx="248959" cy="214313"/>
          </a:xfrm>
          <a:prstGeom prst="triangle">
            <a:avLst/>
          </a:prstGeom>
          <a:solidFill>
            <a:schemeClr val="accent1"/>
          </a:solidFill>
          <a:ln w="6350"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GB" sz="1400" dirty="0" err="1">
              <a:solidFill>
                <a:schemeClr val="bg1"/>
              </a:solidFill>
              <a:latin typeface="Montserrat" pitchFamily="2" charset="77"/>
            </a:endParaRPr>
          </a:p>
        </p:txBody>
      </p:sp>
      <p:sp>
        <p:nvSpPr>
          <p:cNvPr id="10" name="Isosceles Triangle 9">
            <a:extLst>
              <a:ext uri="{FF2B5EF4-FFF2-40B4-BE49-F238E27FC236}">
                <a16:creationId xmlns:a16="http://schemas.microsoft.com/office/drawing/2014/main" id="{4EFA0279-2053-86B8-964C-9329CD86C61A}"/>
              </a:ext>
            </a:extLst>
          </p:cNvPr>
          <p:cNvSpPr/>
          <p:nvPr/>
        </p:nvSpPr>
        <p:spPr>
          <a:xfrm rot="5400000">
            <a:off x="8134350" y="1781175"/>
            <a:ext cx="161364" cy="138113"/>
          </a:xfrm>
          <a:prstGeom prst="triangle">
            <a:avLst/>
          </a:prstGeom>
          <a:solidFill>
            <a:schemeClr val="accent1">
              <a:lumMod val="20000"/>
              <a:lumOff val="80000"/>
            </a:schemeClr>
          </a:solidFill>
          <a:ln w="6350"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GB" sz="1400" dirty="0" err="1">
              <a:solidFill>
                <a:schemeClr val="bg1"/>
              </a:solidFill>
              <a:latin typeface="Montserrat" pitchFamily="2" charset="77"/>
            </a:endParaRPr>
          </a:p>
        </p:txBody>
      </p:sp>
      <p:cxnSp>
        <p:nvCxnSpPr>
          <p:cNvPr id="11" name="Straight Connector 10">
            <a:extLst>
              <a:ext uri="{FF2B5EF4-FFF2-40B4-BE49-F238E27FC236}">
                <a16:creationId xmlns:a16="http://schemas.microsoft.com/office/drawing/2014/main" id="{4AF4235E-128C-BCB3-B5FE-0F96387234B3}"/>
              </a:ext>
            </a:extLst>
          </p:cNvPr>
          <p:cNvCxnSpPr>
            <a:cxnSpLocks/>
            <a:stCxn id="6" idx="4"/>
          </p:cNvCxnSpPr>
          <p:nvPr/>
        </p:nvCxnSpPr>
        <p:spPr>
          <a:xfrm>
            <a:off x="8252792" y="2038351"/>
            <a:ext cx="16960" cy="4177834"/>
          </a:xfrm>
          <a:prstGeom prst="line">
            <a:avLst/>
          </a:prstGeom>
          <a:ln w="6350" cap="flat">
            <a:solidFill>
              <a:schemeClr val="tx1"/>
            </a:solidFill>
            <a:prstDash val="dash"/>
            <a:miter lim="800000"/>
            <a:tailEnd type="none"/>
          </a:ln>
        </p:spPr>
        <p:style>
          <a:lnRef idx="1">
            <a:schemeClr val="accent1"/>
          </a:lnRef>
          <a:fillRef idx="0">
            <a:schemeClr val="accent1"/>
          </a:fillRef>
          <a:effectRef idx="0">
            <a:schemeClr val="accent1"/>
          </a:effectRef>
          <a:fontRef idx="minor">
            <a:schemeClr val="tx1"/>
          </a:fontRef>
        </p:style>
      </p:cxnSp>
      <p:sp>
        <p:nvSpPr>
          <p:cNvPr id="12" name="Subtitle 1">
            <a:extLst>
              <a:ext uri="{FF2B5EF4-FFF2-40B4-BE49-F238E27FC236}">
                <a16:creationId xmlns:a16="http://schemas.microsoft.com/office/drawing/2014/main" id="{86D004ED-88C9-1F9F-0E4E-FEAD8A36D6D0}"/>
              </a:ext>
            </a:extLst>
          </p:cNvPr>
          <p:cNvSpPr txBox="1">
            <a:spLocks/>
          </p:cNvSpPr>
          <p:nvPr/>
        </p:nvSpPr>
        <p:spPr>
          <a:xfrm>
            <a:off x="554736" y="1600201"/>
            <a:ext cx="6687582" cy="214313"/>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b="0" kern="1200" baseline="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r>
              <a:rPr lang="en-GB" sz="1400" b="1" dirty="0">
                <a:solidFill>
                  <a:schemeClr val="accent1"/>
                </a:solidFill>
                <a:latin typeface="Montserrat" pitchFamily="2" charset="77"/>
              </a:rPr>
              <a:t>xP&amp;A market size by category, </a:t>
            </a:r>
            <a:r>
              <a:rPr lang="en-GB" sz="1400" dirty="0">
                <a:solidFill>
                  <a:schemeClr val="accent1"/>
                </a:solidFill>
                <a:latin typeface="Montserrat" pitchFamily="2" charset="77"/>
              </a:rPr>
              <a:t>$bn</a:t>
            </a:r>
            <a:endParaRPr lang="en-GB" sz="1400" b="1" dirty="0">
              <a:solidFill>
                <a:schemeClr val="accent1"/>
              </a:solidFill>
              <a:latin typeface="Montserrat" pitchFamily="2" charset="77"/>
            </a:endParaRPr>
          </a:p>
        </p:txBody>
      </p:sp>
      <p:sp>
        <p:nvSpPr>
          <p:cNvPr id="13" name="Subtitle 1">
            <a:extLst>
              <a:ext uri="{FF2B5EF4-FFF2-40B4-BE49-F238E27FC236}">
                <a16:creationId xmlns:a16="http://schemas.microsoft.com/office/drawing/2014/main" id="{631EDD96-43F9-6E06-D0B3-AFD1CBB05963}"/>
              </a:ext>
            </a:extLst>
          </p:cNvPr>
          <p:cNvSpPr txBox="1">
            <a:spLocks/>
          </p:cNvSpPr>
          <p:nvPr/>
        </p:nvSpPr>
        <p:spPr>
          <a:xfrm>
            <a:off x="8653627" y="1600201"/>
            <a:ext cx="3129629" cy="214313"/>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b="0" kern="1200" baseline="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r>
              <a:rPr lang="en-GB" sz="1400" b="1" dirty="0">
                <a:solidFill>
                  <a:schemeClr val="accent1"/>
                </a:solidFill>
                <a:latin typeface="Montserrat" pitchFamily="2" charset="77"/>
              </a:rPr>
              <a:t>Key takeaways</a:t>
            </a:r>
          </a:p>
        </p:txBody>
      </p:sp>
      <p:sp>
        <p:nvSpPr>
          <p:cNvPr id="14" name="Google Shape;77;p13">
            <a:extLst>
              <a:ext uri="{FF2B5EF4-FFF2-40B4-BE49-F238E27FC236}">
                <a16:creationId xmlns:a16="http://schemas.microsoft.com/office/drawing/2014/main" id="{E499A9DF-A787-F4B5-82E0-A51CE7C97E03}"/>
              </a:ext>
            </a:extLst>
          </p:cNvPr>
          <p:cNvSpPr txBox="1"/>
          <p:nvPr/>
        </p:nvSpPr>
        <p:spPr>
          <a:xfrm>
            <a:off x="8469089" y="2039938"/>
            <a:ext cx="3144532" cy="3149600"/>
          </a:xfrm>
          <a:prstGeom prst="rect">
            <a:avLst/>
          </a:prstGeom>
          <a:noFill/>
          <a:ln w="12700" cap="flat" cmpd="sng">
            <a:noFill/>
            <a:prstDash val="sysDash"/>
            <a:round/>
            <a:headEnd type="none" w="sm" len="sm"/>
            <a:tailEnd type="none" w="sm" len="sm"/>
          </a:ln>
        </p:spPr>
        <p:txBody>
          <a:bodyPr spcFirstLastPara="1" vert="horz" wrap="square" lIns="9144" tIns="4572" rIns="4572" bIns="4572" anchor="t" anchorCtr="0">
            <a:spAutoFit/>
          </a:bodyPr>
          <a:lstStyle/>
          <a:p>
            <a:pPr marL="171450" indent="-171450">
              <a:buFont typeface="Arial" panose="020B0604020202020204" pitchFamily="34" charset="0"/>
              <a:buChar char="•"/>
            </a:pPr>
            <a:r>
              <a:rPr lang="en-GB" sz="1200" b="1" dirty="0">
                <a:solidFill>
                  <a:schemeClr val="tx2"/>
                </a:solidFill>
                <a:latin typeface="Montserrat" pitchFamily="2" charset="77"/>
              </a:rPr>
              <a:t>Corporate represents +90% </a:t>
            </a:r>
            <a:r>
              <a:rPr lang="en-GB" sz="1200" dirty="0">
                <a:solidFill>
                  <a:schemeClr val="tx2"/>
                </a:solidFill>
                <a:latin typeface="Montserrat" pitchFamily="2" charset="77"/>
              </a:rPr>
              <a:t>of the market and is </a:t>
            </a:r>
            <a:r>
              <a:rPr lang="en-GB" sz="1200" b="1" dirty="0">
                <a:solidFill>
                  <a:schemeClr val="tx2"/>
                </a:solidFill>
                <a:latin typeface="Montserrat" pitchFamily="2" charset="77"/>
              </a:rPr>
              <a:t>expected to grow at ~16% p.a.</a:t>
            </a:r>
            <a:r>
              <a:rPr lang="en-GB" sz="1200" dirty="0">
                <a:solidFill>
                  <a:schemeClr val="tx2"/>
                </a:solidFill>
                <a:latin typeface="Montserrat" pitchFamily="2" charset="77"/>
              </a:rPr>
              <a:t> from 2023 to 2024</a:t>
            </a:r>
          </a:p>
          <a:p>
            <a:pPr marL="171450" indent="-171450">
              <a:buFont typeface="Arial" panose="020B0604020202020204" pitchFamily="34" charset="0"/>
              <a:buChar char="•"/>
            </a:pPr>
            <a:r>
              <a:rPr lang="en-GB" sz="1200" b="1" dirty="0">
                <a:solidFill>
                  <a:schemeClr val="tx2"/>
                </a:solidFill>
                <a:latin typeface="Montserrat" pitchFamily="2" charset="77"/>
                <a:cs typeface="Arial" panose="020B0604020202020204" pitchFamily="34" charset="0"/>
                <a:sym typeface="Basis Grotesque Pro Medium"/>
              </a:rPr>
              <a:t>The acceleration </a:t>
            </a:r>
            <a:r>
              <a:rPr lang="en-GB" sz="1200" dirty="0">
                <a:solidFill>
                  <a:schemeClr val="tx2"/>
                </a:solidFill>
                <a:latin typeface="Montserrat" pitchFamily="2" charset="77"/>
                <a:cs typeface="Arial" panose="020B0604020202020204" pitchFamily="34" charset="0"/>
                <a:sym typeface="Basis Grotesque Pro Medium"/>
              </a:rPr>
              <a:t>from 2018 to 2023, at 7% p.a., can be explained </a:t>
            </a:r>
            <a:r>
              <a:rPr lang="en-GB" sz="1200" b="1" dirty="0">
                <a:solidFill>
                  <a:schemeClr val="tx2"/>
                </a:solidFill>
                <a:latin typeface="Montserrat" pitchFamily="2" charset="77"/>
                <a:cs typeface="Arial" panose="020B0604020202020204" pitchFamily="34" charset="0"/>
                <a:sym typeface="Basis Grotesque Pro Medium"/>
              </a:rPr>
              <a:t>by an increase in penetration driven by technological advances </a:t>
            </a:r>
            <a:r>
              <a:rPr lang="en-GB" sz="1200" dirty="0">
                <a:solidFill>
                  <a:schemeClr val="tx2"/>
                </a:solidFill>
                <a:latin typeface="Montserrat" pitchFamily="2" charset="77"/>
                <a:cs typeface="Arial" panose="020B0604020202020204" pitchFamily="34" charset="0"/>
                <a:sym typeface="Basis Grotesque Pro Medium"/>
              </a:rPr>
              <a:t>reducing barriers to entry</a:t>
            </a:r>
          </a:p>
          <a:p>
            <a:pPr marL="171450" indent="-171450">
              <a:buFont typeface="Arial" panose="020B0604020202020204" pitchFamily="34" charset="0"/>
              <a:buChar char="•"/>
            </a:pPr>
            <a:r>
              <a:rPr lang="en-GB" sz="1200" b="1" dirty="0">
                <a:solidFill>
                  <a:schemeClr val="tx2"/>
                </a:solidFill>
                <a:latin typeface="Montserrat" pitchFamily="2" charset="77"/>
                <a:cs typeface="Arial" panose="020B0604020202020204" pitchFamily="34" charset="0"/>
                <a:sym typeface="Basis Grotesque Pro Medium"/>
              </a:rPr>
              <a:t>Migration to cloud and AI adoption </a:t>
            </a:r>
            <a:r>
              <a:rPr lang="en-GB" sz="1200" dirty="0">
                <a:solidFill>
                  <a:schemeClr val="tx2"/>
                </a:solidFill>
                <a:latin typeface="Montserrat" pitchFamily="2" charset="77"/>
                <a:cs typeface="Arial" panose="020B0604020202020204" pitchFamily="34" charset="0"/>
                <a:sym typeface="Basis Grotesque Pro Medium"/>
              </a:rPr>
              <a:t>are expected to reduce not only the implementation hassles but also the complexity of usage</a:t>
            </a:r>
          </a:p>
          <a:p>
            <a:pPr marL="171450" indent="-171450">
              <a:buFont typeface="Arial" panose="020B0604020202020204" pitchFamily="34" charset="0"/>
              <a:buChar char="•"/>
            </a:pPr>
            <a:r>
              <a:rPr lang="en-GB" sz="1200" b="1" dirty="0">
                <a:solidFill>
                  <a:schemeClr val="tx2"/>
                </a:solidFill>
                <a:latin typeface="Montserrat" pitchFamily="2" charset="77"/>
                <a:cs typeface="Arial" panose="020B0604020202020204" pitchFamily="34" charset="0"/>
                <a:sym typeface="Basis Grotesque Pro Medium"/>
              </a:rPr>
              <a:t>Personal segment will continue to grow at a historical pace </a:t>
            </a:r>
            <a:r>
              <a:rPr lang="en-GB" sz="1200" dirty="0">
                <a:solidFill>
                  <a:schemeClr val="tx2"/>
                </a:solidFill>
                <a:latin typeface="Montserrat" pitchFamily="2" charset="77"/>
                <a:cs typeface="Arial" panose="020B0604020202020204" pitchFamily="34" charset="0"/>
                <a:sym typeface="Basis Grotesque Pro Medium"/>
              </a:rPr>
              <a:t>driven by a combination of an increase in its addressable market and penetration rates</a:t>
            </a:r>
          </a:p>
        </p:txBody>
      </p:sp>
      <p:sp>
        <p:nvSpPr>
          <p:cNvPr id="15" name="Rectangle: Rounded Corners 14">
            <a:extLst>
              <a:ext uri="{FF2B5EF4-FFF2-40B4-BE49-F238E27FC236}">
                <a16:creationId xmlns:a16="http://schemas.microsoft.com/office/drawing/2014/main" id="{3534928C-F556-32EF-3DE9-407403A95690}"/>
              </a:ext>
            </a:extLst>
          </p:cNvPr>
          <p:cNvSpPr/>
          <p:nvPr/>
        </p:nvSpPr>
        <p:spPr>
          <a:xfrm>
            <a:off x="6723015" y="5461354"/>
            <a:ext cx="486955" cy="275516"/>
          </a:xfrm>
          <a:prstGeom prst="roundRect">
            <a:avLst/>
          </a:prstGeom>
          <a:solidFill>
            <a:schemeClr val="tx2">
              <a:lumMod val="10000"/>
              <a:lumOff val="90000"/>
            </a:schemeClr>
          </a:solidFill>
          <a:ln w="63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GB" sz="900" dirty="0">
                <a:solidFill>
                  <a:schemeClr val="accent6">
                    <a:lumMod val="90000"/>
                    <a:lumOff val="10000"/>
                  </a:schemeClr>
                </a:solidFill>
                <a:latin typeface="Montserrat" pitchFamily="2" charset="77"/>
              </a:rPr>
              <a:t>13.1% </a:t>
            </a:r>
          </a:p>
        </p:txBody>
      </p:sp>
      <p:sp>
        <p:nvSpPr>
          <p:cNvPr id="16" name="Rectangle: Rounded Corners 15">
            <a:extLst>
              <a:ext uri="{FF2B5EF4-FFF2-40B4-BE49-F238E27FC236}">
                <a16:creationId xmlns:a16="http://schemas.microsoft.com/office/drawing/2014/main" id="{A50F687C-3758-F4FE-7B37-CB8441B64D04}"/>
              </a:ext>
            </a:extLst>
          </p:cNvPr>
          <p:cNvSpPr/>
          <p:nvPr/>
        </p:nvSpPr>
        <p:spPr>
          <a:xfrm>
            <a:off x="6723015" y="3794617"/>
            <a:ext cx="486955" cy="276829"/>
          </a:xfrm>
          <a:prstGeom prst="roundRect">
            <a:avLst/>
          </a:prstGeom>
          <a:solidFill>
            <a:schemeClr val="accent1">
              <a:lumMod val="10000"/>
              <a:lumOff val="90000"/>
            </a:schemeClr>
          </a:solidFill>
          <a:ln w="6350" cap="sq">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GB" sz="900" dirty="0">
                <a:solidFill>
                  <a:schemeClr val="accent6">
                    <a:lumMod val="90000"/>
                    <a:lumOff val="10000"/>
                  </a:schemeClr>
                </a:solidFill>
                <a:latin typeface="Montserrat" pitchFamily="2" charset="77"/>
              </a:rPr>
              <a:t>7.0% </a:t>
            </a:r>
          </a:p>
        </p:txBody>
      </p:sp>
      <p:graphicFrame>
        <p:nvGraphicFramePr>
          <p:cNvPr id="82" name="Chart 81">
            <a:extLst>
              <a:ext uri="{FF2B5EF4-FFF2-40B4-BE49-F238E27FC236}">
                <a16:creationId xmlns:a16="http://schemas.microsoft.com/office/drawing/2014/main" id="{1A329A76-71CC-B9F8-F55F-7EAB4C6A8938}"/>
              </a:ext>
            </a:extLst>
          </p:cNvPr>
          <p:cNvGraphicFramePr/>
          <p:nvPr>
            <p:custDataLst>
              <p:tags r:id="rId2"/>
            </p:custDataLst>
            <p:extLst>
              <p:ext uri="{D42A27DB-BD31-4B8C-83A1-F6EECF244321}">
                <p14:modId xmlns:p14="http://schemas.microsoft.com/office/powerpoint/2010/main" val="282917139"/>
              </p:ext>
            </p:extLst>
          </p:nvPr>
        </p:nvGraphicFramePr>
        <p:xfrm>
          <a:off x="471488" y="2616200"/>
          <a:ext cx="6173787" cy="3259138"/>
        </p:xfrm>
        <a:graphic>
          <a:graphicData uri="http://schemas.openxmlformats.org/drawingml/2006/chart">
            <c:chart xmlns:c="http://schemas.openxmlformats.org/drawingml/2006/chart" xmlns:r="http://schemas.openxmlformats.org/officeDocument/2006/relationships" r:id="rId59"/>
          </a:graphicData>
        </a:graphic>
      </p:graphicFrame>
      <p:cxnSp>
        <p:nvCxnSpPr>
          <p:cNvPr id="18" name="Straight Connector 17">
            <a:extLst>
              <a:ext uri="{FF2B5EF4-FFF2-40B4-BE49-F238E27FC236}">
                <a16:creationId xmlns:a16="http://schemas.microsoft.com/office/drawing/2014/main" id="{1F7E71AC-305A-917F-DC10-B8883D57C883}"/>
              </a:ext>
            </a:extLst>
          </p:cNvPr>
          <p:cNvCxnSpPr/>
          <p:nvPr>
            <p:custDataLst>
              <p:tags r:id="rId3"/>
            </p:custDataLst>
          </p:nvPr>
        </p:nvCxnSpPr>
        <p:spPr bwMode="auto">
          <a:xfrm flipV="1">
            <a:off x="827088" y="3827463"/>
            <a:ext cx="2730500" cy="454025"/>
          </a:xfrm>
          <a:prstGeom prst="line">
            <a:avLst/>
          </a:prstGeom>
          <a:ln w="38100" cap="flat" cmpd="sng" algn="ctr">
            <a:solidFill>
              <a:schemeClr val="tx1"/>
            </a:solidFill>
            <a:prstDash val="solid"/>
            <a:round/>
            <a:headEnd type="none" w="med" len="med"/>
            <a:tailEnd type="triangl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25FB89E1-56EF-4389-EB3C-C061AFC222C8}"/>
              </a:ext>
            </a:extLst>
          </p:cNvPr>
          <p:cNvCxnSpPr/>
          <p:nvPr>
            <p:custDataLst>
              <p:tags r:id="rId4"/>
            </p:custDataLst>
          </p:nvPr>
        </p:nvCxnSpPr>
        <p:spPr bwMode="auto">
          <a:xfrm flipV="1">
            <a:off x="3557587" y="2236788"/>
            <a:ext cx="2732088" cy="1590675"/>
          </a:xfrm>
          <a:prstGeom prst="line">
            <a:avLst/>
          </a:prstGeom>
          <a:ln w="38100" cap="flat" cmpd="sng" algn="ctr">
            <a:solidFill>
              <a:schemeClr val="tx1"/>
            </a:solidFill>
            <a:prstDash val="solid"/>
            <a:round/>
            <a:headEnd type="none" w="med" len="med"/>
            <a:tailEnd type="triangle" w="med" len="med"/>
          </a:ln>
          <a:effectLst/>
        </p:spPr>
        <p:style>
          <a:lnRef idx="1">
            <a:schemeClr val="dk1"/>
          </a:lnRef>
          <a:fillRef idx="0">
            <a:schemeClr val="dk1"/>
          </a:fillRef>
          <a:effectRef idx="0">
            <a:schemeClr val="dk1"/>
          </a:effectRef>
          <a:fontRef idx="minor">
            <a:schemeClr val="tx1"/>
          </a:fontRef>
        </p:style>
      </p:cxnSp>
      <p:sp>
        <p:nvSpPr>
          <p:cNvPr id="51" name="Text Placeholder 4">
            <a:extLst>
              <a:ext uri="{FF2B5EF4-FFF2-40B4-BE49-F238E27FC236}">
                <a16:creationId xmlns:a16="http://schemas.microsoft.com/office/drawing/2014/main" id="{54396F64-ADF1-C377-4185-49BBC7B6D81D}"/>
              </a:ext>
            </a:extLst>
          </p:cNvPr>
          <p:cNvSpPr>
            <a:spLocks noGrp="1"/>
          </p:cNvSpPr>
          <p:nvPr>
            <p:custDataLst>
              <p:tags r:id="rId5"/>
            </p:custDataLst>
          </p:nvPr>
        </p:nvSpPr>
        <p:spPr bwMode="auto">
          <a:xfrm>
            <a:off x="693738" y="5864225"/>
            <a:ext cx="268288" cy="1365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t">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lvl="0" algn="ctr">
              <a:spcBef>
                <a:spcPct val="0"/>
              </a:spcBef>
              <a:spcAft>
                <a:spcPct val="0"/>
              </a:spcAft>
            </a:pPr>
            <a:fld id="{3BB240BC-4FAE-48EE-BF84-AE2BFD0E185B}" type="datetime'''2''''''''''''0''1''''''''''''''''''''''''''''''''''''8'''''">
              <a:rPr lang="en-GB" altLang="en-US" sz="900" smtClean="0">
                <a:latin typeface="Montserrat" panose="00000500000000000000" pitchFamily="2" charset="0"/>
                <a:cs typeface="+mn-cs"/>
              </a:rPr>
              <a:pPr/>
              <a:t>2018</a:t>
            </a:fld>
            <a:endParaRPr lang="en-GB" sz="900" dirty="0">
              <a:latin typeface="Montserrat" panose="00000500000000000000" pitchFamily="2" charset="0"/>
              <a:cs typeface="+mn-cs"/>
              <a:sym typeface="Montserrat" pitchFamily="2" charset="77"/>
            </a:endParaRPr>
          </a:p>
        </p:txBody>
      </p:sp>
      <p:sp>
        <p:nvSpPr>
          <p:cNvPr id="20" name="Text Placeholder 4">
            <a:extLst>
              <a:ext uri="{FF2B5EF4-FFF2-40B4-BE49-F238E27FC236}">
                <a16:creationId xmlns:a16="http://schemas.microsoft.com/office/drawing/2014/main" id="{F39F322F-FB9C-4CB8-E115-15A8348DD87F}"/>
              </a:ext>
            </a:extLst>
          </p:cNvPr>
          <p:cNvSpPr>
            <a:spLocks noGrp="1"/>
          </p:cNvSpPr>
          <p:nvPr>
            <p:custDataLst>
              <p:tags r:id="rId6"/>
            </p:custDataLst>
          </p:nvPr>
        </p:nvSpPr>
        <p:spPr bwMode="gray">
          <a:xfrm>
            <a:off x="1266825" y="5118100"/>
            <a:ext cx="214313" cy="1365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15875" tIns="0" rIns="15875" bIns="0" rtlCol="0" anchor="ctr">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lvl="0" algn="ctr">
              <a:spcBef>
                <a:spcPct val="0"/>
              </a:spcBef>
              <a:spcAft>
                <a:spcPct val="0"/>
              </a:spcAft>
            </a:pPr>
            <a:fld id="{38DD2FA8-66C5-4CF8-8B5C-433608531561}" type="datetime'''''''''''1''0''''.''''''''''''''''''''''''''''1'''''">
              <a:rPr lang="en-GB" altLang="en-US" sz="900" smtClean="0">
                <a:solidFill>
                  <a:schemeClr val="bg1"/>
                </a:solidFill>
                <a:latin typeface="Montserrat" panose="00000500000000000000" pitchFamily="2" charset="0"/>
                <a:cs typeface="+mn-cs"/>
              </a:rPr>
              <a:pPr/>
              <a:t>10.1</a:t>
            </a:fld>
            <a:endParaRPr lang="en-GB" sz="900" dirty="0">
              <a:solidFill>
                <a:schemeClr val="bg1"/>
              </a:solidFill>
              <a:latin typeface="Montserrat" panose="00000500000000000000" pitchFamily="2" charset="0"/>
              <a:cs typeface="+mn-cs"/>
              <a:sym typeface="Montserrat" pitchFamily="2" charset="77"/>
            </a:endParaRPr>
          </a:p>
        </p:txBody>
      </p:sp>
      <p:sp>
        <p:nvSpPr>
          <p:cNvPr id="21" name="Text Placeholder 4">
            <a:extLst>
              <a:ext uri="{FF2B5EF4-FFF2-40B4-BE49-F238E27FC236}">
                <a16:creationId xmlns:a16="http://schemas.microsoft.com/office/drawing/2014/main" id="{3703BA0D-9929-C4AF-F58E-A08AD4791E91}"/>
              </a:ext>
            </a:extLst>
          </p:cNvPr>
          <p:cNvSpPr>
            <a:spLocks noGrp="1"/>
          </p:cNvSpPr>
          <p:nvPr>
            <p:custDataLst>
              <p:tags r:id="rId7"/>
            </p:custDataLst>
          </p:nvPr>
        </p:nvSpPr>
        <p:spPr bwMode="gray">
          <a:xfrm>
            <a:off x="1274763" y="5684838"/>
            <a:ext cx="198438" cy="136525"/>
          </a:xfrm>
          <a:prstGeom prst="rect">
            <a:avLst/>
          </a:prstGeom>
          <a:solidFill>
            <a:srgbClr val="000000"/>
          </a:solidFill>
          <a:ln>
            <a:noFill/>
          </a:ln>
          <a:effectLst/>
        </p:spPr>
        <p:txBody>
          <a:bodyPr vert="horz" wrap="none" lIns="15875" tIns="0" rIns="15875" bIns="0" rtlCol="0" anchor="ctr">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lvl="0" algn="ctr">
              <a:spcBef>
                <a:spcPct val="0"/>
              </a:spcBef>
              <a:spcAft>
                <a:spcPct val="0"/>
              </a:spcAft>
            </a:pPr>
            <a:fld id="{E4AF4ECD-6E97-448F-9762-8934C68B7C78}" type="datetime'''''''''''''0''''''''''''''''.''''''''''''''7'''''''''''''">
              <a:rPr lang="en-GB" altLang="en-US" sz="900" smtClean="0">
                <a:solidFill>
                  <a:schemeClr val="bg1"/>
                </a:solidFill>
                <a:effectLst/>
                <a:latin typeface="Montserrat" panose="00000500000000000000" pitchFamily="2" charset="0"/>
                <a:cs typeface="+mn-cs"/>
              </a:rPr>
              <a:pPr/>
              <a:t>0.7</a:t>
            </a:fld>
            <a:endParaRPr lang="en-GB" sz="900" dirty="0">
              <a:solidFill>
                <a:schemeClr val="bg1"/>
              </a:solidFill>
              <a:latin typeface="Montserrat" panose="00000500000000000000" pitchFamily="2" charset="0"/>
              <a:cs typeface="+mn-cs"/>
              <a:sym typeface="Montserrat" pitchFamily="2" charset="77"/>
            </a:endParaRPr>
          </a:p>
        </p:txBody>
      </p:sp>
      <p:sp>
        <p:nvSpPr>
          <p:cNvPr id="22" name="Text Placeholder 4">
            <a:extLst>
              <a:ext uri="{FF2B5EF4-FFF2-40B4-BE49-F238E27FC236}">
                <a16:creationId xmlns:a16="http://schemas.microsoft.com/office/drawing/2014/main" id="{5D93A62D-C550-1090-F3A8-6F062CC4E31E}"/>
              </a:ext>
            </a:extLst>
          </p:cNvPr>
          <p:cNvSpPr>
            <a:spLocks noGrp="1"/>
          </p:cNvSpPr>
          <p:nvPr>
            <p:custDataLst>
              <p:tags r:id="rId8"/>
            </p:custDataLst>
          </p:nvPr>
        </p:nvSpPr>
        <p:spPr bwMode="auto">
          <a:xfrm>
            <a:off x="1241426" y="5864225"/>
            <a:ext cx="265113" cy="1365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t">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lvl="0" algn="ctr">
              <a:spcBef>
                <a:spcPct val="0"/>
              </a:spcBef>
              <a:spcAft>
                <a:spcPct val="0"/>
              </a:spcAft>
            </a:pPr>
            <a:fld id="{37FDCC1B-1C94-4793-8951-A84EC70F1524}" type="datetime'''''''2''''''''''''''''''''''''''''''''''''''''''01''9'''''">
              <a:rPr lang="en-GB" altLang="en-US" sz="900" smtClean="0">
                <a:latin typeface="Montserrat" panose="00000500000000000000" pitchFamily="2" charset="0"/>
                <a:cs typeface="+mn-cs"/>
              </a:rPr>
              <a:pPr/>
              <a:t>2019</a:t>
            </a:fld>
            <a:endParaRPr lang="en-GB" sz="900" dirty="0">
              <a:latin typeface="Montserrat" panose="00000500000000000000" pitchFamily="2" charset="0"/>
              <a:cs typeface="+mn-cs"/>
              <a:sym typeface="Montserrat" pitchFamily="2" charset="77"/>
            </a:endParaRPr>
          </a:p>
        </p:txBody>
      </p:sp>
      <p:sp>
        <p:nvSpPr>
          <p:cNvPr id="24" name="Text Placeholder 4">
            <a:extLst>
              <a:ext uri="{FF2B5EF4-FFF2-40B4-BE49-F238E27FC236}">
                <a16:creationId xmlns:a16="http://schemas.microsoft.com/office/drawing/2014/main" id="{FE09F903-74EC-B5BF-1D82-6E9D3817F5A1}"/>
              </a:ext>
            </a:extLst>
          </p:cNvPr>
          <p:cNvSpPr>
            <a:spLocks noGrp="1"/>
          </p:cNvSpPr>
          <p:nvPr>
            <p:custDataLst>
              <p:tags r:id="rId9"/>
            </p:custDataLst>
          </p:nvPr>
        </p:nvSpPr>
        <p:spPr bwMode="gray">
          <a:xfrm>
            <a:off x="1819276" y="5680075"/>
            <a:ext cx="201613" cy="136525"/>
          </a:xfrm>
          <a:prstGeom prst="rect">
            <a:avLst/>
          </a:prstGeom>
          <a:solidFill>
            <a:srgbClr val="000000"/>
          </a:solidFill>
          <a:ln>
            <a:noFill/>
          </a:ln>
          <a:effectLst/>
        </p:spPr>
        <p:txBody>
          <a:bodyPr vert="horz" wrap="none" lIns="15875" tIns="0" rIns="15875" bIns="0" rtlCol="0" anchor="ctr">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lvl="0" algn="ctr">
              <a:spcBef>
                <a:spcPct val="0"/>
              </a:spcBef>
              <a:spcAft>
                <a:spcPct val="0"/>
              </a:spcAft>
            </a:pPr>
            <a:fld id="{C0BF798E-06CF-42CA-ADF7-110BBC6D2D09}" type="datetime'''''''''''''''''0''.''''''''''''''''''''''''''''''''''9'''''''">
              <a:rPr lang="en-GB" altLang="en-US" sz="900" smtClean="0">
                <a:solidFill>
                  <a:schemeClr val="bg1"/>
                </a:solidFill>
                <a:effectLst/>
                <a:latin typeface="Montserrat" panose="00000500000000000000" pitchFamily="2" charset="0"/>
                <a:cs typeface="+mn-cs"/>
              </a:rPr>
              <a:pPr/>
              <a:t>0.9</a:t>
            </a:fld>
            <a:endParaRPr lang="en-GB" sz="900" dirty="0">
              <a:solidFill>
                <a:schemeClr val="bg1"/>
              </a:solidFill>
              <a:latin typeface="Montserrat" panose="00000500000000000000" pitchFamily="2" charset="0"/>
              <a:cs typeface="+mn-cs"/>
              <a:sym typeface="Montserrat" pitchFamily="2" charset="77"/>
            </a:endParaRPr>
          </a:p>
        </p:txBody>
      </p:sp>
      <p:sp>
        <p:nvSpPr>
          <p:cNvPr id="25" name="Text Placeholder 4">
            <a:extLst>
              <a:ext uri="{FF2B5EF4-FFF2-40B4-BE49-F238E27FC236}">
                <a16:creationId xmlns:a16="http://schemas.microsoft.com/office/drawing/2014/main" id="{8AE22637-6CD5-658A-5B45-45BFBDE2F2C9}"/>
              </a:ext>
            </a:extLst>
          </p:cNvPr>
          <p:cNvSpPr>
            <a:spLocks noGrp="1"/>
          </p:cNvSpPr>
          <p:nvPr>
            <p:custDataLst>
              <p:tags r:id="rId10"/>
            </p:custDataLst>
          </p:nvPr>
        </p:nvSpPr>
        <p:spPr bwMode="auto">
          <a:xfrm>
            <a:off x="1771651" y="5864225"/>
            <a:ext cx="295275" cy="1365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t">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lvl="0" algn="ctr">
              <a:spcBef>
                <a:spcPct val="0"/>
              </a:spcBef>
              <a:spcAft>
                <a:spcPct val="0"/>
              </a:spcAft>
            </a:pPr>
            <a:fld id="{C01200B0-D00A-4CD5-BC90-BBBF2D97F6A5}" type="datetime'2''''''''''''''''''''''''''''''''''''''02''''''''''0'''''''''">
              <a:rPr lang="en-GB" altLang="en-US" sz="900" smtClean="0">
                <a:latin typeface="Montserrat" panose="00000500000000000000" pitchFamily="2" charset="0"/>
                <a:cs typeface="+mn-cs"/>
              </a:rPr>
              <a:pPr/>
              <a:t>2020</a:t>
            </a:fld>
            <a:endParaRPr lang="en-GB" sz="900" dirty="0">
              <a:latin typeface="Montserrat" panose="00000500000000000000" pitchFamily="2" charset="0"/>
              <a:cs typeface="+mn-cs"/>
              <a:sym typeface="Montserrat" pitchFamily="2" charset="77"/>
            </a:endParaRPr>
          </a:p>
        </p:txBody>
      </p:sp>
      <p:sp>
        <p:nvSpPr>
          <p:cNvPr id="26" name="Text Placeholder 4">
            <a:extLst>
              <a:ext uri="{FF2B5EF4-FFF2-40B4-BE49-F238E27FC236}">
                <a16:creationId xmlns:a16="http://schemas.microsoft.com/office/drawing/2014/main" id="{81F4ED8E-D8DE-A706-174F-6D24AF14197F}"/>
              </a:ext>
            </a:extLst>
          </p:cNvPr>
          <p:cNvSpPr>
            <a:spLocks noGrp="1"/>
          </p:cNvSpPr>
          <p:nvPr>
            <p:custDataLst>
              <p:tags r:id="rId11"/>
            </p:custDataLst>
          </p:nvPr>
        </p:nvSpPr>
        <p:spPr bwMode="gray">
          <a:xfrm>
            <a:off x="2362200" y="5016500"/>
            <a:ext cx="207963" cy="1365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15875" tIns="0" rIns="15875" bIns="0" rtlCol="0" anchor="ctr">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lvl="0" algn="ctr">
              <a:spcBef>
                <a:spcPct val="0"/>
              </a:spcBef>
              <a:spcAft>
                <a:spcPct val="0"/>
              </a:spcAft>
            </a:pPr>
            <a:fld id="{0B134D9B-5066-4B30-8E2B-C6BED29B5A24}" type="datetime'''''''1''''''''''''1''''''''''''''''''''.6'">
              <a:rPr lang="en-GB" altLang="en-US" sz="900" smtClean="0">
                <a:solidFill>
                  <a:schemeClr val="bg1"/>
                </a:solidFill>
                <a:latin typeface="Montserrat" panose="00000500000000000000" pitchFamily="2" charset="0"/>
                <a:cs typeface="+mn-cs"/>
              </a:rPr>
              <a:pPr/>
              <a:t>11.6</a:t>
            </a:fld>
            <a:endParaRPr lang="en-GB" sz="900" dirty="0">
              <a:solidFill>
                <a:schemeClr val="bg1"/>
              </a:solidFill>
              <a:latin typeface="Montserrat" panose="00000500000000000000" pitchFamily="2" charset="0"/>
              <a:cs typeface="+mn-cs"/>
              <a:sym typeface="Montserrat" pitchFamily="2" charset="77"/>
            </a:endParaRPr>
          </a:p>
        </p:txBody>
      </p:sp>
      <p:sp>
        <p:nvSpPr>
          <p:cNvPr id="27" name="Text Placeholder 4">
            <a:extLst>
              <a:ext uri="{FF2B5EF4-FFF2-40B4-BE49-F238E27FC236}">
                <a16:creationId xmlns:a16="http://schemas.microsoft.com/office/drawing/2014/main" id="{F76DD140-27EF-5B49-AA59-1DC6D1DF5ABB}"/>
              </a:ext>
            </a:extLst>
          </p:cNvPr>
          <p:cNvSpPr>
            <a:spLocks noGrp="1"/>
          </p:cNvSpPr>
          <p:nvPr>
            <p:custDataLst>
              <p:tags r:id="rId12"/>
            </p:custDataLst>
          </p:nvPr>
        </p:nvSpPr>
        <p:spPr bwMode="gray">
          <a:xfrm>
            <a:off x="2379663" y="5673725"/>
            <a:ext cx="173038" cy="136525"/>
          </a:xfrm>
          <a:prstGeom prst="rect">
            <a:avLst/>
          </a:prstGeom>
          <a:solidFill>
            <a:srgbClr val="000000"/>
          </a:solidFill>
          <a:ln>
            <a:noFill/>
          </a:ln>
          <a:effectLst/>
        </p:spPr>
        <p:txBody>
          <a:bodyPr vert="horz" wrap="none" lIns="15875" tIns="0" rIns="15875" bIns="0" rtlCol="0" anchor="ctr">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lvl="0" algn="ctr">
              <a:spcBef>
                <a:spcPct val="0"/>
              </a:spcBef>
              <a:spcAft>
                <a:spcPct val="0"/>
              </a:spcAft>
            </a:pPr>
            <a:fld id="{CA312917-F453-41FA-946C-8FC4103A1836}" type="datetime'''''''''''''''''1''''''''''''''.''''''''''0'''">
              <a:rPr lang="en-GB" altLang="en-US" sz="900" smtClean="0">
                <a:solidFill>
                  <a:schemeClr val="bg1"/>
                </a:solidFill>
                <a:effectLst/>
                <a:latin typeface="Montserrat" panose="00000500000000000000" pitchFamily="2" charset="0"/>
                <a:cs typeface="+mn-cs"/>
              </a:rPr>
              <a:pPr/>
              <a:t>1.0</a:t>
            </a:fld>
            <a:endParaRPr lang="en-GB" sz="900" dirty="0">
              <a:solidFill>
                <a:schemeClr val="bg1"/>
              </a:solidFill>
              <a:latin typeface="Montserrat" panose="00000500000000000000" pitchFamily="2" charset="0"/>
              <a:cs typeface="+mn-cs"/>
              <a:sym typeface="Montserrat" pitchFamily="2" charset="77"/>
            </a:endParaRPr>
          </a:p>
        </p:txBody>
      </p:sp>
      <p:sp>
        <p:nvSpPr>
          <p:cNvPr id="28" name="Text Placeholder 4">
            <a:extLst>
              <a:ext uri="{FF2B5EF4-FFF2-40B4-BE49-F238E27FC236}">
                <a16:creationId xmlns:a16="http://schemas.microsoft.com/office/drawing/2014/main" id="{2BE929BF-10C6-21C7-682E-0312DA3875CC}"/>
              </a:ext>
            </a:extLst>
          </p:cNvPr>
          <p:cNvSpPr>
            <a:spLocks noGrp="1"/>
          </p:cNvSpPr>
          <p:nvPr>
            <p:custDataLst>
              <p:tags r:id="rId13"/>
            </p:custDataLst>
          </p:nvPr>
        </p:nvSpPr>
        <p:spPr bwMode="auto">
          <a:xfrm>
            <a:off x="2335213" y="5864225"/>
            <a:ext cx="260350" cy="1365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t">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lvl="0" algn="ctr">
              <a:spcBef>
                <a:spcPct val="0"/>
              </a:spcBef>
              <a:spcAft>
                <a:spcPct val="0"/>
              </a:spcAft>
            </a:pPr>
            <a:fld id="{EA065F8A-D6C6-4D28-B971-B8E18A382880}" type="datetime'''2''''''''''''''''''''''''''''''''0''''2''''''1'''''''">
              <a:rPr lang="en-GB" altLang="en-US" sz="900" smtClean="0">
                <a:latin typeface="Montserrat" panose="00000500000000000000" pitchFamily="2" charset="0"/>
                <a:cs typeface="+mn-cs"/>
              </a:rPr>
              <a:pPr/>
              <a:t>2021</a:t>
            </a:fld>
            <a:endParaRPr lang="en-GB" sz="900" dirty="0">
              <a:latin typeface="Montserrat" panose="00000500000000000000" pitchFamily="2" charset="0"/>
              <a:cs typeface="+mn-cs"/>
              <a:sym typeface="Montserrat" pitchFamily="2" charset="77"/>
            </a:endParaRPr>
          </a:p>
        </p:txBody>
      </p:sp>
      <p:sp>
        <p:nvSpPr>
          <p:cNvPr id="29" name="Text Placeholder 4">
            <a:extLst>
              <a:ext uri="{FF2B5EF4-FFF2-40B4-BE49-F238E27FC236}">
                <a16:creationId xmlns:a16="http://schemas.microsoft.com/office/drawing/2014/main" id="{760DD989-77D6-055F-E1EF-ED2C2343A6A7}"/>
              </a:ext>
            </a:extLst>
          </p:cNvPr>
          <p:cNvSpPr>
            <a:spLocks noGrp="1"/>
          </p:cNvSpPr>
          <p:nvPr>
            <p:custDataLst>
              <p:tags r:id="rId14"/>
            </p:custDataLst>
          </p:nvPr>
        </p:nvSpPr>
        <p:spPr bwMode="gray">
          <a:xfrm>
            <a:off x="2892425" y="4964113"/>
            <a:ext cx="238125" cy="1365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15875" tIns="0" rIns="15875" bIns="0" rtlCol="0" anchor="ctr">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lvl="0" algn="ctr">
              <a:spcBef>
                <a:spcPct val="0"/>
              </a:spcBef>
              <a:spcAft>
                <a:spcPct val="0"/>
              </a:spcAft>
            </a:pPr>
            <a:fld id="{9D1353D4-F8F7-4E9A-99E2-EA3E78A158D0}" type="datetime'''''''1''''''''''''''''''''''''''''''''''''''2.''''''''4'">
              <a:rPr lang="en-GB" altLang="en-US" sz="900" smtClean="0">
                <a:solidFill>
                  <a:schemeClr val="bg1"/>
                </a:solidFill>
                <a:latin typeface="Montserrat" panose="00000500000000000000" pitchFamily="2" charset="0"/>
                <a:cs typeface="+mn-cs"/>
              </a:rPr>
              <a:pPr/>
              <a:t>12.4</a:t>
            </a:fld>
            <a:endParaRPr lang="en-GB" sz="900" dirty="0">
              <a:solidFill>
                <a:schemeClr val="bg1"/>
              </a:solidFill>
              <a:latin typeface="Montserrat" panose="00000500000000000000" pitchFamily="2" charset="0"/>
              <a:cs typeface="+mn-cs"/>
              <a:sym typeface="Montserrat" pitchFamily="2" charset="77"/>
            </a:endParaRPr>
          </a:p>
        </p:txBody>
      </p:sp>
      <p:sp>
        <p:nvSpPr>
          <p:cNvPr id="30" name="Text Placeholder 4">
            <a:extLst>
              <a:ext uri="{FF2B5EF4-FFF2-40B4-BE49-F238E27FC236}">
                <a16:creationId xmlns:a16="http://schemas.microsoft.com/office/drawing/2014/main" id="{95A10D37-826E-F151-9701-7BE431E8EE80}"/>
              </a:ext>
            </a:extLst>
          </p:cNvPr>
          <p:cNvSpPr>
            <a:spLocks noGrp="1"/>
          </p:cNvSpPr>
          <p:nvPr>
            <p:custDataLst>
              <p:tags r:id="rId15"/>
            </p:custDataLst>
          </p:nvPr>
        </p:nvSpPr>
        <p:spPr bwMode="gray">
          <a:xfrm>
            <a:off x="2943226" y="5667375"/>
            <a:ext cx="138113" cy="136525"/>
          </a:xfrm>
          <a:prstGeom prst="rect">
            <a:avLst/>
          </a:prstGeom>
          <a:solidFill>
            <a:srgbClr val="000000"/>
          </a:solidFill>
          <a:ln>
            <a:noFill/>
          </a:ln>
          <a:effectLst/>
        </p:spPr>
        <p:txBody>
          <a:bodyPr vert="horz" wrap="none" lIns="15875" tIns="0" rIns="15875" bIns="0" rtlCol="0" anchor="ctr">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lvl="0" algn="ctr">
              <a:spcBef>
                <a:spcPct val="0"/>
              </a:spcBef>
              <a:spcAft>
                <a:spcPct val="0"/>
              </a:spcAft>
            </a:pPr>
            <a:fld id="{C652262D-2730-4CC9-88C9-AC2C1A05E22E}" type="datetime'''''''''''''''''''''''''''''''''''1''''''''''''''.''1'">
              <a:rPr lang="en-GB" altLang="en-US" sz="900" smtClean="0">
                <a:solidFill>
                  <a:schemeClr val="bg1"/>
                </a:solidFill>
                <a:effectLst/>
                <a:latin typeface="Montserrat" panose="00000500000000000000" pitchFamily="2" charset="0"/>
                <a:cs typeface="+mn-cs"/>
              </a:rPr>
              <a:pPr/>
              <a:t>1.1</a:t>
            </a:fld>
            <a:endParaRPr lang="en-GB" sz="900" dirty="0">
              <a:solidFill>
                <a:schemeClr val="bg1"/>
              </a:solidFill>
              <a:latin typeface="Montserrat" panose="00000500000000000000" pitchFamily="2" charset="0"/>
              <a:cs typeface="+mn-cs"/>
              <a:sym typeface="Montserrat" pitchFamily="2" charset="77"/>
            </a:endParaRPr>
          </a:p>
        </p:txBody>
      </p:sp>
      <p:sp>
        <p:nvSpPr>
          <p:cNvPr id="31" name="Text Placeholder 4">
            <a:extLst>
              <a:ext uri="{FF2B5EF4-FFF2-40B4-BE49-F238E27FC236}">
                <a16:creationId xmlns:a16="http://schemas.microsoft.com/office/drawing/2014/main" id="{62DD9960-88EB-1D13-7716-E4F0B16CFE68}"/>
              </a:ext>
            </a:extLst>
          </p:cNvPr>
          <p:cNvSpPr>
            <a:spLocks noGrp="1"/>
          </p:cNvSpPr>
          <p:nvPr>
            <p:custDataLst>
              <p:tags r:id="rId16"/>
            </p:custDataLst>
          </p:nvPr>
        </p:nvSpPr>
        <p:spPr bwMode="auto">
          <a:xfrm>
            <a:off x="2870201" y="5864225"/>
            <a:ext cx="284163" cy="1365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t">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lvl="0" algn="ctr">
              <a:spcBef>
                <a:spcPct val="0"/>
              </a:spcBef>
              <a:spcAft>
                <a:spcPct val="0"/>
              </a:spcAft>
            </a:pPr>
            <a:fld id="{79527C3F-D10C-4D3C-A229-2639426CCDDA}" type="datetime'''''''2''''''''''''''''''''''''''02''''''''''2'''''''">
              <a:rPr lang="en-GB" altLang="en-US" sz="900" smtClean="0">
                <a:latin typeface="Montserrat" panose="00000500000000000000" pitchFamily="2" charset="0"/>
                <a:cs typeface="+mn-cs"/>
              </a:rPr>
              <a:pPr/>
              <a:t>2022</a:t>
            </a:fld>
            <a:endParaRPr lang="en-GB" sz="900" dirty="0">
              <a:latin typeface="Montserrat" panose="00000500000000000000" pitchFamily="2" charset="0"/>
              <a:cs typeface="+mn-cs"/>
              <a:sym typeface="Montserrat" pitchFamily="2" charset="77"/>
            </a:endParaRPr>
          </a:p>
        </p:txBody>
      </p:sp>
      <p:sp>
        <p:nvSpPr>
          <p:cNvPr id="32" name="Text Placeholder 4">
            <a:extLst>
              <a:ext uri="{FF2B5EF4-FFF2-40B4-BE49-F238E27FC236}">
                <a16:creationId xmlns:a16="http://schemas.microsoft.com/office/drawing/2014/main" id="{D25F0BE3-21B9-71F0-2216-E58DE918A8FC}"/>
              </a:ext>
            </a:extLst>
          </p:cNvPr>
          <p:cNvSpPr>
            <a:spLocks noGrp="1"/>
          </p:cNvSpPr>
          <p:nvPr>
            <p:custDataLst>
              <p:tags r:id="rId17"/>
            </p:custDataLst>
          </p:nvPr>
        </p:nvSpPr>
        <p:spPr bwMode="gray">
          <a:xfrm>
            <a:off x="3444875" y="4910138"/>
            <a:ext cx="227013" cy="1365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15875" tIns="0" rIns="15875" bIns="0" rtlCol="0" anchor="ctr">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lvl="0" algn="ctr">
              <a:spcBef>
                <a:spcPct val="0"/>
              </a:spcBef>
              <a:spcAft>
                <a:spcPct val="0"/>
              </a:spcAft>
            </a:pPr>
            <a:fld id="{40DEDDF8-7A9F-4FE8-9E82-4EDE520C2AEF}" type="datetime'''''''''''''''''''1''''''''''''3.''2'''''''''''''''''''''">
              <a:rPr lang="en-GB" altLang="en-US" sz="900" smtClean="0">
                <a:solidFill>
                  <a:schemeClr val="bg1"/>
                </a:solidFill>
                <a:latin typeface="Montserrat" panose="00000500000000000000" pitchFamily="2" charset="0"/>
                <a:cs typeface="+mn-cs"/>
              </a:rPr>
              <a:pPr/>
              <a:t>13.2</a:t>
            </a:fld>
            <a:endParaRPr lang="en-GB" sz="900" dirty="0">
              <a:solidFill>
                <a:schemeClr val="bg1"/>
              </a:solidFill>
              <a:latin typeface="Montserrat" panose="00000500000000000000" pitchFamily="2" charset="0"/>
              <a:cs typeface="+mn-cs"/>
              <a:sym typeface="Montserrat" pitchFamily="2" charset="77"/>
            </a:endParaRPr>
          </a:p>
        </p:txBody>
      </p:sp>
      <p:sp>
        <p:nvSpPr>
          <p:cNvPr id="33" name="Text Placeholder 4">
            <a:extLst>
              <a:ext uri="{FF2B5EF4-FFF2-40B4-BE49-F238E27FC236}">
                <a16:creationId xmlns:a16="http://schemas.microsoft.com/office/drawing/2014/main" id="{6EF8C155-E5C5-57FC-8140-D2460684A5AF}"/>
              </a:ext>
            </a:extLst>
          </p:cNvPr>
          <p:cNvSpPr>
            <a:spLocks noGrp="1"/>
          </p:cNvSpPr>
          <p:nvPr>
            <p:custDataLst>
              <p:tags r:id="rId18"/>
            </p:custDataLst>
          </p:nvPr>
        </p:nvSpPr>
        <p:spPr bwMode="gray">
          <a:xfrm>
            <a:off x="3476626" y="5661025"/>
            <a:ext cx="161925" cy="136525"/>
          </a:xfrm>
          <a:prstGeom prst="rect">
            <a:avLst/>
          </a:prstGeom>
          <a:noFill/>
          <a:ln>
            <a:noFill/>
          </a:ln>
          <a:effectLst/>
          <a:extLst>
            <a:ext uri="{909E8E84-426E-40DD-AFC4-6F175D3DCCD1}">
              <a14:hiddenFill xmlns:a14="http://schemas.microsoft.com/office/drawing/2010/main">
                <a:solidFill>
                  <a:schemeClr val="accent6"/>
                </a:solidFill>
              </a14:hiddenFill>
            </a:ext>
          </a:extLst>
        </p:spPr>
        <p:txBody>
          <a:bodyPr vert="horz" wrap="none" lIns="15875" tIns="0" rIns="15875" bIns="0" rtlCol="0" anchor="ctr">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lvl="0" algn="ctr">
              <a:spcBef>
                <a:spcPct val="0"/>
              </a:spcBef>
              <a:spcAft>
                <a:spcPct val="0"/>
              </a:spcAft>
            </a:pPr>
            <a:fld id="{25B3E0A1-2FC3-4DCD-B4D5-6C7E629FEB2B}" type="datetime'''''''''''''''''''''''1.''''''''2'''''''''''''''''''">
              <a:rPr lang="en-GB" altLang="en-US" sz="900" smtClean="0">
                <a:solidFill>
                  <a:schemeClr val="bg1"/>
                </a:solidFill>
                <a:latin typeface="Montserrat" panose="00000500000000000000" pitchFamily="2" charset="0"/>
                <a:cs typeface="+mn-cs"/>
              </a:rPr>
              <a:pPr/>
              <a:t>1.2</a:t>
            </a:fld>
            <a:endParaRPr lang="en-GB" sz="900" dirty="0">
              <a:solidFill>
                <a:schemeClr val="bg1"/>
              </a:solidFill>
              <a:latin typeface="Montserrat" panose="00000500000000000000" pitchFamily="2" charset="0"/>
              <a:cs typeface="+mn-cs"/>
              <a:sym typeface="Montserrat" pitchFamily="2" charset="77"/>
            </a:endParaRPr>
          </a:p>
        </p:txBody>
      </p:sp>
      <p:sp>
        <p:nvSpPr>
          <p:cNvPr id="34" name="Text Placeholder 4">
            <a:extLst>
              <a:ext uri="{FF2B5EF4-FFF2-40B4-BE49-F238E27FC236}">
                <a16:creationId xmlns:a16="http://schemas.microsoft.com/office/drawing/2014/main" id="{274675BF-44C6-34B2-711E-7C2A4BA4B9C9}"/>
              </a:ext>
            </a:extLst>
          </p:cNvPr>
          <p:cNvSpPr>
            <a:spLocks noGrp="1"/>
          </p:cNvSpPr>
          <p:nvPr>
            <p:custDataLst>
              <p:tags r:id="rId19"/>
            </p:custDataLst>
          </p:nvPr>
        </p:nvSpPr>
        <p:spPr bwMode="auto">
          <a:xfrm>
            <a:off x="3416301" y="5864225"/>
            <a:ext cx="284163" cy="1365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t">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lvl="0" algn="ctr">
              <a:spcBef>
                <a:spcPct val="0"/>
              </a:spcBef>
              <a:spcAft>
                <a:spcPct val="0"/>
              </a:spcAft>
            </a:pPr>
            <a:fld id="{DD0AB83A-568A-4CB5-A662-DC11653CD15B}" type="datetime'''20''''''''''''''''''2''''''''''''''''''''''''''3'''''''">
              <a:rPr lang="en-GB" altLang="en-US" sz="900" smtClean="0">
                <a:latin typeface="Montserrat" panose="00000500000000000000" pitchFamily="2" charset="0"/>
                <a:cs typeface="+mn-cs"/>
              </a:rPr>
              <a:pPr/>
              <a:t>2023</a:t>
            </a:fld>
            <a:endParaRPr lang="en-GB" sz="900" dirty="0">
              <a:latin typeface="Montserrat" panose="00000500000000000000" pitchFamily="2" charset="0"/>
              <a:cs typeface="+mn-cs"/>
              <a:sym typeface="Montserrat" pitchFamily="2" charset="77"/>
            </a:endParaRPr>
          </a:p>
        </p:txBody>
      </p:sp>
      <p:sp>
        <p:nvSpPr>
          <p:cNvPr id="35" name="Text Placeholder 4">
            <a:extLst>
              <a:ext uri="{FF2B5EF4-FFF2-40B4-BE49-F238E27FC236}">
                <a16:creationId xmlns:a16="http://schemas.microsoft.com/office/drawing/2014/main" id="{B61B9CAE-D685-0759-A55F-AF77DBE6B6DC}"/>
              </a:ext>
            </a:extLst>
          </p:cNvPr>
          <p:cNvSpPr>
            <a:spLocks noGrp="1"/>
          </p:cNvSpPr>
          <p:nvPr>
            <p:custDataLst>
              <p:tags r:id="rId20"/>
            </p:custDataLst>
          </p:nvPr>
        </p:nvSpPr>
        <p:spPr bwMode="gray">
          <a:xfrm>
            <a:off x="3989388" y="4759325"/>
            <a:ext cx="231775" cy="1365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15875" tIns="0" rIns="15875" bIns="0" rtlCol="0" anchor="ctr">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lvl="0" algn="ctr">
              <a:spcBef>
                <a:spcPct val="0"/>
              </a:spcBef>
              <a:spcAft>
                <a:spcPct val="0"/>
              </a:spcAft>
            </a:pPr>
            <a:fld id="{99396938-239A-4541-BDE3-03976AC1096C}" type="datetime'''''''''''''''''''''''''''1''''''5''.''''''''6'''">
              <a:rPr lang="en-GB" altLang="en-US" sz="900" smtClean="0">
                <a:solidFill>
                  <a:schemeClr val="bg1"/>
                </a:solidFill>
                <a:latin typeface="Montserrat" panose="00000500000000000000" pitchFamily="2" charset="0"/>
                <a:cs typeface="+mn-cs"/>
              </a:rPr>
              <a:pPr/>
              <a:t>15.6</a:t>
            </a:fld>
            <a:endParaRPr lang="en-GB" sz="900" dirty="0">
              <a:solidFill>
                <a:schemeClr val="bg1"/>
              </a:solidFill>
              <a:latin typeface="Montserrat" panose="00000500000000000000" pitchFamily="2" charset="0"/>
              <a:cs typeface="+mn-cs"/>
              <a:sym typeface="Montserrat" pitchFamily="2" charset="77"/>
            </a:endParaRPr>
          </a:p>
        </p:txBody>
      </p:sp>
      <p:sp>
        <p:nvSpPr>
          <p:cNvPr id="36" name="Text Placeholder 4">
            <a:extLst>
              <a:ext uri="{FF2B5EF4-FFF2-40B4-BE49-F238E27FC236}">
                <a16:creationId xmlns:a16="http://schemas.microsoft.com/office/drawing/2014/main" id="{622AC328-74C2-520D-FD3E-7EB9875EEC5C}"/>
              </a:ext>
            </a:extLst>
          </p:cNvPr>
          <p:cNvSpPr>
            <a:spLocks noGrp="1"/>
          </p:cNvSpPr>
          <p:nvPr>
            <p:custDataLst>
              <p:tags r:id="rId21"/>
            </p:custDataLst>
          </p:nvPr>
        </p:nvSpPr>
        <p:spPr bwMode="gray">
          <a:xfrm>
            <a:off x="4019550" y="5651500"/>
            <a:ext cx="173038" cy="1365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15875" tIns="0" rIns="15875" bIns="0" rtlCol="0" anchor="ctr">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lvl="0" algn="ctr">
              <a:spcBef>
                <a:spcPct val="0"/>
              </a:spcBef>
              <a:spcAft>
                <a:spcPct val="0"/>
              </a:spcAft>
            </a:pPr>
            <a:fld id="{A3AF82AD-D894-4464-ADF5-BB2A31DFF248}" type="datetime'''''''''''''1''.''''''''''''''''''4'''''''''''''''">
              <a:rPr lang="en-GB" altLang="en-US" sz="900" smtClean="0">
                <a:solidFill>
                  <a:schemeClr val="bg1"/>
                </a:solidFill>
                <a:latin typeface="Montserrat" panose="00000500000000000000" pitchFamily="2" charset="0"/>
                <a:cs typeface="+mn-cs"/>
              </a:rPr>
              <a:pPr/>
              <a:t>1.4</a:t>
            </a:fld>
            <a:endParaRPr lang="en-GB" sz="900" dirty="0">
              <a:solidFill>
                <a:schemeClr val="bg1"/>
              </a:solidFill>
              <a:latin typeface="Montserrat" panose="00000500000000000000" pitchFamily="2" charset="0"/>
              <a:cs typeface="+mn-cs"/>
              <a:sym typeface="Montserrat" pitchFamily="2" charset="77"/>
            </a:endParaRPr>
          </a:p>
        </p:txBody>
      </p:sp>
      <p:sp>
        <p:nvSpPr>
          <p:cNvPr id="37" name="Text Placeholder 4">
            <a:extLst>
              <a:ext uri="{FF2B5EF4-FFF2-40B4-BE49-F238E27FC236}">
                <a16:creationId xmlns:a16="http://schemas.microsoft.com/office/drawing/2014/main" id="{75A9E829-1710-AC5A-847A-9E24555FA782}"/>
              </a:ext>
            </a:extLst>
          </p:cNvPr>
          <p:cNvSpPr>
            <a:spLocks noGrp="1"/>
          </p:cNvSpPr>
          <p:nvPr>
            <p:custDataLst>
              <p:tags r:id="rId22"/>
            </p:custDataLst>
          </p:nvPr>
        </p:nvSpPr>
        <p:spPr bwMode="auto">
          <a:xfrm>
            <a:off x="3957639" y="5864225"/>
            <a:ext cx="295275" cy="1365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t">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lvl="0" algn="ctr">
              <a:spcBef>
                <a:spcPct val="0"/>
              </a:spcBef>
              <a:spcAft>
                <a:spcPct val="0"/>
              </a:spcAft>
            </a:pPr>
            <a:fld id="{384E2660-D4C8-4409-B8C1-91D25FB881BA}" type="datetime'''''''''''2''''''''''''''''''''''''''''''''''''024'''''">
              <a:rPr lang="en-GB" altLang="en-US" sz="900" smtClean="0">
                <a:latin typeface="Montserrat" panose="00000500000000000000" pitchFamily="2" charset="0"/>
                <a:cs typeface="+mn-cs"/>
              </a:rPr>
              <a:pPr/>
              <a:t>2024</a:t>
            </a:fld>
            <a:endParaRPr lang="en-GB" sz="900" dirty="0">
              <a:latin typeface="Montserrat" panose="00000500000000000000" pitchFamily="2" charset="0"/>
              <a:cs typeface="+mn-cs"/>
              <a:sym typeface="Montserrat" pitchFamily="2" charset="77"/>
            </a:endParaRPr>
          </a:p>
        </p:txBody>
      </p:sp>
      <p:sp>
        <p:nvSpPr>
          <p:cNvPr id="38" name="Text Placeholder 4">
            <a:extLst>
              <a:ext uri="{FF2B5EF4-FFF2-40B4-BE49-F238E27FC236}">
                <a16:creationId xmlns:a16="http://schemas.microsoft.com/office/drawing/2014/main" id="{2C509564-6C06-D9DD-EC7B-1A943652FC1A}"/>
              </a:ext>
            </a:extLst>
          </p:cNvPr>
          <p:cNvSpPr>
            <a:spLocks noGrp="1"/>
          </p:cNvSpPr>
          <p:nvPr>
            <p:custDataLst>
              <p:tags r:id="rId23"/>
            </p:custDataLst>
          </p:nvPr>
        </p:nvSpPr>
        <p:spPr bwMode="gray">
          <a:xfrm>
            <a:off x="4533900" y="4600575"/>
            <a:ext cx="234950" cy="1365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15875" tIns="0" rIns="15875" bIns="0" rtlCol="0" anchor="ctr">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lvl="0" algn="ctr">
              <a:spcBef>
                <a:spcPct val="0"/>
              </a:spcBef>
              <a:spcAft>
                <a:spcPct val="0"/>
              </a:spcAft>
            </a:pPr>
            <a:fld id="{66399073-8384-4954-9CAF-D73720CC7C20}" type="datetime'''18''''''''''''''''''.''''''''''''''''''''''''''3'''''">
              <a:rPr lang="en-GB" altLang="en-US" sz="900" smtClean="0">
                <a:solidFill>
                  <a:schemeClr val="bg1"/>
                </a:solidFill>
                <a:latin typeface="Montserrat" panose="00000500000000000000" pitchFamily="2" charset="0"/>
                <a:cs typeface="+mn-cs"/>
              </a:rPr>
              <a:pPr/>
              <a:t>18.3</a:t>
            </a:fld>
            <a:endParaRPr lang="en-GB" sz="900" dirty="0">
              <a:solidFill>
                <a:schemeClr val="bg1"/>
              </a:solidFill>
              <a:latin typeface="Montserrat" panose="00000500000000000000" pitchFamily="2" charset="0"/>
              <a:cs typeface="+mn-cs"/>
              <a:sym typeface="Montserrat" pitchFamily="2" charset="77"/>
            </a:endParaRPr>
          </a:p>
        </p:txBody>
      </p:sp>
      <p:sp>
        <p:nvSpPr>
          <p:cNvPr id="39" name="Text Placeholder 4">
            <a:extLst>
              <a:ext uri="{FF2B5EF4-FFF2-40B4-BE49-F238E27FC236}">
                <a16:creationId xmlns:a16="http://schemas.microsoft.com/office/drawing/2014/main" id="{EDE0461E-FA3C-6FE6-AA27-E9BBFD71CBE9}"/>
              </a:ext>
            </a:extLst>
          </p:cNvPr>
          <p:cNvSpPr>
            <a:spLocks noGrp="1"/>
          </p:cNvSpPr>
          <p:nvPr>
            <p:custDataLst>
              <p:tags r:id="rId24"/>
            </p:custDataLst>
          </p:nvPr>
        </p:nvSpPr>
        <p:spPr bwMode="gray">
          <a:xfrm>
            <a:off x="4568825" y="5641975"/>
            <a:ext cx="166688" cy="1365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15875" tIns="0" rIns="15875" bIns="0" rtlCol="0" anchor="ctr">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lvl="0" algn="ctr">
              <a:spcBef>
                <a:spcPct val="0"/>
              </a:spcBef>
              <a:spcAft>
                <a:spcPct val="0"/>
              </a:spcAft>
            </a:pPr>
            <a:fld id="{48B6A523-74E8-4FB3-960A-2D249C31BCBE}" type="datetime'''''1''''''''''.''''''''6'''''''''">
              <a:rPr lang="en-GB" altLang="en-US" sz="900" smtClean="0">
                <a:solidFill>
                  <a:schemeClr val="bg1"/>
                </a:solidFill>
                <a:latin typeface="Montserrat" panose="00000500000000000000" pitchFamily="2" charset="0"/>
                <a:cs typeface="+mn-cs"/>
              </a:rPr>
              <a:pPr/>
              <a:t>1.6</a:t>
            </a:fld>
            <a:endParaRPr lang="en-GB" sz="900" dirty="0">
              <a:solidFill>
                <a:schemeClr val="bg1"/>
              </a:solidFill>
              <a:latin typeface="Montserrat" panose="00000500000000000000" pitchFamily="2" charset="0"/>
              <a:cs typeface="+mn-cs"/>
              <a:sym typeface="Montserrat" pitchFamily="2" charset="77"/>
            </a:endParaRPr>
          </a:p>
        </p:txBody>
      </p:sp>
      <p:sp>
        <p:nvSpPr>
          <p:cNvPr id="40" name="Text Placeholder 4">
            <a:extLst>
              <a:ext uri="{FF2B5EF4-FFF2-40B4-BE49-F238E27FC236}">
                <a16:creationId xmlns:a16="http://schemas.microsoft.com/office/drawing/2014/main" id="{1B2C3EEC-82F3-8193-7C99-31EC8997F777}"/>
              </a:ext>
            </a:extLst>
          </p:cNvPr>
          <p:cNvSpPr>
            <a:spLocks noGrp="1"/>
          </p:cNvSpPr>
          <p:nvPr>
            <p:custDataLst>
              <p:tags r:id="rId25"/>
            </p:custDataLst>
          </p:nvPr>
        </p:nvSpPr>
        <p:spPr bwMode="auto">
          <a:xfrm>
            <a:off x="4510089" y="5864225"/>
            <a:ext cx="284163" cy="1365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t">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lvl="0" algn="ctr">
              <a:spcBef>
                <a:spcPct val="0"/>
              </a:spcBef>
              <a:spcAft>
                <a:spcPct val="0"/>
              </a:spcAft>
            </a:pPr>
            <a:fld id="{9ED91E70-C02C-4FC5-BE7A-F0EB92619D2B}" type="datetime'''''2''''''''''''''''0''''''''''''''''''''''''''''2''''5'">
              <a:rPr lang="en-GB" altLang="en-US" sz="900" smtClean="0">
                <a:latin typeface="Montserrat" panose="00000500000000000000" pitchFamily="2" charset="0"/>
                <a:cs typeface="+mn-cs"/>
              </a:rPr>
              <a:pPr/>
              <a:t>2025</a:t>
            </a:fld>
            <a:endParaRPr lang="en-GB" sz="900" dirty="0">
              <a:latin typeface="Montserrat" panose="00000500000000000000" pitchFamily="2" charset="0"/>
              <a:cs typeface="+mn-cs"/>
              <a:sym typeface="Montserrat" pitchFamily="2" charset="77"/>
            </a:endParaRPr>
          </a:p>
        </p:txBody>
      </p:sp>
      <p:sp>
        <p:nvSpPr>
          <p:cNvPr id="23" name="Text Placeholder 4">
            <a:extLst>
              <a:ext uri="{FF2B5EF4-FFF2-40B4-BE49-F238E27FC236}">
                <a16:creationId xmlns:a16="http://schemas.microsoft.com/office/drawing/2014/main" id="{373336E8-738F-AD12-43FF-CA010918E1E2}"/>
              </a:ext>
            </a:extLst>
          </p:cNvPr>
          <p:cNvSpPr>
            <a:spLocks noGrp="1"/>
          </p:cNvSpPr>
          <p:nvPr>
            <p:custDataLst>
              <p:tags r:id="rId26"/>
            </p:custDataLst>
          </p:nvPr>
        </p:nvSpPr>
        <p:spPr bwMode="gray">
          <a:xfrm>
            <a:off x="1797051" y="5068888"/>
            <a:ext cx="246063" cy="1365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15875" tIns="0" rIns="15875" bIns="0" rtlCol="0" anchor="ctr">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lvl="0" algn="ctr">
              <a:spcBef>
                <a:spcPct val="0"/>
              </a:spcBef>
              <a:spcAft>
                <a:spcPct val="0"/>
              </a:spcAft>
            </a:pPr>
            <a:fld id="{C1BF79D3-95E4-435B-94AC-974CE96D4A41}" type="datetime'''''''''''''''''''''''''''''1''''0''.''8'''">
              <a:rPr lang="en-GB" altLang="en-US" sz="900" smtClean="0">
                <a:solidFill>
                  <a:schemeClr val="bg1"/>
                </a:solidFill>
                <a:latin typeface="Montserrat" panose="00000500000000000000" pitchFamily="2" charset="0"/>
                <a:cs typeface="+mn-cs"/>
              </a:rPr>
              <a:pPr/>
              <a:t>10.8</a:t>
            </a:fld>
            <a:endParaRPr lang="en-GB" sz="900" dirty="0">
              <a:solidFill>
                <a:schemeClr val="bg1"/>
              </a:solidFill>
              <a:latin typeface="Montserrat" panose="00000500000000000000" pitchFamily="2" charset="0"/>
              <a:cs typeface="+mn-cs"/>
              <a:sym typeface="Montserrat" pitchFamily="2" charset="77"/>
            </a:endParaRPr>
          </a:p>
        </p:txBody>
      </p:sp>
      <p:sp>
        <p:nvSpPr>
          <p:cNvPr id="42" name="Text Placeholder 4">
            <a:extLst>
              <a:ext uri="{FF2B5EF4-FFF2-40B4-BE49-F238E27FC236}">
                <a16:creationId xmlns:a16="http://schemas.microsoft.com/office/drawing/2014/main" id="{F7ACA2B7-FF5E-989C-9CA1-6FA04BC6B329}"/>
              </a:ext>
            </a:extLst>
          </p:cNvPr>
          <p:cNvSpPr>
            <a:spLocks noGrp="1"/>
          </p:cNvSpPr>
          <p:nvPr>
            <p:custDataLst>
              <p:tags r:id="rId27"/>
            </p:custDataLst>
          </p:nvPr>
        </p:nvSpPr>
        <p:spPr bwMode="gray">
          <a:xfrm>
            <a:off x="5113338" y="5630863"/>
            <a:ext cx="169863" cy="1365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15875" tIns="0" rIns="15875" bIns="0" rtlCol="0" anchor="ctr">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lvl="0" algn="ctr">
              <a:spcBef>
                <a:spcPct val="0"/>
              </a:spcBef>
              <a:spcAft>
                <a:spcPct val="0"/>
              </a:spcAft>
            </a:pPr>
            <a:fld id="{C4EE2307-2C9C-41EF-9F77-7922DAC61E8F}" type="datetime'''''''1''''''.''''''''''''8'''''''''''''''">
              <a:rPr lang="en-GB" altLang="en-US" sz="900" smtClean="0">
                <a:solidFill>
                  <a:schemeClr val="bg1"/>
                </a:solidFill>
                <a:latin typeface="Montserrat" panose="00000500000000000000" pitchFamily="2" charset="0"/>
                <a:cs typeface="+mn-cs"/>
              </a:rPr>
              <a:pPr/>
              <a:t>1.8</a:t>
            </a:fld>
            <a:endParaRPr lang="en-GB" sz="900" dirty="0">
              <a:solidFill>
                <a:schemeClr val="bg1"/>
              </a:solidFill>
              <a:latin typeface="Montserrat" panose="00000500000000000000" pitchFamily="2" charset="0"/>
              <a:cs typeface="+mn-cs"/>
              <a:sym typeface="Montserrat" pitchFamily="2" charset="77"/>
            </a:endParaRPr>
          </a:p>
        </p:txBody>
      </p:sp>
      <p:sp>
        <p:nvSpPr>
          <p:cNvPr id="43" name="Text Placeholder 4">
            <a:extLst>
              <a:ext uri="{FF2B5EF4-FFF2-40B4-BE49-F238E27FC236}">
                <a16:creationId xmlns:a16="http://schemas.microsoft.com/office/drawing/2014/main" id="{C15B8A8C-C571-F3C1-DD41-1A53DF4A49F8}"/>
              </a:ext>
            </a:extLst>
          </p:cNvPr>
          <p:cNvSpPr>
            <a:spLocks noGrp="1"/>
          </p:cNvSpPr>
          <p:nvPr>
            <p:custDataLst>
              <p:tags r:id="rId28"/>
            </p:custDataLst>
          </p:nvPr>
        </p:nvSpPr>
        <p:spPr bwMode="auto">
          <a:xfrm>
            <a:off x="5053014" y="5864225"/>
            <a:ext cx="288925" cy="1365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t">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lvl="0" algn="ctr">
              <a:spcBef>
                <a:spcPct val="0"/>
              </a:spcBef>
              <a:spcAft>
                <a:spcPct val="0"/>
              </a:spcAft>
            </a:pPr>
            <a:fld id="{BCB30A14-0E1D-4E9A-B5FA-27E303F78A03}" type="datetime'''''''2''''''''''''0''''2''''''''6'">
              <a:rPr lang="en-GB" altLang="en-US" sz="900" smtClean="0">
                <a:latin typeface="Montserrat" panose="00000500000000000000" pitchFamily="2" charset="0"/>
                <a:cs typeface="+mn-cs"/>
              </a:rPr>
              <a:pPr/>
              <a:t>2026</a:t>
            </a:fld>
            <a:endParaRPr lang="en-GB" sz="900" dirty="0">
              <a:latin typeface="Montserrat" panose="00000500000000000000" pitchFamily="2" charset="0"/>
              <a:cs typeface="+mn-cs"/>
              <a:sym typeface="Montserrat" pitchFamily="2" charset="77"/>
            </a:endParaRPr>
          </a:p>
        </p:txBody>
      </p:sp>
      <p:sp>
        <p:nvSpPr>
          <p:cNvPr id="44" name="Text Placeholder 4">
            <a:extLst>
              <a:ext uri="{FF2B5EF4-FFF2-40B4-BE49-F238E27FC236}">
                <a16:creationId xmlns:a16="http://schemas.microsoft.com/office/drawing/2014/main" id="{36183CD4-1B6F-2B88-723F-F16A81DDBE9E}"/>
              </a:ext>
            </a:extLst>
          </p:cNvPr>
          <p:cNvSpPr>
            <a:spLocks noGrp="1"/>
          </p:cNvSpPr>
          <p:nvPr>
            <p:custDataLst>
              <p:tags r:id="rId29"/>
            </p:custDataLst>
          </p:nvPr>
        </p:nvSpPr>
        <p:spPr bwMode="gray">
          <a:xfrm>
            <a:off x="5624513" y="4251325"/>
            <a:ext cx="238125" cy="1365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15875" tIns="0" rIns="15875" bIns="0" rtlCol="0" anchor="ctr">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lvl="0" algn="ctr">
              <a:spcBef>
                <a:spcPct val="0"/>
              </a:spcBef>
              <a:spcAft>
                <a:spcPct val="0"/>
              </a:spcAft>
            </a:pPr>
            <a:fld id="{7B337E0F-A5E7-4CBD-9960-7E9028E48A70}" type="datetime'''2''''''''''''''''''''4''''''''''''''''''''''.''''''''''1'">
              <a:rPr lang="en-GB" altLang="en-US" sz="900" smtClean="0">
                <a:solidFill>
                  <a:schemeClr val="bg1"/>
                </a:solidFill>
                <a:latin typeface="Montserrat" panose="00000500000000000000" pitchFamily="2" charset="0"/>
                <a:cs typeface="+mn-cs"/>
              </a:rPr>
              <a:pPr/>
              <a:t>24.1</a:t>
            </a:fld>
            <a:endParaRPr lang="en-GB" sz="900" dirty="0">
              <a:solidFill>
                <a:schemeClr val="bg1"/>
              </a:solidFill>
              <a:latin typeface="Montserrat" panose="00000500000000000000" pitchFamily="2" charset="0"/>
              <a:cs typeface="+mn-cs"/>
              <a:sym typeface="Montserrat" pitchFamily="2" charset="77"/>
            </a:endParaRPr>
          </a:p>
        </p:txBody>
      </p:sp>
      <p:sp>
        <p:nvSpPr>
          <p:cNvPr id="45" name="Text Placeholder 4">
            <a:extLst>
              <a:ext uri="{FF2B5EF4-FFF2-40B4-BE49-F238E27FC236}">
                <a16:creationId xmlns:a16="http://schemas.microsoft.com/office/drawing/2014/main" id="{33BD367A-F2A2-3757-2C57-3AC0CEC27C1E}"/>
              </a:ext>
            </a:extLst>
          </p:cNvPr>
          <p:cNvSpPr>
            <a:spLocks noGrp="1"/>
          </p:cNvSpPr>
          <p:nvPr>
            <p:custDataLst>
              <p:tags r:id="rId30"/>
            </p:custDataLst>
          </p:nvPr>
        </p:nvSpPr>
        <p:spPr bwMode="gray">
          <a:xfrm>
            <a:off x="5645150" y="5619750"/>
            <a:ext cx="196850" cy="1365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15875" tIns="0" rIns="15875" bIns="0" rtlCol="0" anchor="ctr">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lvl="0" algn="ctr">
              <a:spcBef>
                <a:spcPct val="0"/>
              </a:spcBef>
              <a:spcAft>
                <a:spcPct val="0"/>
              </a:spcAft>
            </a:pPr>
            <a:fld id="{3AE24EC5-C24A-4F10-BC66-A9471185FB58}" type="datetime'''''''''''''''''''''''''''''''''''''''''2''''''''''.''''''''0'">
              <a:rPr lang="en-GB" altLang="en-US" sz="900" smtClean="0">
                <a:solidFill>
                  <a:schemeClr val="bg1"/>
                </a:solidFill>
                <a:latin typeface="Montserrat" panose="00000500000000000000" pitchFamily="2" charset="0"/>
                <a:cs typeface="+mn-cs"/>
              </a:rPr>
              <a:pPr/>
              <a:t>2.0</a:t>
            </a:fld>
            <a:endParaRPr lang="en-GB" sz="900" dirty="0">
              <a:solidFill>
                <a:schemeClr val="bg1"/>
              </a:solidFill>
              <a:latin typeface="Montserrat" panose="00000500000000000000" pitchFamily="2" charset="0"/>
              <a:cs typeface="+mn-cs"/>
              <a:sym typeface="Montserrat" pitchFamily="2" charset="77"/>
            </a:endParaRPr>
          </a:p>
        </p:txBody>
      </p:sp>
      <p:sp>
        <p:nvSpPr>
          <p:cNvPr id="46" name="Text Placeholder 4">
            <a:extLst>
              <a:ext uri="{FF2B5EF4-FFF2-40B4-BE49-F238E27FC236}">
                <a16:creationId xmlns:a16="http://schemas.microsoft.com/office/drawing/2014/main" id="{4C66BAB1-9BE1-7506-7FFF-90B2360869EA}"/>
              </a:ext>
            </a:extLst>
          </p:cNvPr>
          <p:cNvSpPr>
            <a:spLocks noGrp="1"/>
          </p:cNvSpPr>
          <p:nvPr>
            <p:custDataLst>
              <p:tags r:id="rId31"/>
            </p:custDataLst>
          </p:nvPr>
        </p:nvSpPr>
        <p:spPr bwMode="auto">
          <a:xfrm>
            <a:off x="5600700" y="5864225"/>
            <a:ext cx="285750" cy="1365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t">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lvl="0" algn="ctr">
              <a:spcBef>
                <a:spcPct val="0"/>
              </a:spcBef>
              <a:spcAft>
                <a:spcPct val="0"/>
              </a:spcAft>
            </a:pPr>
            <a:fld id="{40F2E64D-BE88-4379-A0C7-4675345A9FFA}" type="datetime'''''''''''''''''''''''20''''''''''''''2''''''''''''''7'''">
              <a:rPr lang="en-GB" altLang="en-US" sz="900" smtClean="0">
                <a:latin typeface="Montserrat" panose="00000500000000000000" pitchFamily="2" charset="0"/>
                <a:cs typeface="+mn-cs"/>
              </a:rPr>
              <a:pPr/>
              <a:t>2027</a:t>
            </a:fld>
            <a:endParaRPr lang="en-GB" sz="900" dirty="0">
              <a:latin typeface="Montserrat" panose="00000500000000000000" pitchFamily="2" charset="0"/>
              <a:cs typeface="+mn-cs"/>
              <a:sym typeface="Montserrat" pitchFamily="2" charset="77"/>
            </a:endParaRPr>
          </a:p>
        </p:txBody>
      </p:sp>
      <p:sp>
        <p:nvSpPr>
          <p:cNvPr id="47" name="Text Placeholder 4">
            <a:extLst>
              <a:ext uri="{FF2B5EF4-FFF2-40B4-BE49-F238E27FC236}">
                <a16:creationId xmlns:a16="http://schemas.microsoft.com/office/drawing/2014/main" id="{D0FC8D3B-D1A1-2C6B-13DC-B50D013CB889}"/>
              </a:ext>
            </a:extLst>
          </p:cNvPr>
          <p:cNvSpPr>
            <a:spLocks noGrp="1"/>
          </p:cNvSpPr>
          <p:nvPr>
            <p:custDataLst>
              <p:tags r:id="rId32"/>
            </p:custDataLst>
          </p:nvPr>
        </p:nvSpPr>
        <p:spPr bwMode="gray">
          <a:xfrm>
            <a:off x="6164264" y="4060825"/>
            <a:ext cx="252413" cy="1365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15875" tIns="0" rIns="15875" bIns="0" rtlCol="0" anchor="ctr">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lvl="0" algn="ctr">
              <a:spcBef>
                <a:spcPct val="0"/>
              </a:spcBef>
              <a:spcAft>
                <a:spcPct val="0"/>
              </a:spcAft>
            </a:pPr>
            <a:fld id="{2E6E9C75-2A98-4A39-8DF4-CBD9EB1518E5}" type="datetime'2''7''''''''.''3'''''''''''''''''''''''''''''''''''''''''''">
              <a:rPr lang="en-GB" altLang="en-US" sz="900" smtClean="0">
                <a:solidFill>
                  <a:schemeClr val="bg1"/>
                </a:solidFill>
                <a:latin typeface="Montserrat" panose="00000500000000000000" pitchFamily="2" charset="0"/>
                <a:cs typeface="+mn-cs"/>
              </a:rPr>
              <a:pPr/>
              <a:t>27.3</a:t>
            </a:fld>
            <a:endParaRPr lang="en-GB" sz="900" dirty="0">
              <a:solidFill>
                <a:schemeClr val="bg1"/>
              </a:solidFill>
              <a:latin typeface="Montserrat" panose="00000500000000000000" pitchFamily="2" charset="0"/>
              <a:cs typeface="+mn-cs"/>
              <a:sym typeface="Montserrat" pitchFamily="2" charset="77"/>
            </a:endParaRPr>
          </a:p>
        </p:txBody>
      </p:sp>
      <p:sp>
        <p:nvSpPr>
          <p:cNvPr id="48" name="Text Placeholder 4">
            <a:extLst>
              <a:ext uri="{FF2B5EF4-FFF2-40B4-BE49-F238E27FC236}">
                <a16:creationId xmlns:a16="http://schemas.microsoft.com/office/drawing/2014/main" id="{2F3152C2-C578-7334-83E1-678599EADCAA}"/>
              </a:ext>
            </a:extLst>
          </p:cNvPr>
          <p:cNvSpPr>
            <a:spLocks noGrp="1"/>
          </p:cNvSpPr>
          <p:nvPr>
            <p:custDataLst>
              <p:tags r:id="rId33"/>
            </p:custDataLst>
          </p:nvPr>
        </p:nvSpPr>
        <p:spPr bwMode="gray">
          <a:xfrm>
            <a:off x="6197600" y="5607050"/>
            <a:ext cx="185738" cy="1365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15875" tIns="0" rIns="15875" bIns="0" rtlCol="0" anchor="ctr">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lvl="0" algn="ctr">
              <a:spcBef>
                <a:spcPct val="0"/>
              </a:spcBef>
              <a:spcAft>
                <a:spcPct val="0"/>
              </a:spcAft>
            </a:pPr>
            <a:fld id="{FC69580C-CD6C-413B-BB8F-55510CA40FDE}" type="datetime'''''2''''''''''''''''''''''''''''''''''''''''.''2'''''''">
              <a:rPr lang="en-GB" altLang="en-US" sz="900" smtClean="0">
                <a:solidFill>
                  <a:schemeClr val="bg1"/>
                </a:solidFill>
                <a:latin typeface="Montserrat" panose="00000500000000000000" pitchFamily="2" charset="0"/>
                <a:cs typeface="+mn-cs"/>
              </a:rPr>
              <a:pPr/>
              <a:t>2.2</a:t>
            </a:fld>
            <a:endParaRPr lang="en-GB" sz="900" dirty="0">
              <a:solidFill>
                <a:schemeClr val="bg1"/>
              </a:solidFill>
              <a:latin typeface="Montserrat" panose="00000500000000000000" pitchFamily="2" charset="0"/>
              <a:cs typeface="+mn-cs"/>
              <a:sym typeface="Montserrat" pitchFamily="2" charset="77"/>
            </a:endParaRPr>
          </a:p>
        </p:txBody>
      </p:sp>
      <p:sp>
        <p:nvSpPr>
          <p:cNvPr id="49" name="Text Placeholder 4">
            <a:extLst>
              <a:ext uri="{FF2B5EF4-FFF2-40B4-BE49-F238E27FC236}">
                <a16:creationId xmlns:a16="http://schemas.microsoft.com/office/drawing/2014/main" id="{E26D0813-E56B-7B60-032A-643DF90D25C2}"/>
              </a:ext>
            </a:extLst>
          </p:cNvPr>
          <p:cNvSpPr>
            <a:spLocks noGrp="1"/>
          </p:cNvSpPr>
          <p:nvPr>
            <p:custDataLst>
              <p:tags r:id="rId34"/>
            </p:custDataLst>
          </p:nvPr>
        </p:nvSpPr>
        <p:spPr bwMode="auto">
          <a:xfrm>
            <a:off x="6143625" y="5864225"/>
            <a:ext cx="292100" cy="1365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t">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lvl="0" algn="ctr">
              <a:spcBef>
                <a:spcPct val="0"/>
              </a:spcBef>
              <a:spcAft>
                <a:spcPct val="0"/>
              </a:spcAft>
            </a:pPr>
            <a:fld id="{651D30D2-67A6-4EB4-AD85-ECF5D59D8A8A}" type="datetime'''''''''''''''2''''0''''''''''''''2''''8'''''">
              <a:rPr lang="en-GB" altLang="en-US" sz="900" smtClean="0">
                <a:latin typeface="Montserrat" panose="00000500000000000000" pitchFamily="2" charset="0"/>
                <a:cs typeface="+mn-cs"/>
              </a:rPr>
              <a:pPr/>
              <a:t>2028</a:t>
            </a:fld>
            <a:endParaRPr lang="en-GB" sz="900" dirty="0">
              <a:latin typeface="Montserrat" panose="00000500000000000000" pitchFamily="2" charset="0"/>
              <a:cs typeface="+mn-cs"/>
              <a:sym typeface="Montserrat" pitchFamily="2" charset="77"/>
            </a:endParaRPr>
          </a:p>
        </p:txBody>
      </p:sp>
      <p:sp>
        <p:nvSpPr>
          <p:cNvPr id="41" name="Text Placeholder 4">
            <a:extLst>
              <a:ext uri="{FF2B5EF4-FFF2-40B4-BE49-F238E27FC236}">
                <a16:creationId xmlns:a16="http://schemas.microsoft.com/office/drawing/2014/main" id="{17048EB4-3AB5-D623-B060-042324B4440D}"/>
              </a:ext>
            </a:extLst>
          </p:cNvPr>
          <p:cNvSpPr>
            <a:spLocks noGrp="1"/>
          </p:cNvSpPr>
          <p:nvPr>
            <p:custDataLst>
              <p:tags r:id="rId35"/>
            </p:custDataLst>
          </p:nvPr>
        </p:nvSpPr>
        <p:spPr bwMode="gray">
          <a:xfrm>
            <a:off x="727076" y="5165725"/>
            <a:ext cx="201613" cy="1365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15875" tIns="0" rIns="15875" bIns="0" rtlCol="0" anchor="ctr">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lvl="0" algn="ctr">
              <a:spcBef>
                <a:spcPct val="0"/>
              </a:spcBef>
              <a:spcAft>
                <a:spcPct val="0"/>
              </a:spcAft>
            </a:pPr>
            <a:fld id="{7EE51253-1185-4960-AB7E-F10179C99A12}" type="datetime'''''''''''''''''''''''9.''''''''''''4'''">
              <a:rPr lang="en-GB" altLang="en-US" sz="900" smtClean="0">
                <a:solidFill>
                  <a:schemeClr val="bg1"/>
                </a:solidFill>
                <a:latin typeface="Montserrat" panose="00000500000000000000" pitchFamily="2" charset="0"/>
                <a:cs typeface="+mn-cs"/>
              </a:rPr>
              <a:pPr/>
              <a:t>9.4</a:t>
            </a:fld>
            <a:endParaRPr lang="en-GB" sz="900" dirty="0">
              <a:solidFill>
                <a:schemeClr val="bg1"/>
              </a:solidFill>
              <a:latin typeface="Montserrat" panose="00000500000000000000" pitchFamily="2" charset="0"/>
              <a:cs typeface="+mn-cs"/>
              <a:sym typeface="Montserrat" pitchFamily="2" charset="77"/>
            </a:endParaRPr>
          </a:p>
        </p:txBody>
      </p:sp>
      <p:sp>
        <p:nvSpPr>
          <p:cNvPr id="53" name="Text Placeholder 4">
            <a:extLst>
              <a:ext uri="{FF2B5EF4-FFF2-40B4-BE49-F238E27FC236}">
                <a16:creationId xmlns:a16="http://schemas.microsoft.com/office/drawing/2014/main" id="{0622479A-010B-298B-12FA-EF7070D7CEF4}"/>
              </a:ext>
            </a:extLst>
          </p:cNvPr>
          <p:cNvSpPr>
            <a:spLocks noGrp="1"/>
          </p:cNvSpPr>
          <p:nvPr>
            <p:custDataLst>
              <p:tags r:id="rId36"/>
            </p:custDataLst>
          </p:nvPr>
        </p:nvSpPr>
        <p:spPr bwMode="gray">
          <a:xfrm>
            <a:off x="727076" y="5689600"/>
            <a:ext cx="201613" cy="136525"/>
          </a:xfrm>
          <a:prstGeom prst="rect">
            <a:avLst/>
          </a:prstGeom>
          <a:solidFill>
            <a:srgbClr val="000000"/>
          </a:solidFill>
          <a:ln>
            <a:noFill/>
          </a:ln>
          <a:effectLst/>
        </p:spPr>
        <p:txBody>
          <a:bodyPr vert="horz" wrap="none" lIns="15875" tIns="0" rIns="15875" bIns="0" rtlCol="0" anchor="ctr">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lvl="0" algn="ctr">
              <a:spcBef>
                <a:spcPct val="0"/>
              </a:spcBef>
              <a:spcAft>
                <a:spcPct val="0"/>
              </a:spcAft>
            </a:pPr>
            <a:fld id="{44794C1C-C011-4663-A1E6-E02BD197DF81}" type="datetime'0''''''''''.''''''''''''''''''''''''''''''''''''''''''6'''''''">
              <a:rPr lang="en-GB" altLang="en-US" sz="900" smtClean="0">
                <a:solidFill>
                  <a:schemeClr val="bg1"/>
                </a:solidFill>
                <a:effectLst/>
                <a:latin typeface="Montserrat" panose="00000500000000000000" pitchFamily="2" charset="0"/>
                <a:cs typeface="+mn-cs"/>
              </a:rPr>
              <a:pPr/>
              <a:t>0.6</a:t>
            </a:fld>
            <a:endParaRPr lang="en-GB" sz="900" dirty="0">
              <a:solidFill>
                <a:schemeClr val="bg1"/>
              </a:solidFill>
              <a:latin typeface="Montserrat" panose="00000500000000000000" pitchFamily="2" charset="0"/>
              <a:cs typeface="+mn-cs"/>
              <a:sym typeface="Montserrat" pitchFamily="2" charset="77"/>
            </a:endParaRPr>
          </a:p>
        </p:txBody>
      </p:sp>
      <p:sp>
        <p:nvSpPr>
          <p:cNvPr id="54" name="Text Placeholder 4">
            <a:extLst>
              <a:ext uri="{FF2B5EF4-FFF2-40B4-BE49-F238E27FC236}">
                <a16:creationId xmlns:a16="http://schemas.microsoft.com/office/drawing/2014/main" id="{DB3FFF30-A6A8-2DD4-A226-2BB09550CAB3}"/>
              </a:ext>
            </a:extLst>
          </p:cNvPr>
          <p:cNvSpPr>
            <a:spLocks noGrp="1"/>
          </p:cNvSpPr>
          <p:nvPr>
            <p:custDataLst>
              <p:tags r:id="rId37"/>
            </p:custDataLst>
          </p:nvPr>
        </p:nvSpPr>
        <p:spPr bwMode="gray">
          <a:xfrm>
            <a:off x="703263" y="4581525"/>
            <a:ext cx="249238" cy="1365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15875" tIns="0" rIns="15875" bIns="0" rtlCol="0" anchor="b">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lvl="0" algn="ctr">
              <a:spcBef>
                <a:spcPct val="0"/>
              </a:spcBef>
              <a:spcAft>
                <a:spcPct val="0"/>
              </a:spcAft>
            </a:pPr>
            <a:fld id="{7BD35D01-B50E-4F2E-8EF9-99F2B11C117B}" type="datetime'10''''''''''''''.''''''''''''''''''''''''0'''''''''''">
              <a:rPr lang="en-GB" altLang="en-US" sz="900" smtClean="0">
                <a:latin typeface="Montserrat" panose="00000500000000000000" pitchFamily="2" charset="0"/>
                <a:cs typeface="+mn-cs"/>
              </a:rPr>
              <a:pPr/>
              <a:t>10.0</a:t>
            </a:fld>
            <a:endParaRPr lang="en-GB" sz="900" dirty="0">
              <a:latin typeface="Montserrat" panose="00000500000000000000" pitchFamily="2" charset="0"/>
              <a:cs typeface="+mn-cs"/>
              <a:sym typeface="Montserrat" pitchFamily="2" charset="77"/>
            </a:endParaRPr>
          </a:p>
        </p:txBody>
      </p:sp>
      <p:sp>
        <p:nvSpPr>
          <p:cNvPr id="55" name="Text Placeholder 4">
            <a:extLst>
              <a:ext uri="{FF2B5EF4-FFF2-40B4-BE49-F238E27FC236}">
                <a16:creationId xmlns:a16="http://schemas.microsoft.com/office/drawing/2014/main" id="{AF67964A-0DAA-A155-A1A0-C2EB894B4326}"/>
              </a:ext>
            </a:extLst>
          </p:cNvPr>
          <p:cNvSpPr>
            <a:spLocks noGrp="1"/>
          </p:cNvSpPr>
          <p:nvPr>
            <p:custDataLst>
              <p:tags r:id="rId38"/>
            </p:custDataLst>
          </p:nvPr>
        </p:nvSpPr>
        <p:spPr bwMode="gray">
          <a:xfrm>
            <a:off x="1250951" y="4495800"/>
            <a:ext cx="246063" cy="1365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15875" tIns="0" rIns="15875" bIns="0" rtlCol="0" anchor="b">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lvl="0" algn="ctr">
              <a:spcBef>
                <a:spcPct val="0"/>
              </a:spcBef>
              <a:spcAft>
                <a:spcPct val="0"/>
              </a:spcAft>
            </a:pPr>
            <a:fld id="{465403A2-E53A-41A6-AD59-6BF463868116}" type="datetime'''''''''''''''''''''''1''''''''0.''8'''''''''''''''''''''">
              <a:rPr lang="en-GB" altLang="en-US" sz="900" smtClean="0">
                <a:latin typeface="Montserrat" panose="00000500000000000000" pitchFamily="2" charset="0"/>
                <a:cs typeface="+mn-cs"/>
              </a:rPr>
              <a:pPr/>
              <a:t>10.8</a:t>
            </a:fld>
            <a:endParaRPr lang="en-GB" sz="900" dirty="0">
              <a:latin typeface="Montserrat" panose="00000500000000000000" pitchFamily="2" charset="0"/>
              <a:cs typeface="+mn-cs"/>
              <a:sym typeface="Montserrat" pitchFamily="2" charset="77"/>
            </a:endParaRPr>
          </a:p>
        </p:txBody>
      </p:sp>
      <p:sp>
        <p:nvSpPr>
          <p:cNvPr id="56" name="Text Placeholder 4">
            <a:extLst>
              <a:ext uri="{FF2B5EF4-FFF2-40B4-BE49-F238E27FC236}">
                <a16:creationId xmlns:a16="http://schemas.microsoft.com/office/drawing/2014/main" id="{CD828EB6-67B2-52E6-0198-5E2C439572FF}"/>
              </a:ext>
            </a:extLst>
          </p:cNvPr>
          <p:cNvSpPr>
            <a:spLocks noGrp="1"/>
          </p:cNvSpPr>
          <p:nvPr>
            <p:custDataLst>
              <p:tags r:id="rId39"/>
            </p:custDataLst>
          </p:nvPr>
        </p:nvSpPr>
        <p:spPr bwMode="gray">
          <a:xfrm>
            <a:off x="1817688" y="4408488"/>
            <a:ext cx="204788" cy="1365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15875" tIns="0" rIns="15875" bIns="0" rtlCol="0" anchor="b">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lvl="0" algn="ctr">
              <a:spcBef>
                <a:spcPct val="0"/>
              </a:spcBef>
              <a:spcAft>
                <a:spcPct val="0"/>
              </a:spcAft>
            </a:pPr>
            <a:fld id="{BA5D52C6-A229-421E-9C10-1562F7DC076A}" type="datetime'1''1''''''''''''''.''''''''''''7'''''''''''''''''''''''''">
              <a:rPr lang="en-GB" altLang="en-US" sz="900" smtClean="0">
                <a:latin typeface="Montserrat" panose="00000500000000000000" pitchFamily="2" charset="0"/>
                <a:cs typeface="+mn-cs"/>
              </a:rPr>
              <a:pPr/>
              <a:t>11.7</a:t>
            </a:fld>
            <a:endParaRPr lang="en-GB" sz="900" dirty="0">
              <a:latin typeface="Montserrat" panose="00000500000000000000" pitchFamily="2" charset="0"/>
              <a:cs typeface="+mn-cs"/>
              <a:sym typeface="Montserrat" pitchFamily="2" charset="77"/>
            </a:endParaRPr>
          </a:p>
        </p:txBody>
      </p:sp>
      <p:sp>
        <p:nvSpPr>
          <p:cNvPr id="57" name="Text Placeholder 4">
            <a:extLst>
              <a:ext uri="{FF2B5EF4-FFF2-40B4-BE49-F238E27FC236}">
                <a16:creationId xmlns:a16="http://schemas.microsoft.com/office/drawing/2014/main" id="{0D6FED83-4FB5-9897-3D32-5F6E0AA86092}"/>
              </a:ext>
            </a:extLst>
          </p:cNvPr>
          <p:cNvSpPr>
            <a:spLocks noGrp="1"/>
          </p:cNvSpPr>
          <p:nvPr>
            <p:custDataLst>
              <p:tags r:id="rId40"/>
            </p:custDataLst>
          </p:nvPr>
        </p:nvSpPr>
        <p:spPr bwMode="gray">
          <a:xfrm>
            <a:off x="2352675" y="4316413"/>
            <a:ext cx="227013" cy="1365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15875" tIns="0" rIns="15875" bIns="0" rtlCol="0" anchor="b">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lvl="0" algn="ctr">
              <a:spcBef>
                <a:spcPct val="0"/>
              </a:spcBef>
              <a:spcAft>
                <a:spcPct val="0"/>
              </a:spcAft>
            </a:pPr>
            <a:fld id="{1A0AB53F-466B-43A8-AB1D-CEBA4F796B0C}" type="datetime'1''2''''''''''''''''''''''''''''''''''''''''''''.5'''">
              <a:rPr lang="en-GB" altLang="en-US" sz="900" smtClean="0">
                <a:latin typeface="Montserrat" panose="00000500000000000000" pitchFamily="2" charset="0"/>
                <a:cs typeface="+mn-cs"/>
              </a:rPr>
              <a:pPr/>
              <a:t>12.5</a:t>
            </a:fld>
            <a:endParaRPr lang="en-GB" sz="900" dirty="0">
              <a:latin typeface="Montserrat" panose="00000500000000000000" pitchFamily="2" charset="0"/>
              <a:cs typeface="+mn-cs"/>
              <a:sym typeface="Montserrat" pitchFamily="2" charset="77"/>
            </a:endParaRPr>
          </a:p>
        </p:txBody>
      </p:sp>
      <p:sp>
        <p:nvSpPr>
          <p:cNvPr id="58" name="Text Placeholder 4">
            <a:extLst>
              <a:ext uri="{FF2B5EF4-FFF2-40B4-BE49-F238E27FC236}">
                <a16:creationId xmlns:a16="http://schemas.microsoft.com/office/drawing/2014/main" id="{8FE219F0-CDF3-96A3-A141-3A2037076F6B}"/>
              </a:ext>
            </a:extLst>
          </p:cNvPr>
          <p:cNvSpPr>
            <a:spLocks noGrp="1"/>
          </p:cNvSpPr>
          <p:nvPr>
            <p:custDataLst>
              <p:tags r:id="rId41"/>
            </p:custDataLst>
          </p:nvPr>
        </p:nvSpPr>
        <p:spPr bwMode="gray">
          <a:xfrm>
            <a:off x="2892425" y="4222750"/>
            <a:ext cx="238125" cy="1365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15875" tIns="0" rIns="15875" bIns="0" rtlCol="0" anchor="b">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lvl="0" algn="ctr">
              <a:spcBef>
                <a:spcPct val="0"/>
              </a:spcBef>
              <a:spcAft>
                <a:spcPct val="0"/>
              </a:spcAft>
            </a:pPr>
            <a:fld id="{73A9318C-8D14-4C72-B993-A4307E7711E5}" type="datetime'''''''''''''''''''''''''''''1''''''''3''''.''''''''''4'''">
              <a:rPr lang="en-GB" altLang="en-US" sz="900" smtClean="0">
                <a:latin typeface="Montserrat" panose="00000500000000000000" pitchFamily="2" charset="0"/>
                <a:cs typeface="+mn-cs"/>
              </a:rPr>
              <a:pPr/>
              <a:t>13.4</a:t>
            </a:fld>
            <a:endParaRPr lang="en-GB" sz="900" dirty="0">
              <a:latin typeface="Montserrat" panose="00000500000000000000" pitchFamily="2" charset="0"/>
              <a:cs typeface="+mn-cs"/>
              <a:sym typeface="Montserrat" pitchFamily="2" charset="77"/>
            </a:endParaRPr>
          </a:p>
        </p:txBody>
      </p:sp>
      <p:sp>
        <p:nvSpPr>
          <p:cNvPr id="50" name="Text Placeholder 4">
            <a:extLst>
              <a:ext uri="{FF2B5EF4-FFF2-40B4-BE49-F238E27FC236}">
                <a16:creationId xmlns:a16="http://schemas.microsoft.com/office/drawing/2014/main" id="{9952704C-3294-FD5B-7689-E94F4D8427E4}"/>
              </a:ext>
            </a:extLst>
          </p:cNvPr>
          <p:cNvSpPr>
            <a:spLocks noGrp="1"/>
          </p:cNvSpPr>
          <p:nvPr>
            <p:custDataLst>
              <p:tags r:id="rId42"/>
            </p:custDataLst>
          </p:nvPr>
        </p:nvSpPr>
        <p:spPr bwMode="gray">
          <a:xfrm>
            <a:off x="5095875" y="4430713"/>
            <a:ext cx="203200" cy="1365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15875" tIns="0" rIns="15875" bIns="0" rtlCol="0" anchor="ctr">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lvl="0" algn="ctr">
              <a:spcBef>
                <a:spcPct val="0"/>
              </a:spcBef>
              <a:spcAft>
                <a:spcPct val="0"/>
              </a:spcAft>
            </a:pPr>
            <a:fld id="{88572181-CFAD-4A71-B8E7-62E36F431E54}" type="datetime'''''''''2''''''1''''.''''''''''''''''''''''''''''''''''1'''">
              <a:rPr lang="en-GB" altLang="en-US" sz="900" smtClean="0">
                <a:solidFill>
                  <a:schemeClr val="bg1"/>
                </a:solidFill>
                <a:latin typeface="Montserrat" panose="00000500000000000000" pitchFamily="2" charset="0"/>
                <a:cs typeface="+mn-cs"/>
              </a:rPr>
              <a:pPr/>
              <a:t>21.1</a:t>
            </a:fld>
            <a:endParaRPr lang="en-GB" sz="900" dirty="0">
              <a:solidFill>
                <a:schemeClr val="bg1"/>
              </a:solidFill>
              <a:latin typeface="Montserrat" panose="00000500000000000000" pitchFamily="2" charset="0"/>
              <a:cs typeface="+mn-cs"/>
              <a:sym typeface="Montserrat" pitchFamily="2" charset="77"/>
            </a:endParaRPr>
          </a:p>
        </p:txBody>
      </p:sp>
      <p:sp>
        <p:nvSpPr>
          <p:cNvPr id="60" name="Text Placeholder 4">
            <a:extLst>
              <a:ext uri="{FF2B5EF4-FFF2-40B4-BE49-F238E27FC236}">
                <a16:creationId xmlns:a16="http://schemas.microsoft.com/office/drawing/2014/main" id="{54EA6567-821A-09F9-33EF-3A27AC4727DB}"/>
              </a:ext>
            </a:extLst>
          </p:cNvPr>
          <p:cNvSpPr>
            <a:spLocks noGrp="1"/>
          </p:cNvSpPr>
          <p:nvPr>
            <p:custDataLst>
              <p:tags r:id="rId43"/>
            </p:custDataLst>
          </p:nvPr>
        </p:nvSpPr>
        <p:spPr bwMode="gray">
          <a:xfrm>
            <a:off x="3986214" y="3846513"/>
            <a:ext cx="239713" cy="1365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15875" tIns="0" rIns="15875" bIns="0" rtlCol="0" anchor="b">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lvl="0" algn="ctr">
              <a:spcBef>
                <a:spcPct val="0"/>
              </a:spcBef>
              <a:spcAft>
                <a:spcPct val="0"/>
              </a:spcAft>
            </a:pPr>
            <a:fld id="{F8E33F2E-A324-4360-9B8C-ED802387C952}" type="datetime'1''''7''.''''''0'''''''''''''''''''''''''''''''''''''''">
              <a:rPr lang="en-GB" altLang="en-US" sz="900" smtClean="0">
                <a:latin typeface="Montserrat" panose="00000500000000000000" pitchFamily="2" charset="0"/>
                <a:cs typeface="+mn-cs"/>
              </a:rPr>
              <a:pPr/>
              <a:t>17.0</a:t>
            </a:fld>
            <a:endParaRPr lang="en-GB" sz="900" dirty="0">
              <a:latin typeface="Montserrat" panose="00000500000000000000" pitchFamily="2" charset="0"/>
              <a:cs typeface="+mn-cs"/>
              <a:sym typeface="Montserrat" pitchFamily="2" charset="77"/>
            </a:endParaRPr>
          </a:p>
        </p:txBody>
      </p:sp>
      <p:sp>
        <p:nvSpPr>
          <p:cNvPr id="61" name="Text Placeholder 4">
            <a:extLst>
              <a:ext uri="{FF2B5EF4-FFF2-40B4-BE49-F238E27FC236}">
                <a16:creationId xmlns:a16="http://schemas.microsoft.com/office/drawing/2014/main" id="{43AFFC7B-D876-248D-766A-49F02160635A}"/>
              </a:ext>
            </a:extLst>
          </p:cNvPr>
          <p:cNvSpPr>
            <a:spLocks noGrp="1"/>
          </p:cNvSpPr>
          <p:nvPr>
            <p:custDataLst>
              <p:tags r:id="rId44"/>
            </p:custDataLst>
          </p:nvPr>
        </p:nvSpPr>
        <p:spPr bwMode="gray">
          <a:xfrm>
            <a:off x="4533900" y="3548063"/>
            <a:ext cx="236538" cy="1365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15875" tIns="0" rIns="15875" bIns="0" rtlCol="0" anchor="b">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lvl="0" algn="ctr">
              <a:spcBef>
                <a:spcPct val="0"/>
              </a:spcBef>
              <a:spcAft>
                <a:spcPct val="0"/>
              </a:spcAft>
            </a:pPr>
            <a:fld id="{3E6B01D2-3B24-44C8-9539-23B8321B049F}" type="datetime'''''1''''''''''''''9''.''''''''''''''''''''''''''''9'">
              <a:rPr lang="en-GB" altLang="en-US" sz="900" smtClean="0">
                <a:latin typeface="Montserrat" panose="00000500000000000000" pitchFamily="2" charset="0"/>
                <a:cs typeface="+mn-cs"/>
              </a:rPr>
              <a:pPr/>
              <a:t>19.9</a:t>
            </a:fld>
            <a:endParaRPr lang="en-GB" sz="900" dirty="0">
              <a:latin typeface="Montserrat" panose="00000500000000000000" pitchFamily="2" charset="0"/>
              <a:cs typeface="+mn-cs"/>
              <a:sym typeface="Montserrat" pitchFamily="2" charset="77"/>
            </a:endParaRPr>
          </a:p>
        </p:txBody>
      </p:sp>
      <p:sp>
        <p:nvSpPr>
          <p:cNvPr id="62" name="Text Placeholder 4">
            <a:extLst>
              <a:ext uri="{FF2B5EF4-FFF2-40B4-BE49-F238E27FC236}">
                <a16:creationId xmlns:a16="http://schemas.microsoft.com/office/drawing/2014/main" id="{301D40EB-58DA-02B6-1D42-C93364A9B520}"/>
              </a:ext>
            </a:extLst>
          </p:cNvPr>
          <p:cNvSpPr>
            <a:spLocks noGrp="1"/>
          </p:cNvSpPr>
          <p:nvPr>
            <p:custDataLst>
              <p:tags r:id="rId45"/>
            </p:custDataLst>
          </p:nvPr>
        </p:nvSpPr>
        <p:spPr bwMode="gray">
          <a:xfrm>
            <a:off x="5070475" y="3230563"/>
            <a:ext cx="255588" cy="1365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15875" tIns="0" rIns="15875" bIns="0" rtlCol="0" anchor="b">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lvl="0" algn="ctr">
              <a:spcBef>
                <a:spcPct val="0"/>
              </a:spcBef>
              <a:spcAft>
                <a:spcPct val="0"/>
              </a:spcAft>
            </a:pPr>
            <a:fld id="{C2422226-4B81-46AD-BB18-65B5ADACDA07}" type="datetime'2''2''''''''''.''''''''''''''9'''''''''''''''''''">
              <a:rPr lang="en-GB" altLang="en-US" sz="900" smtClean="0">
                <a:latin typeface="Montserrat" panose="00000500000000000000" pitchFamily="2" charset="0"/>
                <a:cs typeface="+mn-cs"/>
              </a:rPr>
              <a:pPr/>
              <a:t>22.9</a:t>
            </a:fld>
            <a:endParaRPr lang="en-GB" sz="900" dirty="0">
              <a:latin typeface="Montserrat" panose="00000500000000000000" pitchFamily="2" charset="0"/>
              <a:cs typeface="+mn-cs"/>
              <a:sym typeface="Montserrat" pitchFamily="2" charset="77"/>
            </a:endParaRPr>
          </a:p>
        </p:txBody>
      </p:sp>
      <p:sp>
        <p:nvSpPr>
          <p:cNvPr id="63" name="Text Placeholder 4">
            <a:extLst>
              <a:ext uri="{FF2B5EF4-FFF2-40B4-BE49-F238E27FC236}">
                <a16:creationId xmlns:a16="http://schemas.microsoft.com/office/drawing/2014/main" id="{F4B1DC89-4BCA-149A-F161-85BA2E89084E}"/>
              </a:ext>
            </a:extLst>
          </p:cNvPr>
          <p:cNvSpPr>
            <a:spLocks noGrp="1"/>
          </p:cNvSpPr>
          <p:nvPr>
            <p:custDataLst>
              <p:tags r:id="rId46"/>
            </p:custDataLst>
          </p:nvPr>
        </p:nvSpPr>
        <p:spPr bwMode="gray">
          <a:xfrm>
            <a:off x="5627688" y="2894013"/>
            <a:ext cx="231775" cy="1365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15875" tIns="0" rIns="15875" bIns="0" rtlCol="0" anchor="b">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lvl="0" algn="ctr">
              <a:spcBef>
                <a:spcPct val="0"/>
              </a:spcBef>
              <a:spcAft>
                <a:spcPct val="0"/>
              </a:spcAft>
            </a:pPr>
            <a:fld id="{5206D04C-113C-4734-838F-D2085FEA8A65}" type="datetime'''2''''''''''''''6''''''''''''.''''''''1'''''''''''''''''''''">
              <a:rPr lang="en-GB" altLang="en-US" sz="900" smtClean="0">
                <a:latin typeface="Montserrat" panose="00000500000000000000" pitchFamily="2" charset="0"/>
                <a:cs typeface="+mn-cs"/>
              </a:rPr>
              <a:pPr/>
              <a:t>26.1</a:t>
            </a:fld>
            <a:endParaRPr lang="en-GB" sz="900" dirty="0">
              <a:latin typeface="Montserrat" panose="00000500000000000000" pitchFamily="2" charset="0"/>
              <a:cs typeface="+mn-cs"/>
              <a:sym typeface="Montserrat" pitchFamily="2" charset="77"/>
            </a:endParaRPr>
          </a:p>
        </p:txBody>
      </p:sp>
      <p:sp>
        <p:nvSpPr>
          <p:cNvPr id="52" name="Text Placeholder 4">
            <a:extLst>
              <a:ext uri="{FF2B5EF4-FFF2-40B4-BE49-F238E27FC236}">
                <a16:creationId xmlns:a16="http://schemas.microsoft.com/office/drawing/2014/main" id="{F2E57DDF-5F2E-B18B-BB76-06188A674F70}"/>
              </a:ext>
            </a:extLst>
          </p:cNvPr>
          <p:cNvSpPr>
            <a:spLocks noGrp="1"/>
          </p:cNvSpPr>
          <p:nvPr>
            <p:custDataLst>
              <p:tags r:id="rId47"/>
            </p:custDataLst>
          </p:nvPr>
        </p:nvSpPr>
        <p:spPr bwMode="gray">
          <a:xfrm>
            <a:off x="6162675" y="2536825"/>
            <a:ext cx="255588" cy="1365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15875" tIns="0" rIns="15875" bIns="0" rtlCol="0" anchor="b">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lvl="0" algn="ctr">
              <a:spcBef>
                <a:spcPct val="0"/>
              </a:spcBef>
              <a:spcAft>
                <a:spcPct val="0"/>
              </a:spcAft>
            </a:pPr>
            <a:fld id="{1FF5D233-BD89-4CC1-8AC8-991F6398E90E}" type="datetime'2''''''''''''''''''''9''''''''''''''.''''''5'''''''">
              <a:rPr lang="en-GB" altLang="en-US" sz="900" smtClean="0">
                <a:latin typeface="Montserrat" panose="00000500000000000000" pitchFamily="2" charset="0"/>
                <a:cs typeface="+mn-cs"/>
              </a:rPr>
              <a:pPr/>
              <a:t>29.5</a:t>
            </a:fld>
            <a:endParaRPr lang="en-GB" sz="900" dirty="0">
              <a:latin typeface="Montserrat" panose="00000500000000000000" pitchFamily="2" charset="0"/>
              <a:cs typeface="+mn-cs"/>
              <a:sym typeface="Montserrat" pitchFamily="2" charset="77"/>
            </a:endParaRPr>
          </a:p>
        </p:txBody>
      </p:sp>
      <p:sp>
        <p:nvSpPr>
          <p:cNvPr id="59" name="Text Placeholder 4">
            <a:extLst>
              <a:ext uri="{FF2B5EF4-FFF2-40B4-BE49-F238E27FC236}">
                <a16:creationId xmlns:a16="http://schemas.microsoft.com/office/drawing/2014/main" id="{7B31E34D-4656-56F7-35DA-C88AEBF9F4BE}"/>
              </a:ext>
            </a:extLst>
          </p:cNvPr>
          <p:cNvSpPr>
            <a:spLocks noGrp="1"/>
          </p:cNvSpPr>
          <p:nvPr>
            <p:custDataLst>
              <p:tags r:id="rId48"/>
            </p:custDataLst>
          </p:nvPr>
        </p:nvSpPr>
        <p:spPr bwMode="gray">
          <a:xfrm>
            <a:off x="3433763" y="4127500"/>
            <a:ext cx="249238" cy="1365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15875" tIns="0" rIns="15875" bIns="0" rtlCol="0" anchor="b">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lvl="0" algn="ctr">
              <a:spcBef>
                <a:spcPct val="0"/>
              </a:spcBef>
              <a:spcAft>
                <a:spcPct val="0"/>
              </a:spcAft>
            </a:pPr>
            <a:fld id="{F3FF90E3-CA4B-4AAD-B208-2CD1495FCEC0}" type="datetime'''''14''''''''.''''''''''''''''''''''''''''''''''4'''">
              <a:rPr lang="en-GB" altLang="en-US" sz="900" smtClean="0">
                <a:latin typeface="Montserrat" panose="00000500000000000000" pitchFamily="2" charset="0"/>
                <a:cs typeface="+mn-cs"/>
              </a:rPr>
              <a:pPr/>
              <a:t>14.4</a:t>
            </a:fld>
            <a:endParaRPr lang="en-GB" sz="900" dirty="0">
              <a:latin typeface="Montserrat" panose="00000500000000000000" pitchFamily="2" charset="0"/>
              <a:cs typeface="+mn-cs"/>
              <a:sym typeface="Montserrat" pitchFamily="2" charset="77"/>
            </a:endParaRPr>
          </a:p>
        </p:txBody>
      </p:sp>
      <p:sp>
        <p:nvSpPr>
          <p:cNvPr id="64" name="Text Placeholder 4">
            <a:extLst>
              <a:ext uri="{FF2B5EF4-FFF2-40B4-BE49-F238E27FC236}">
                <a16:creationId xmlns:a16="http://schemas.microsoft.com/office/drawing/2014/main" id="{C6F4890F-E4AA-E571-DB1A-425CC43E7E72}"/>
              </a:ext>
            </a:extLst>
          </p:cNvPr>
          <p:cNvSpPr>
            <a:spLocks noGrp="1"/>
          </p:cNvSpPr>
          <p:nvPr>
            <p:custDataLst>
              <p:tags r:id="rId49"/>
            </p:custDataLst>
          </p:nvPr>
        </p:nvSpPr>
        <p:spPr bwMode="auto">
          <a:xfrm>
            <a:off x="1952626" y="3957638"/>
            <a:ext cx="479425" cy="193675"/>
          </a:xfrm>
          <a:prstGeom prst="ellipse">
            <a:avLst/>
          </a:prstGeom>
          <a:solidFill>
            <a:schemeClr val="bg1"/>
          </a:solidFill>
          <a:ln w="9525" cmpd="sng" algn="ctr">
            <a:solidFill>
              <a:schemeClr val="tx1"/>
            </a:solidFill>
          </a:ln>
          <a:effectLst/>
        </p:spPr>
        <p:txBody>
          <a:bodyPr vert="horz" wrap="none" lIns="0" tIns="0" rIns="0" bIns="0" rtlCol="0" anchor="ctr">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lvl="0" algn="ctr">
              <a:spcBef>
                <a:spcPct val="0"/>
              </a:spcBef>
              <a:spcAft>
                <a:spcPct val="0"/>
              </a:spcAft>
            </a:pPr>
            <a:fld id="{52F94F70-A5D5-43A3-8FB9-430437E72BA0}" type="datetime'''''''''''''''+''''''7.''''''''''''5''%'''''''''''''''''">
              <a:rPr lang="en-GB" altLang="en-US" sz="900" b="1" smtClean="0">
                <a:effectLst/>
                <a:latin typeface="Montserrat" panose="00000500000000000000" pitchFamily="2" charset="0"/>
                <a:cs typeface="+mn-cs"/>
              </a:rPr>
              <a:pPr/>
              <a:t>+7.5%</a:t>
            </a:fld>
            <a:endParaRPr lang="en-GB" sz="900" b="1" dirty="0">
              <a:latin typeface="Montserrat" panose="00000500000000000000" pitchFamily="2" charset="0"/>
              <a:cs typeface="+mn-cs"/>
              <a:sym typeface="Montserrat" pitchFamily="2" charset="77"/>
            </a:endParaRPr>
          </a:p>
        </p:txBody>
      </p:sp>
      <p:sp>
        <p:nvSpPr>
          <p:cNvPr id="65" name="Text Placeholder 4">
            <a:extLst>
              <a:ext uri="{FF2B5EF4-FFF2-40B4-BE49-F238E27FC236}">
                <a16:creationId xmlns:a16="http://schemas.microsoft.com/office/drawing/2014/main" id="{72E5FD8C-E83D-C2EA-2B8A-385EBC1833D0}"/>
              </a:ext>
            </a:extLst>
          </p:cNvPr>
          <p:cNvSpPr>
            <a:spLocks noGrp="1"/>
          </p:cNvSpPr>
          <p:nvPr>
            <p:custDataLst>
              <p:tags r:id="rId50"/>
            </p:custDataLst>
          </p:nvPr>
        </p:nvSpPr>
        <p:spPr bwMode="auto">
          <a:xfrm>
            <a:off x="4654551" y="2935288"/>
            <a:ext cx="536575" cy="193675"/>
          </a:xfrm>
          <a:prstGeom prst="ellipse">
            <a:avLst/>
          </a:prstGeom>
          <a:solidFill>
            <a:schemeClr val="bg1"/>
          </a:solidFill>
          <a:ln w="9525" cmpd="sng" algn="ctr">
            <a:solidFill>
              <a:schemeClr val="tx1"/>
            </a:solidFill>
          </a:ln>
          <a:effectLst/>
        </p:spPr>
        <p:txBody>
          <a:bodyPr vert="horz" wrap="none" lIns="0" tIns="0" rIns="0" bIns="0" rtlCol="0" anchor="ctr">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lvl="0" algn="ctr">
              <a:spcBef>
                <a:spcPct val="0"/>
              </a:spcBef>
              <a:spcAft>
                <a:spcPct val="0"/>
              </a:spcAft>
            </a:pPr>
            <a:fld id="{DC11227E-1E99-40E3-8A4B-F43BE251012F}" type="datetime'+''''''''''''''''''''''1''''5.5''''''''''%'''''''''''''''''''">
              <a:rPr lang="en-GB" altLang="en-US" sz="900" b="1" smtClean="0">
                <a:effectLst/>
                <a:latin typeface="Montserrat" panose="00000500000000000000" pitchFamily="2" charset="0"/>
                <a:cs typeface="+mn-cs"/>
              </a:rPr>
              <a:pPr/>
              <a:t>+15.5%</a:t>
            </a:fld>
            <a:endParaRPr lang="en-GB" sz="900" b="1" dirty="0">
              <a:latin typeface="Montserrat" panose="00000500000000000000" pitchFamily="2" charset="0"/>
              <a:cs typeface="+mn-cs"/>
              <a:sym typeface="Montserrat" pitchFamily="2" charset="77"/>
            </a:endParaRPr>
          </a:p>
        </p:txBody>
      </p:sp>
      <p:sp>
        <p:nvSpPr>
          <p:cNvPr id="66" name="Rectangle: Rounded Corners 65">
            <a:extLst>
              <a:ext uri="{FF2B5EF4-FFF2-40B4-BE49-F238E27FC236}">
                <a16:creationId xmlns:a16="http://schemas.microsoft.com/office/drawing/2014/main" id="{C1121F94-2AB0-671A-6211-07B2C4462827}"/>
              </a:ext>
            </a:extLst>
          </p:cNvPr>
          <p:cNvSpPr/>
          <p:nvPr/>
        </p:nvSpPr>
        <p:spPr>
          <a:xfrm>
            <a:off x="7473885" y="5461354"/>
            <a:ext cx="486955" cy="275516"/>
          </a:xfrm>
          <a:prstGeom prst="roundRect">
            <a:avLst/>
          </a:prstGeom>
          <a:solidFill>
            <a:schemeClr val="tx2">
              <a:lumMod val="10000"/>
              <a:lumOff val="90000"/>
            </a:schemeClr>
          </a:solidFill>
          <a:ln w="63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GB" sz="900">
                <a:solidFill>
                  <a:schemeClr val="accent6">
                    <a:lumMod val="90000"/>
                    <a:lumOff val="10000"/>
                  </a:schemeClr>
                </a:solidFill>
                <a:latin typeface="Montserrat" pitchFamily="2" charset="77"/>
              </a:rPr>
              <a:t>13.2% </a:t>
            </a:r>
            <a:endParaRPr lang="en-GB" sz="900" dirty="0">
              <a:solidFill>
                <a:schemeClr val="accent6">
                  <a:lumMod val="90000"/>
                  <a:lumOff val="10000"/>
                </a:schemeClr>
              </a:solidFill>
              <a:latin typeface="Montserrat" pitchFamily="2" charset="77"/>
            </a:endParaRPr>
          </a:p>
        </p:txBody>
      </p:sp>
      <p:sp>
        <p:nvSpPr>
          <p:cNvPr id="67" name="Rectangle: Rounded Corners 66">
            <a:extLst>
              <a:ext uri="{FF2B5EF4-FFF2-40B4-BE49-F238E27FC236}">
                <a16:creationId xmlns:a16="http://schemas.microsoft.com/office/drawing/2014/main" id="{560E2651-A768-382E-57FD-FCEE5F5A3D59}"/>
              </a:ext>
            </a:extLst>
          </p:cNvPr>
          <p:cNvSpPr/>
          <p:nvPr/>
        </p:nvSpPr>
        <p:spPr>
          <a:xfrm>
            <a:off x="7473885" y="3794617"/>
            <a:ext cx="486955" cy="276829"/>
          </a:xfrm>
          <a:prstGeom prst="roundRect">
            <a:avLst/>
          </a:prstGeom>
          <a:solidFill>
            <a:schemeClr val="accent1">
              <a:lumMod val="10000"/>
              <a:lumOff val="90000"/>
            </a:schemeClr>
          </a:solidFill>
          <a:ln w="6350" cap="sq">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GB" sz="900">
                <a:solidFill>
                  <a:schemeClr val="accent6">
                    <a:lumMod val="90000"/>
                    <a:lumOff val="10000"/>
                  </a:schemeClr>
                </a:solidFill>
                <a:latin typeface="Montserrat" pitchFamily="2" charset="77"/>
              </a:rPr>
              <a:t>15.7% </a:t>
            </a:r>
            <a:endParaRPr lang="en-GB" sz="900" dirty="0">
              <a:solidFill>
                <a:schemeClr val="accent6">
                  <a:lumMod val="90000"/>
                  <a:lumOff val="10000"/>
                </a:schemeClr>
              </a:solidFill>
              <a:latin typeface="Montserrat" pitchFamily="2" charset="77"/>
            </a:endParaRPr>
          </a:p>
        </p:txBody>
      </p:sp>
      <p:sp>
        <p:nvSpPr>
          <p:cNvPr id="68" name="Google Shape;77;p13">
            <a:extLst>
              <a:ext uri="{FF2B5EF4-FFF2-40B4-BE49-F238E27FC236}">
                <a16:creationId xmlns:a16="http://schemas.microsoft.com/office/drawing/2014/main" id="{24E8E003-FC93-52E0-FCAE-2944EA2684B8}"/>
              </a:ext>
            </a:extLst>
          </p:cNvPr>
          <p:cNvSpPr txBox="1"/>
          <p:nvPr/>
        </p:nvSpPr>
        <p:spPr>
          <a:xfrm>
            <a:off x="6560502" y="2319339"/>
            <a:ext cx="752775" cy="347663"/>
          </a:xfrm>
          <a:prstGeom prst="rect">
            <a:avLst/>
          </a:prstGeom>
          <a:noFill/>
          <a:ln w="12700" cap="flat" cmpd="sng">
            <a:noFill/>
            <a:prstDash val="sysDash"/>
            <a:round/>
            <a:headEnd type="none" w="sm" len="sm"/>
            <a:tailEnd type="none" w="sm" len="sm"/>
          </a:ln>
        </p:spPr>
        <p:txBody>
          <a:bodyPr spcFirstLastPara="1" vert="horz" wrap="square" lIns="9144" tIns="4572" rIns="4572" bIns="4572" anchor="t" anchorCtr="0">
            <a:spAutoFit/>
          </a:bodyPr>
          <a:lstStyle/>
          <a:p>
            <a:pPr algn="ctr"/>
            <a:r>
              <a:rPr kumimoji="0" lang="en-US" sz="1100" b="1" u="none" strike="noStrike" kern="1200" cap="none" spc="0" normalizeH="0" baseline="0" noProof="0" dirty="0">
                <a:ln>
                  <a:noFill/>
                </a:ln>
                <a:solidFill>
                  <a:prstClr val="black"/>
                </a:solidFill>
                <a:effectLst/>
                <a:uLnTx/>
                <a:uFillTx/>
                <a:latin typeface="Montserrat" pitchFamily="2" charset="77"/>
                <a:cs typeface="Arial" panose="020B0604020202020204" pitchFamily="34" charset="0"/>
                <a:sym typeface="Basis Grotesque Pro Medium"/>
              </a:rPr>
              <a:t>CAGR</a:t>
            </a:r>
          </a:p>
          <a:p>
            <a:pPr algn="ctr"/>
            <a:r>
              <a:rPr lang="en-US" sz="1100" b="1" dirty="0">
                <a:solidFill>
                  <a:prstClr val="black"/>
                </a:solidFill>
                <a:latin typeface="Montserrat" pitchFamily="2" charset="77"/>
                <a:cs typeface="Arial" panose="020B0604020202020204" pitchFamily="34" charset="0"/>
                <a:sym typeface="Basis Grotesque Pro Medium"/>
              </a:rPr>
              <a:t>18-23</a:t>
            </a:r>
            <a:endParaRPr kumimoji="0" lang="en-US" sz="1100" b="1" u="none" strike="noStrike" kern="1200" cap="none" spc="0" normalizeH="0" baseline="0" noProof="0" dirty="0">
              <a:ln>
                <a:noFill/>
              </a:ln>
              <a:solidFill>
                <a:prstClr val="black"/>
              </a:solidFill>
              <a:effectLst/>
              <a:uLnTx/>
              <a:uFillTx/>
              <a:latin typeface="Montserrat" pitchFamily="2" charset="77"/>
              <a:cs typeface="Arial" panose="020B0604020202020204" pitchFamily="34" charset="0"/>
              <a:sym typeface="Basis Grotesque Pro Medium"/>
            </a:endParaRPr>
          </a:p>
        </p:txBody>
      </p:sp>
      <p:sp>
        <p:nvSpPr>
          <p:cNvPr id="69" name="Google Shape;77;p13">
            <a:extLst>
              <a:ext uri="{FF2B5EF4-FFF2-40B4-BE49-F238E27FC236}">
                <a16:creationId xmlns:a16="http://schemas.microsoft.com/office/drawing/2014/main" id="{69C94675-937B-5323-E4A9-20D124925A14}"/>
              </a:ext>
            </a:extLst>
          </p:cNvPr>
          <p:cNvSpPr txBox="1"/>
          <p:nvPr/>
        </p:nvSpPr>
        <p:spPr>
          <a:xfrm>
            <a:off x="7308175" y="2319339"/>
            <a:ext cx="752775" cy="347663"/>
          </a:xfrm>
          <a:prstGeom prst="rect">
            <a:avLst/>
          </a:prstGeom>
          <a:noFill/>
          <a:ln w="12700" cap="flat" cmpd="sng">
            <a:noFill/>
            <a:prstDash val="sysDash"/>
            <a:round/>
            <a:headEnd type="none" w="sm" len="sm"/>
            <a:tailEnd type="none" w="sm" len="sm"/>
          </a:ln>
        </p:spPr>
        <p:txBody>
          <a:bodyPr spcFirstLastPara="1" vert="horz" wrap="square" lIns="9144" tIns="4572" rIns="4572" bIns="4572" anchor="t" anchorCtr="0">
            <a:spAutoFit/>
          </a:bodyPr>
          <a:lstStyle/>
          <a:p>
            <a:pPr algn="ctr"/>
            <a:r>
              <a:rPr kumimoji="0" lang="en-US" sz="1100" b="1" u="none" strike="noStrike" kern="1200" cap="none" spc="0" normalizeH="0" baseline="0" noProof="0" dirty="0">
                <a:ln>
                  <a:noFill/>
                </a:ln>
                <a:solidFill>
                  <a:prstClr val="black"/>
                </a:solidFill>
                <a:effectLst/>
                <a:uLnTx/>
                <a:uFillTx/>
                <a:latin typeface="Montserrat" pitchFamily="2" charset="77"/>
                <a:cs typeface="Arial" panose="020B0604020202020204" pitchFamily="34" charset="0"/>
                <a:sym typeface="Basis Grotesque Pro Medium"/>
              </a:rPr>
              <a:t>CAGR</a:t>
            </a:r>
          </a:p>
          <a:p>
            <a:pPr algn="ctr"/>
            <a:r>
              <a:rPr lang="en-US" sz="1100" b="1" dirty="0">
                <a:solidFill>
                  <a:prstClr val="black"/>
                </a:solidFill>
                <a:latin typeface="Montserrat" pitchFamily="2" charset="77"/>
                <a:cs typeface="Arial" panose="020B0604020202020204" pitchFamily="34" charset="0"/>
                <a:sym typeface="Basis Grotesque Pro Medium"/>
              </a:rPr>
              <a:t>23-28</a:t>
            </a:r>
            <a:endParaRPr kumimoji="0" lang="en-US" sz="1100" b="1" u="none" strike="noStrike" kern="1200" cap="none" spc="0" normalizeH="0" baseline="0" noProof="0" dirty="0">
              <a:ln>
                <a:noFill/>
              </a:ln>
              <a:solidFill>
                <a:prstClr val="black"/>
              </a:solidFill>
              <a:effectLst/>
              <a:uLnTx/>
              <a:uFillTx/>
              <a:latin typeface="Montserrat" pitchFamily="2" charset="77"/>
              <a:cs typeface="Arial" panose="020B0604020202020204" pitchFamily="34" charset="0"/>
              <a:sym typeface="Basis Grotesque Pro Medium"/>
            </a:endParaRPr>
          </a:p>
        </p:txBody>
      </p:sp>
      <p:sp>
        <p:nvSpPr>
          <p:cNvPr id="70" name="Rectangle 69">
            <a:extLst>
              <a:ext uri="{FF2B5EF4-FFF2-40B4-BE49-F238E27FC236}">
                <a16:creationId xmlns:a16="http://schemas.microsoft.com/office/drawing/2014/main" id="{729F1C1E-3235-CB5D-7E0C-62D7E3035536}"/>
              </a:ext>
            </a:extLst>
          </p:cNvPr>
          <p:cNvSpPr/>
          <p:nvPr>
            <p:custDataLst>
              <p:tags r:id="rId51"/>
            </p:custDataLst>
          </p:nvPr>
        </p:nvSpPr>
        <p:spPr bwMode="auto">
          <a:xfrm>
            <a:off x="600075" y="2089150"/>
            <a:ext cx="160338" cy="120650"/>
          </a:xfrm>
          <a:prstGeom prst="rect">
            <a:avLst/>
          </a:prstGeom>
          <a:solidFill>
            <a:schemeClr val="accent3"/>
          </a:solidFill>
          <a:ln w="9525" cap="sq" cmpd="sng" algn="ctr">
            <a:solidFill>
              <a:schemeClr val="bg1"/>
            </a:solid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GB" sz="1600" dirty="0" err="1">
              <a:solidFill>
                <a:schemeClr val="bg1"/>
              </a:solidFill>
            </a:endParaRPr>
          </a:p>
        </p:txBody>
      </p:sp>
      <p:sp>
        <p:nvSpPr>
          <p:cNvPr id="71" name="Rectangle 70">
            <a:extLst>
              <a:ext uri="{FF2B5EF4-FFF2-40B4-BE49-F238E27FC236}">
                <a16:creationId xmlns:a16="http://schemas.microsoft.com/office/drawing/2014/main" id="{6C0041B5-C5B3-6094-1298-76C2C4F24D3F}"/>
              </a:ext>
            </a:extLst>
          </p:cNvPr>
          <p:cNvSpPr/>
          <p:nvPr>
            <p:custDataLst>
              <p:tags r:id="rId52"/>
            </p:custDataLst>
          </p:nvPr>
        </p:nvSpPr>
        <p:spPr bwMode="auto">
          <a:xfrm>
            <a:off x="1489075" y="2089150"/>
            <a:ext cx="160338" cy="120650"/>
          </a:xfrm>
          <a:prstGeom prst="rect">
            <a:avLst/>
          </a:prstGeom>
          <a:solidFill>
            <a:srgbClr val="000000"/>
          </a:solidFill>
          <a:ln w="9525" cap="sq" cmpd="sng" algn="ctr">
            <a:solidFill>
              <a:schemeClr val="bg1"/>
            </a:solid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GB" sz="1600" dirty="0" err="1">
              <a:solidFill>
                <a:schemeClr val="bg1"/>
              </a:solidFill>
            </a:endParaRPr>
          </a:p>
        </p:txBody>
      </p:sp>
      <p:sp>
        <p:nvSpPr>
          <p:cNvPr id="72" name="Text Placeholder 4">
            <a:extLst>
              <a:ext uri="{FF2B5EF4-FFF2-40B4-BE49-F238E27FC236}">
                <a16:creationId xmlns:a16="http://schemas.microsoft.com/office/drawing/2014/main" id="{6C41A404-5FE4-6D4D-EF09-688378C8329B}"/>
              </a:ext>
            </a:extLst>
          </p:cNvPr>
          <p:cNvSpPr>
            <a:spLocks noGrp="1"/>
          </p:cNvSpPr>
          <p:nvPr>
            <p:custDataLst>
              <p:tags r:id="rId53"/>
            </p:custDataLst>
          </p:nvPr>
        </p:nvSpPr>
        <p:spPr bwMode="auto">
          <a:xfrm>
            <a:off x="811213" y="2085975"/>
            <a:ext cx="576263" cy="1365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ctr">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lvl="0">
              <a:spcBef>
                <a:spcPct val="0"/>
              </a:spcBef>
              <a:spcAft>
                <a:spcPct val="0"/>
              </a:spcAft>
            </a:pPr>
            <a:fld id="{8596C713-6147-4B63-8617-6A2E2FF26BAA}" type="datetime'Co''r''p''''''''''''''''o''''''''''''''''''r''at''''''e'">
              <a:rPr lang="en-GB" altLang="en-US" sz="900" smtClean="0">
                <a:latin typeface="Montserrat" panose="00000500000000000000" pitchFamily="2" charset="0"/>
                <a:cs typeface="+mn-cs"/>
              </a:rPr>
              <a:pPr/>
              <a:t>Corporate</a:t>
            </a:fld>
            <a:endParaRPr lang="en-GB" sz="900" dirty="0">
              <a:latin typeface="Montserrat" panose="00000500000000000000" pitchFamily="2" charset="0"/>
              <a:cs typeface="+mn-cs"/>
              <a:sym typeface="Montserrat" pitchFamily="2" charset="77"/>
            </a:endParaRPr>
          </a:p>
        </p:txBody>
      </p:sp>
      <p:sp>
        <p:nvSpPr>
          <p:cNvPr id="73" name="Text Placeholder 4">
            <a:extLst>
              <a:ext uri="{FF2B5EF4-FFF2-40B4-BE49-F238E27FC236}">
                <a16:creationId xmlns:a16="http://schemas.microsoft.com/office/drawing/2014/main" id="{FFDE667A-D133-B04C-F50C-476FE4B386B1}"/>
              </a:ext>
            </a:extLst>
          </p:cNvPr>
          <p:cNvSpPr>
            <a:spLocks noGrp="1"/>
          </p:cNvSpPr>
          <p:nvPr>
            <p:custDataLst>
              <p:tags r:id="rId54"/>
            </p:custDataLst>
          </p:nvPr>
        </p:nvSpPr>
        <p:spPr bwMode="auto">
          <a:xfrm>
            <a:off x="1700214" y="2085975"/>
            <a:ext cx="498475" cy="1365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ctr">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lvl="0">
              <a:spcBef>
                <a:spcPct val="0"/>
              </a:spcBef>
              <a:spcAft>
                <a:spcPct val="0"/>
              </a:spcAft>
            </a:pPr>
            <a:fld id="{68A39D09-05D3-47D9-8875-2A756B38D4C3}" type="datetime'''''''''''''P''''e''r''''s''o''n''a''''l'''">
              <a:rPr lang="en-GB" altLang="en-US" sz="900" smtClean="0">
                <a:latin typeface="Montserrat" panose="00000500000000000000" pitchFamily="2" charset="0"/>
                <a:cs typeface="+mn-cs"/>
              </a:rPr>
              <a:pPr/>
              <a:t>Personal</a:t>
            </a:fld>
            <a:endParaRPr lang="en-GB" sz="900" dirty="0">
              <a:latin typeface="Montserrat" panose="00000500000000000000" pitchFamily="2" charset="0"/>
              <a:cs typeface="+mn-cs"/>
              <a:sym typeface="Montserrat" pitchFamily="2" charset="77"/>
            </a:endParaRPr>
          </a:p>
        </p:txBody>
      </p:sp>
      <p:sp>
        <p:nvSpPr>
          <p:cNvPr id="81" name="Rectangle 80">
            <a:extLst>
              <a:ext uri="{FF2B5EF4-FFF2-40B4-BE49-F238E27FC236}">
                <a16:creationId xmlns:a16="http://schemas.microsoft.com/office/drawing/2014/main" id="{4D498ADE-2301-AB1F-07AD-99A3EE9B68F2}"/>
              </a:ext>
            </a:extLst>
          </p:cNvPr>
          <p:cNvSpPr/>
          <p:nvPr/>
        </p:nvSpPr>
        <p:spPr>
          <a:xfrm>
            <a:off x="9719260" y="1010108"/>
            <a:ext cx="1929955" cy="265364"/>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r">
              <a:spcBef>
                <a:spcPts val="300"/>
              </a:spcBef>
              <a:spcAft>
                <a:spcPts val="300"/>
              </a:spcAft>
            </a:pPr>
            <a:r>
              <a:rPr lang="en-GB" sz="900" u="sng" dirty="0">
                <a:solidFill>
                  <a:schemeClr val="accent6">
                    <a:lumMod val="90000"/>
                    <a:lumOff val="10000"/>
                  </a:schemeClr>
                </a:solidFill>
                <a:latin typeface="Montserrat" pitchFamily="2" charset="77"/>
              </a:rPr>
              <a:t>FIGURES ARE DIRECTIONAL</a:t>
            </a:r>
          </a:p>
        </p:txBody>
      </p:sp>
    </p:spTree>
    <p:extLst>
      <p:ext uri="{BB962C8B-B14F-4D97-AF65-F5344CB8AC3E}">
        <p14:creationId xmlns:p14="http://schemas.microsoft.com/office/powerpoint/2010/main" val="121903358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PRESENTATIONDONOTDELETE" val="&lt;?xml version=&quot;1.0&quot; encoding=&quot;UTF-16&quot; standalone=&quot;yes&quot;?&gt;&lt;root reqver=&quot;28224&quot;&gt;&lt;version val=&quot;35586&quot;/&gt;&lt;CPresentation id=&quot;1&quot;&gt;&lt;m_precDefaultNumber&gt;&lt;m_bNumberIsYear val=&quot;1&quot;/&gt;&lt;m_chMinusSymbol&gt;-&lt;/m_chMinusSymbol&gt;&lt;m_chDecimalSymbol17909&gt;.&lt;/m_chDecimalSymbol17909&gt;&lt;m_nGroupingDigits17909 val=&quot;3&quot;/&gt;&lt;m_chGroupingSymbol17909&gt;,&lt;/m_chGroupingSymbol17909&gt;&lt;m_yearfmt&gt;&lt;begin val=&quot;0&quot;/&gt;&lt;end val=&quot;4&quot;/&gt;&lt;/m_yearfmt&gt;&lt;/m_precDefaultNumber&gt;&lt;m_precDefaultPercent&gt;&lt;m_bNumberIsYear val=&quot;1&quot;/&gt;&lt;m_chMinusSymbol&gt;-&lt;/m_chMinusSymbol&gt;&lt;m_nDecimalDigits17909 val=&quot;0&quot;/&gt;&lt;m_chDecimalSymbol17909&gt;.&lt;/m_chDecimalSymbol17909&gt;&lt;m_nGroupingDigits17909 val=&quot;3&quot;/&gt;&lt;m_chGroupingSymbol17909&gt;,&lt;/m_chGroupingSymbol17909&gt;&lt;m_strSuffix17909&gt;%&lt;/m_strSuffix17909&gt;&lt;m_yearfmt&gt;&lt;begin val=&quot;0&quot;/&gt;&lt;end val=&quot;4&quot;/&gt;&lt;/m_yearfmt&gt;&lt;/m_precDefaultPercent&gt;&lt;m_precDefaultDate&gt;&lt;m_bNumberIsYear val=&quot;0&quot;/&gt;&lt;m_strFormatTime&gt;%d/%m/%Y&lt;/m_strFormatTime&gt;&lt;m_yearfmt&gt;&lt;begin val=&quot;0&quot;/&gt;&lt;end val=&quot;0&quot;/&gt;&lt;/m_yearfmt&gt;&lt;/m_precDefaultDate&gt;&lt;m_precDefaultDay&gt;&lt;m_yearfmt&gt;&lt;begin val=&quot;0&quot;/&gt;&lt;end val=&quot;4&quot;/&gt;&lt;/m_yearfmt&gt;&lt;/m_precDefaultDay&gt;&lt;m_precDefaultWeek&gt;&lt;m_yearfmt&gt;&lt;begin val=&quot;0&quot;/&gt;&lt;end val=&quot;4&quot;/&gt;&lt;/m_yearfmt&gt;&lt;/m_precDefaultWeek&gt;&lt;m_precDefaultMonth&gt;&lt;m_yearfmt&gt;&lt;begin val=&quot;0&quot;/&gt;&lt;end val=&quot;4&quot;/&gt;&lt;/m_yearfmt&gt;&lt;/m_precDefaultMonth&gt;&lt;m_precDefaultQuarter&gt;&lt;m_yearfmt&gt;&lt;begin val=&quot;0&quot;/&gt;&lt;end val=&quot;4&quot;/&gt;&lt;/m_yearfmt&gt;&lt;/m_precDefaultQuarter&gt;&lt;m_precDefaultYear&gt;&lt;m_yearfmt&gt;&lt;begin val=&quot;0&quot;/&gt;&lt;end val=&quot;4&quot;/&gt;&lt;/m_yearfmt&gt;&lt;/m_precDefaultYear&gt;&lt;m_precDefaultFYDay&gt;&lt;m_yearfmt&gt;&lt;begin val=&quot;0&quot;/&gt;&lt;end val=&quot;4&quot;/&gt;&lt;/m_yearfmt&gt;&lt;/m_precDefaultFYDay&gt;&lt;m_precDefaultFYWeek&gt;&lt;m_yearfmt&gt;&lt;begin val=&quot;0&quot;/&gt;&lt;end val=&quot;4&quot;/&gt;&lt;/m_yearfmt&gt;&lt;/m_precDefaultFYWeek&gt;&lt;m_precDefaultFYMonth&gt;&lt;m_yearfmt&gt;&lt;begin val=&quot;0&quot;/&gt;&lt;end val=&quot;4&quot;/&gt;&lt;/m_yearfmt&gt;&lt;/m_precDefaultFYMonth&gt;&lt;m_precDefaultFYQuarter&gt;&lt;m_yearfmt&gt;&lt;begin val=&quot;0&quot;/&gt;&lt;end val=&quot;4&quot;/&gt;&lt;/m_yearfmt&gt;&lt;/m_precDefaultFYQuarter&gt;&lt;m_precDefaultFYYear&gt;&lt;m_yearfmt&gt;&lt;begin val=&quot;0&quot;/&gt;&lt;end val=&quot;4&quot;/&gt;&lt;/m_yearfmt&gt;&lt;/m_precDefaultFYYear&gt;&lt;m_mruColor&gt;&lt;m_vecMRU length=&quot;0&quot;/&gt;&lt;/m_mruColor&gt;&lt;m_eweekdayFirstOfWeek val=&quot;2&quot;/&gt;&lt;m_eweekdayFirstOfWorkweek val=&quot;2&quot;/&gt;&lt;m_eweekdayFirstOfWeekend val=&quot;7&quot;/&gt;&lt;/CPresentation&gt;&lt;/root&gt;"/>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0.xml><?xml version="1.0" encoding="utf-8"?>
<p:tagLst xmlns:a="http://schemas.openxmlformats.org/drawingml/2006/main" xmlns:r="http://schemas.openxmlformats.org/officeDocument/2006/relationships" xmlns:p="http://schemas.openxmlformats.org/presentationml/2006/main">
  <p:tag name="THINKCELLSHAPEDONOTDELETE" val="tlzUXY5HeD5fAXx1RhL6.gA"/>
</p:tagLst>
</file>

<file path=ppt/tags/tag101.xml><?xml version="1.0" encoding="utf-8"?>
<p:tagLst xmlns:a="http://schemas.openxmlformats.org/drawingml/2006/main" xmlns:r="http://schemas.openxmlformats.org/officeDocument/2006/relationships" xmlns:p="http://schemas.openxmlformats.org/presentationml/2006/main">
  <p:tag name="THINKCELLSHAPEDONOTDELETE" val="t_b5HqNTLYvcxRA.zg0fQYA"/>
</p:tagLst>
</file>

<file path=ppt/tags/tag102.xml><?xml version="1.0" encoding="utf-8"?>
<p:tagLst xmlns:a="http://schemas.openxmlformats.org/drawingml/2006/main" xmlns:r="http://schemas.openxmlformats.org/officeDocument/2006/relationships" xmlns:p="http://schemas.openxmlformats.org/presentationml/2006/main">
  <p:tag name="THINKCELLSHAPEDONOTDELETE" val="t7aR4I7rJgapanNu_ugWGow"/>
</p:tagLst>
</file>

<file path=ppt/tags/tag103.xml><?xml version="1.0" encoding="utf-8"?>
<p:tagLst xmlns:a="http://schemas.openxmlformats.org/drawingml/2006/main" xmlns:r="http://schemas.openxmlformats.org/officeDocument/2006/relationships" xmlns:p="http://schemas.openxmlformats.org/presentationml/2006/main">
  <p:tag name="THINKCELLSHAPEDONOTDELETE" val="t9wwjN1tYyZWkqm9zRZI6vA"/>
</p:tagLst>
</file>

<file path=ppt/tags/tag104.xml><?xml version="1.0" encoding="utf-8"?>
<p:tagLst xmlns:a="http://schemas.openxmlformats.org/drawingml/2006/main" xmlns:r="http://schemas.openxmlformats.org/officeDocument/2006/relationships" xmlns:p="http://schemas.openxmlformats.org/presentationml/2006/main">
  <p:tag name="THINKCELLSHAPEDONOTDELETE" val="tCuKhW9pxh9pYyKb1WWlhsQ"/>
</p:tagLst>
</file>

<file path=ppt/tags/tag105.xml><?xml version="1.0" encoding="utf-8"?>
<p:tagLst xmlns:a="http://schemas.openxmlformats.org/drawingml/2006/main" xmlns:r="http://schemas.openxmlformats.org/officeDocument/2006/relationships" xmlns:p="http://schemas.openxmlformats.org/presentationml/2006/main">
  <p:tag name="THINKCELLSHAPEDONOTDELETE" val="tz9YN75PZAR82pWJGxI3QqA"/>
</p:tagLst>
</file>

<file path=ppt/tags/tag106.xml><?xml version="1.0" encoding="utf-8"?>
<p:tagLst xmlns:a="http://schemas.openxmlformats.org/drawingml/2006/main" xmlns:r="http://schemas.openxmlformats.org/officeDocument/2006/relationships" xmlns:p="http://schemas.openxmlformats.org/presentationml/2006/main">
  <p:tag name="THINKCELLSHAPEDONOTDELETE" val="taeyGgunGovZ8kR_nFi3VNw"/>
</p:tagLst>
</file>

<file path=ppt/tags/tag107.xml><?xml version="1.0" encoding="utf-8"?>
<p:tagLst xmlns:a="http://schemas.openxmlformats.org/drawingml/2006/main" xmlns:r="http://schemas.openxmlformats.org/officeDocument/2006/relationships" xmlns:p="http://schemas.openxmlformats.org/presentationml/2006/main">
  <p:tag name="THINKCELLSHAPEDONOTDELETE" val="tm4Jfcr7URckbVfFhITikmA"/>
</p:tagLst>
</file>

<file path=ppt/tags/tag108.xml><?xml version="1.0" encoding="utf-8"?>
<p:tagLst xmlns:a="http://schemas.openxmlformats.org/drawingml/2006/main" xmlns:r="http://schemas.openxmlformats.org/officeDocument/2006/relationships" xmlns:p="http://schemas.openxmlformats.org/presentationml/2006/main">
  <p:tag name="THINKCELLSHAPEDONOTDELETE" val="to8acxWhR8ApBMlqYuMIGJQ"/>
</p:tagLst>
</file>

<file path=ppt/tags/tag109.xml><?xml version="1.0" encoding="utf-8"?>
<p:tagLst xmlns:a="http://schemas.openxmlformats.org/drawingml/2006/main" xmlns:r="http://schemas.openxmlformats.org/officeDocument/2006/relationships" xmlns:p="http://schemas.openxmlformats.org/presentationml/2006/main">
  <p:tag name="THINKCELLSHAPEDONOTDELETE" val="taKHzIMocnzNLw.AU2NK.9w"/>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0.xml><?xml version="1.0" encoding="utf-8"?>
<p:tagLst xmlns:a="http://schemas.openxmlformats.org/drawingml/2006/main" xmlns:r="http://schemas.openxmlformats.org/officeDocument/2006/relationships" xmlns:p="http://schemas.openxmlformats.org/presentationml/2006/main">
  <p:tag name="THINKCELLSHAPEDONOTDELETE" val="tQQtnu8_jKw.aGcXFcCxGcw"/>
</p:tagLst>
</file>

<file path=ppt/tags/tag111.xml><?xml version="1.0" encoding="utf-8"?>
<p:tagLst xmlns:a="http://schemas.openxmlformats.org/drawingml/2006/main" xmlns:r="http://schemas.openxmlformats.org/officeDocument/2006/relationships" xmlns:p="http://schemas.openxmlformats.org/presentationml/2006/main">
  <p:tag name="THINKCELLSHAPEDONOTDELETE" val="tTYZE7z0iASqOvb8AHQRlOw"/>
</p:tagLst>
</file>

<file path=ppt/tags/tag112.xml><?xml version="1.0" encoding="utf-8"?>
<p:tagLst xmlns:a="http://schemas.openxmlformats.org/drawingml/2006/main" xmlns:r="http://schemas.openxmlformats.org/officeDocument/2006/relationships" xmlns:p="http://schemas.openxmlformats.org/presentationml/2006/main">
  <p:tag name="THINKCELLSHAPEDONOTDELETE" val="tKA_4GI8H84m6Eri3xUDmTQ"/>
</p:tagLst>
</file>

<file path=ppt/tags/tag113.xml><?xml version="1.0" encoding="utf-8"?>
<p:tagLst xmlns:a="http://schemas.openxmlformats.org/drawingml/2006/main" xmlns:r="http://schemas.openxmlformats.org/officeDocument/2006/relationships" xmlns:p="http://schemas.openxmlformats.org/presentationml/2006/main">
  <p:tag name="THINKCELLSHAPEDONOTDELETE" val="t3oNkK6gKl879SweXIW8aAg"/>
</p:tagLst>
</file>

<file path=ppt/tags/tag114.xml><?xml version="1.0" encoding="utf-8"?>
<p:tagLst xmlns:a="http://schemas.openxmlformats.org/drawingml/2006/main" xmlns:r="http://schemas.openxmlformats.org/officeDocument/2006/relationships" xmlns:p="http://schemas.openxmlformats.org/presentationml/2006/main">
  <p:tag name="THINKCELLSHAPEDONOTDELETE" val="t4AyKFryT_2G6Um3fS_p97Q"/>
</p:tagLst>
</file>

<file path=ppt/tags/tag115.xml><?xml version="1.0" encoding="utf-8"?>
<p:tagLst xmlns:a="http://schemas.openxmlformats.org/drawingml/2006/main" xmlns:r="http://schemas.openxmlformats.org/officeDocument/2006/relationships" xmlns:p="http://schemas.openxmlformats.org/presentationml/2006/main">
  <p:tag name="THINKCELLSHAPEDONOTDELETE" val="tP28vFue5rft7XvUaCOkTMw"/>
</p:tagLst>
</file>

<file path=ppt/tags/tag116.xml><?xml version="1.0" encoding="utf-8"?>
<p:tagLst xmlns:a="http://schemas.openxmlformats.org/drawingml/2006/main" xmlns:r="http://schemas.openxmlformats.org/officeDocument/2006/relationships" xmlns:p="http://schemas.openxmlformats.org/presentationml/2006/main">
  <p:tag name="THINKCELLSHAPEDONOTDELETE" val="tBJAultr9yCmTJaGNK.ZDRQ"/>
</p:tagLst>
</file>

<file path=ppt/tags/tag117.xml><?xml version="1.0" encoding="utf-8"?>
<p:tagLst xmlns:a="http://schemas.openxmlformats.org/drawingml/2006/main" xmlns:r="http://schemas.openxmlformats.org/officeDocument/2006/relationships" xmlns:p="http://schemas.openxmlformats.org/presentationml/2006/main">
  <p:tag name="THINKCELLSHAPEDONOTDELETE" val="t4L3AHyDHE0rBuYnl4UsITQ"/>
</p:tagLst>
</file>

<file path=ppt/tags/tag118.xml><?xml version="1.0" encoding="utf-8"?>
<p:tagLst xmlns:a="http://schemas.openxmlformats.org/drawingml/2006/main" xmlns:r="http://schemas.openxmlformats.org/officeDocument/2006/relationships" xmlns:p="http://schemas.openxmlformats.org/presentationml/2006/main">
  <p:tag name="THINKCELLSHAPEDONOTDELETE" val="toajEou5fYKjK1y9I8OxveA"/>
</p:tagLst>
</file>

<file path=ppt/tags/tag119.xml><?xml version="1.0" encoding="utf-8"?>
<p:tagLst xmlns:a="http://schemas.openxmlformats.org/drawingml/2006/main" xmlns:r="http://schemas.openxmlformats.org/officeDocument/2006/relationships" xmlns:p="http://schemas.openxmlformats.org/presentationml/2006/main">
  <p:tag name="THINKCELLSHAPEDONOTDELETE" val="tLlQiGZN4LP8wfhF.ohatYQ"/>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0.xml><?xml version="1.0" encoding="utf-8"?>
<p:tagLst xmlns:a="http://schemas.openxmlformats.org/drawingml/2006/main" xmlns:r="http://schemas.openxmlformats.org/officeDocument/2006/relationships" xmlns:p="http://schemas.openxmlformats.org/presentationml/2006/main">
  <p:tag name="THINKCELLSHAPEDONOTDELETE" val="tKAoUp7u5LcbTlFOeyCq6ag"/>
</p:tagLst>
</file>

<file path=ppt/tags/tag121.xml><?xml version="1.0" encoding="utf-8"?>
<p:tagLst xmlns:a="http://schemas.openxmlformats.org/drawingml/2006/main" xmlns:r="http://schemas.openxmlformats.org/officeDocument/2006/relationships" xmlns:p="http://schemas.openxmlformats.org/presentationml/2006/main">
  <p:tag name="THINKCELLSHAPEDONOTDELETE" val="tpKdyni1uZw5.I8ioaTnF9w"/>
</p:tagLst>
</file>

<file path=ppt/tags/tag122.xml><?xml version="1.0" encoding="utf-8"?>
<p:tagLst xmlns:a="http://schemas.openxmlformats.org/drawingml/2006/main" xmlns:r="http://schemas.openxmlformats.org/officeDocument/2006/relationships" xmlns:p="http://schemas.openxmlformats.org/presentationml/2006/main">
  <p:tag name="THINKCELLSHAPEDONOTDELETE" val="tay7MzZU_t52deki7ap0J8w"/>
</p:tagLst>
</file>

<file path=ppt/tags/tag123.xml><?xml version="1.0" encoding="utf-8"?>
<p:tagLst xmlns:a="http://schemas.openxmlformats.org/drawingml/2006/main" xmlns:r="http://schemas.openxmlformats.org/officeDocument/2006/relationships" xmlns:p="http://schemas.openxmlformats.org/presentationml/2006/main">
  <p:tag name="THINKCELLSHAPEDONOTDELETE" val="tuD94enKTGCAI30pwzKhCzQ"/>
</p:tagLst>
</file>

<file path=ppt/tags/tag124.xml><?xml version="1.0" encoding="utf-8"?>
<p:tagLst xmlns:a="http://schemas.openxmlformats.org/drawingml/2006/main" xmlns:r="http://schemas.openxmlformats.org/officeDocument/2006/relationships" xmlns:p="http://schemas.openxmlformats.org/presentationml/2006/main">
  <p:tag name="THINKCELLSHAPEDONOTDELETE" val="tR5qBV5irxyU4u0f5xl7Vkg"/>
</p:tagLst>
</file>

<file path=ppt/tags/tag125.xml><?xml version="1.0" encoding="utf-8"?>
<p:tagLst xmlns:a="http://schemas.openxmlformats.org/drawingml/2006/main" xmlns:r="http://schemas.openxmlformats.org/officeDocument/2006/relationships" xmlns:p="http://schemas.openxmlformats.org/presentationml/2006/main">
  <p:tag name="THINKCELLSHAPEDONOTDELETE" val="tGu.K0DVRuYaivKQuGJc0CA"/>
</p:tagLst>
</file>

<file path=ppt/tags/tag126.xml><?xml version="1.0" encoding="utf-8"?>
<p:tagLst xmlns:a="http://schemas.openxmlformats.org/drawingml/2006/main" xmlns:r="http://schemas.openxmlformats.org/officeDocument/2006/relationships" xmlns:p="http://schemas.openxmlformats.org/presentationml/2006/main">
  <p:tag name="THINKCELLSHAPEDONOTDELETE" val="t490Q4qIr6r6bayYBn5XIHw"/>
</p:tagLst>
</file>

<file path=ppt/tags/tag127.xml><?xml version="1.0" encoding="utf-8"?>
<p:tagLst xmlns:a="http://schemas.openxmlformats.org/drawingml/2006/main" xmlns:r="http://schemas.openxmlformats.org/officeDocument/2006/relationships" xmlns:p="http://schemas.openxmlformats.org/presentationml/2006/main">
  <p:tag name="THINKCELLSHAPEDONOTDELETE" val="tMl6Wy8yJ79EPFqIiK6.xjA"/>
</p:tagLst>
</file>

<file path=ppt/tags/tag128.xml><?xml version="1.0" encoding="utf-8"?>
<p:tagLst xmlns:a="http://schemas.openxmlformats.org/drawingml/2006/main" xmlns:r="http://schemas.openxmlformats.org/officeDocument/2006/relationships" xmlns:p="http://schemas.openxmlformats.org/presentationml/2006/main">
  <p:tag name="THINKCELLSHAPEDONOTDELETE" val="t9tDsqqYEl47zeQHxbgpwsA"/>
</p:tagLst>
</file>

<file path=ppt/tags/tag129.xml><?xml version="1.0" encoding="utf-8"?>
<p:tagLst xmlns:a="http://schemas.openxmlformats.org/drawingml/2006/main" xmlns:r="http://schemas.openxmlformats.org/officeDocument/2006/relationships" xmlns:p="http://schemas.openxmlformats.org/presentationml/2006/main">
  <p:tag name="THINKCELLSHAPEDONOTDELETE" val="tAGBYKm9KOsB2Y.V9tiKiLg"/>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QQaBgWr4SOjCtLotFecpqA"/>
</p:tagLst>
</file>

<file path=ppt/tags/tag130.xml><?xml version="1.0" encoding="utf-8"?>
<p:tagLst xmlns:a="http://schemas.openxmlformats.org/drawingml/2006/main" xmlns:r="http://schemas.openxmlformats.org/officeDocument/2006/relationships" xmlns:p="http://schemas.openxmlformats.org/presentationml/2006/main">
  <p:tag name="THINKCELLSHAPEDONOTDELETE" val="tK0tH5GLvlkDZnZJ49a2xyg"/>
</p:tagLst>
</file>

<file path=ppt/tags/tag131.xml><?xml version="1.0" encoding="utf-8"?>
<p:tagLst xmlns:a="http://schemas.openxmlformats.org/drawingml/2006/main" xmlns:r="http://schemas.openxmlformats.org/officeDocument/2006/relationships" xmlns:p="http://schemas.openxmlformats.org/presentationml/2006/main">
  <p:tag name="THINKCELLSHAPEDONOTDELETE" val="tctJ7JN4bJkVvlSsowlVjoA"/>
</p:tagLst>
</file>

<file path=ppt/tags/tag132.xml><?xml version="1.0" encoding="utf-8"?>
<p:tagLst xmlns:a="http://schemas.openxmlformats.org/drawingml/2006/main" xmlns:r="http://schemas.openxmlformats.org/officeDocument/2006/relationships" xmlns:p="http://schemas.openxmlformats.org/presentationml/2006/main">
  <p:tag name="THINKCELLSHAPEDONOTDELETE" val="tG5RAahq4ja8z4vwANII3mw"/>
</p:tagLst>
</file>

<file path=ppt/tags/tag133.xml><?xml version="1.0" encoding="utf-8"?>
<p:tagLst xmlns:a="http://schemas.openxmlformats.org/drawingml/2006/main" xmlns:r="http://schemas.openxmlformats.org/officeDocument/2006/relationships" xmlns:p="http://schemas.openxmlformats.org/presentationml/2006/main">
  <p:tag name="THINKCELLSHAPEDONOTDELETE" val="t8HR3AjSsyLldEgK0SC8ulA"/>
</p:tagLst>
</file>

<file path=ppt/tags/tag1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5.xml><?xml version="1.0" encoding="utf-8"?>
<p:tagLst xmlns:a="http://schemas.openxmlformats.org/drawingml/2006/main" xmlns:r="http://schemas.openxmlformats.org/officeDocument/2006/relationships" xmlns:p="http://schemas.openxmlformats.org/presentationml/2006/main">
  <p:tag name="THINKCELLSHAPEDONOTDELETE" val="tPfoJROM9v9BKDI5ERAwm.A"/>
</p:tagLst>
</file>

<file path=ppt/tags/tag136.xml><?xml version="1.0" encoding="utf-8"?>
<p:tagLst xmlns:a="http://schemas.openxmlformats.org/drawingml/2006/main" xmlns:r="http://schemas.openxmlformats.org/officeDocument/2006/relationships" xmlns:p="http://schemas.openxmlformats.org/presentationml/2006/main">
  <p:tag name="THINKCELLSHAPEDONOTDELETE" val="tQ0_OipQfCVDPrV3tjD3pig"/>
</p:tagLst>
</file>

<file path=ppt/tags/tag137.xml><?xml version="1.0" encoding="utf-8"?>
<p:tagLst xmlns:a="http://schemas.openxmlformats.org/drawingml/2006/main" xmlns:r="http://schemas.openxmlformats.org/officeDocument/2006/relationships" xmlns:p="http://schemas.openxmlformats.org/presentationml/2006/main">
  <p:tag name="THINKCELLSHAPEDONOTDELETE" val="tPGC1oUqQax_NvNgkrHg_sg"/>
</p:tagLst>
</file>

<file path=ppt/tags/tag138.xml><?xml version="1.0" encoding="utf-8"?>
<p:tagLst xmlns:a="http://schemas.openxmlformats.org/drawingml/2006/main" xmlns:r="http://schemas.openxmlformats.org/officeDocument/2006/relationships" xmlns:p="http://schemas.openxmlformats.org/presentationml/2006/main">
  <p:tag name="THINKCELLSHAPEDONOTDELETE" val="tTRvTEdzGIxblxwp_F4g5tg"/>
</p:tagLst>
</file>

<file path=ppt/tags/tag139.xml><?xml version="1.0" encoding="utf-8"?>
<p:tagLst xmlns:a="http://schemas.openxmlformats.org/drawingml/2006/main" xmlns:r="http://schemas.openxmlformats.org/officeDocument/2006/relationships" xmlns:p="http://schemas.openxmlformats.org/presentationml/2006/main">
  <p:tag name="THINKCELLSHAPEDONOTDELETE" val="tIWrJbx_hhnWqrg6yjvWT8g"/>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UgI57RyjMtY3QJsvlE.HiQ"/>
</p:tagLst>
</file>

<file path=ppt/tags/tag140.xml><?xml version="1.0" encoding="utf-8"?>
<p:tagLst xmlns:a="http://schemas.openxmlformats.org/drawingml/2006/main" xmlns:r="http://schemas.openxmlformats.org/officeDocument/2006/relationships" xmlns:p="http://schemas.openxmlformats.org/presentationml/2006/main">
  <p:tag name="THINKCELLSHAPEDONOTDELETE" val="te4n_.jOFwOdfC_eDC6eM6w"/>
</p:tagLst>
</file>

<file path=ppt/tags/tag141.xml><?xml version="1.0" encoding="utf-8"?>
<p:tagLst xmlns:a="http://schemas.openxmlformats.org/drawingml/2006/main" xmlns:r="http://schemas.openxmlformats.org/officeDocument/2006/relationships" xmlns:p="http://schemas.openxmlformats.org/presentationml/2006/main">
  <p:tag name="THINKCELLSHAPEDONOTDELETE" val="tBKdrx40vwdZEryv053Fk0g"/>
</p:tagLst>
</file>

<file path=ppt/tags/tag142.xml><?xml version="1.0" encoding="utf-8"?>
<p:tagLst xmlns:a="http://schemas.openxmlformats.org/drawingml/2006/main" xmlns:r="http://schemas.openxmlformats.org/officeDocument/2006/relationships" xmlns:p="http://schemas.openxmlformats.org/presentationml/2006/main">
  <p:tag name="THINKCELLSHAPEDONOTDELETE" val="tKm8YnbKp6DhaiHXsomnryQ"/>
</p:tagLst>
</file>

<file path=ppt/tags/tag143.xml><?xml version="1.0" encoding="utf-8"?>
<p:tagLst xmlns:a="http://schemas.openxmlformats.org/drawingml/2006/main" xmlns:r="http://schemas.openxmlformats.org/officeDocument/2006/relationships" xmlns:p="http://schemas.openxmlformats.org/presentationml/2006/main">
  <p:tag name="THINKCELLSHAPEDONOTDELETE" val="tS20eUILhYO.Ycs3I.EpUgQ"/>
</p:tagLst>
</file>

<file path=ppt/tags/tag144.xml><?xml version="1.0" encoding="utf-8"?>
<p:tagLst xmlns:a="http://schemas.openxmlformats.org/drawingml/2006/main" xmlns:r="http://schemas.openxmlformats.org/officeDocument/2006/relationships" xmlns:p="http://schemas.openxmlformats.org/presentationml/2006/main">
  <p:tag name="THINKCELLSHAPEDONOTDELETE" val="tbvn4oVd.FwcVkYScQFC0Kg"/>
</p:tagLst>
</file>

<file path=ppt/tags/tag145.xml><?xml version="1.0" encoding="utf-8"?>
<p:tagLst xmlns:a="http://schemas.openxmlformats.org/drawingml/2006/main" xmlns:r="http://schemas.openxmlformats.org/officeDocument/2006/relationships" xmlns:p="http://schemas.openxmlformats.org/presentationml/2006/main">
  <p:tag name="THINKCELLSHAPEDONOTDELETE" val="tvSlx7biQyjoccznEZoC6xQ"/>
</p:tagLst>
</file>

<file path=ppt/tags/tag146.xml><?xml version="1.0" encoding="utf-8"?>
<p:tagLst xmlns:a="http://schemas.openxmlformats.org/drawingml/2006/main" xmlns:r="http://schemas.openxmlformats.org/officeDocument/2006/relationships" xmlns:p="http://schemas.openxmlformats.org/presentationml/2006/main">
  <p:tag name="THINKCELLSHAPEDONOTDELETE" val="tlmKv35p5bltBQziBjed3uA"/>
</p:tagLst>
</file>

<file path=ppt/tags/tag147.xml><?xml version="1.0" encoding="utf-8"?>
<p:tagLst xmlns:a="http://schemas.openxmlformats.org/drawingml/2006/main" xmlns:r="http://schemas.openxmlformats.org/officeDocument/2006/relationships" xmlns:p="http://schemas.openxmlformats.org/presentationml/2006/main">
  <p:tag name="THINKCELLSHAPEDONOTDELETE" val="t9rXrQd41v9iyYxaSkcIQXQ"/>
</p:tagLst>
</file>

<file path=ppt/tags/tag148.xml><?xml version="1.0" encoding="utf-8"?>
<p:tagLst xmlns:a="http://schemas.openxmlformats.org/drawingml/2006/main" xmlns:r="http://schemas.openxmlformats.org/officeDocument/2006/relationships" xmlns:p="http://schemas.openxmlformats.org/presentationml/2006/main">
  <p:tag name="THINKCELLSHAPEDONOTDELETE" val="tP.E6IxnmXSRghWr_6OfKTg"/>
</p:tagLst>
</file>

<file path=ppt/tags/tag149.xml><?xml version="1.0" encoding="utf-8"?>
<p:tagLst xmlns:a="http://schemas.openxmlformats.org/drawingml/2006/main" xmlns:r="http://schemas.openxmlformats.org/officeDocument/2006/relationships" xmlns:p="http://schemas.openxmlformats.org/presentationml/2006/main">
  <p:tag name="THINKCELLSHAPEDONOTDELETE" val="tOE1efv59X_iKYVaW8elsoQ"/>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jvygFIPcLw5um4VkQM0cNA"/>
</p:tagLst>
</file>

<file path=ppt/tags/tag150.xml><?xml version="1.0" encoding="utf-8"?>
<p:tagLst xmlns:a="http://schemas.openxmlformats.org/drawingml/2006/main" xmlns:r="http://schemas.openxmlformats.org/officeDocument/2006/relationships" xmlns:p="http://schemas.openxmlformats.org/presentationml/2006/main">
  <p:tag name="THINKCELLSHAPEDONOTDELETE" val="tkAFLKUwS6w4Gs9AI0BTlng"/>
</p:tagLst>
</file>

<file path=ppt/tags/tag151.xml><?xml version="1.0" encoding="utf-8"?>
<p:tagLst xmlns:a="http://schemas.openxmlformats.org/drawingml/2006/main" xmlns:r="http://schemas.openxmlformats.org/officeDocument/2006/relationships" xmlns:p="http://schemas.openxmlformats.org/presentationml/2006/main">
  <p:tag name="THINKCELLSHAPEDONOTDELETE" val="tk45tr4lOeU69QApRwiio.Q"/>
</p:tagLst>
</file>

<file path=ppt/tags/tag152.xml><?xml version="1.0" encoding="utf-8"?>
<p:tagLst xmlns:a="http://schemas.openxmlformats.org/drawingml/2006/main" xmlns:r="http://schemas.openxmlformats.org/officeDocument/2006/relationships" xmlns:p="http://schemas.openxmlformats.org/presentationml/2006/main">
  <p:tag name="THINKCELLSHAPEDONOTDELETE" val="ttGI0Ne7TbOxzng9MLq6oBQ"/>
</p:tagLst>
</file>

<file path=ppt/tags/tag153.xml><?xml version="1.0" encoding="utf-8"?>
<p:tagLst xmlns:a="http://schemas.openxmlformats.org/drawingml/2006/main" xmlns:r="http://schemas.openxmlformats.org/officeDocument/2006/relationships" xmlns:p="http://schemas.openxmlformats.org/presentationml/2006/main">
  <p:tag name="THINKCELLSHAPEDONOTDELETE" val="tVPVFGu5RuvVVYwkYdXV40A"/>
</p:tagLst>
</file>

<file path=ppt/tags/tag154.xml><?xml version="1.0" encoding="utf-8"?>
<p:tagLst xmlns:a="http://schemas.openxmlformats.org/drawingml/2006/main" xmlns:r="http://schemas.openxmlformats.org/officeDocument/2006/relationships" xmlns:p="http://schemas.openxmlformats.org/presentationml/2006/main">
  <p:tag name="THINKCELLSHAPEDONOTDELETE" val="tA.V1yIjUFPUOntIcGlGqLA"/>
</p:tagLst>
</file>

<file path=ppt/tags/tag155.xml><?xml version="1.0" encoding="utf-8"?>
<p:tagLst xmlns:a="http://schemas.openxmlformats.org/drawingml/2006/main" xmlns:r="http://schemas.openxmlformats.org/officeDocument/2006/relationships" xmlns:p="http://schemas.openxmlformats.org/presentationml/2006/main">
  <p:tag name="THINKCELLSHAPEDONOTDELETE" val="tRYZ6.SPJjdn29l5TLUtGfg"/>
</p:tagLst>
</file>

<file path=ppt/tags/tag156.xml><?xml version="1.0" encoding="utf-8"?>
<p:tagLst xmlns:a="http://schemas.openxmlformats.org/drawingml/2006/main" xmlns:r="http://schemas.openxmlformats.org/officeDocument/2006/relationships" xmlns:p="http://schemas.openxmlformats.org/presentationml/2006/main">
  <p:tag name="THINKCELLSHAPEDONOTDELETE" val="tmZxkJ3UK95d6bk_OfkWrbQ"/>
</p:tagLst>
</file>

<file path=ppt/tags/tag157.xml><?xml version="1.0" encoding="utf-8"?>
<p:tagLst xmlns:a="http://schemas.openxmlformats.org/drawingml/2006/main" xmlns:r="http://schemas.openxmlformats.org/officeDocument/2006/relationships" xmlns:p="http://schemas.openxmlformats.org/presentationml/2006/main">
  <p:tag name="THINKCELLSHAPEDONOTDELETE" val="trq95HqYm8DaUyUT4mmJsjA"/>
</p:tagLst>
</file>

<file path=ppt/tags/tag158.xml><?xml version="1.0" encoding="utf-8"?>
<p:tagLst xmlns:a="http://schemas.openxmlformats.org/drawingml/2006/main" xmlns:r="http://schemas.openxmlformats.org/officeDocument/2006/relationships" xmlns:p="http://schemas.openxmlformats.org/presentationml/2006/main">
  <p:tag name="THINKCELLSHAPEDONOTDELETE" val="t7OFt1iqGn7cs2B8IymU8iA"/>
</p:tagLst>
</file>

<file path=ppt/tags/tag159.xml><?xml version="1.0" encoding="utf-8"?>
<p:tagLst xmlns:a="http://schemas.openxmlformats.org/drawingml/2006/main" xmlns:r="http://schemas.openxmlformats.org/officeDocument/2006/relationships" xmlns:p="http://schemas.openxmlformats.org/presentationml/2006/main">
  <p:tag name="THINKCELLSHAPEDONOTDELETE" val="tt.ZupInCwJa6l2HcxSgh9Q"/>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JoehHQpwVEk_wG7QMp0cg"/>
</p:tagLst>
</file>

<file path=ppt/tags/tag160.xml><?xml version="1.0" encoding="utf-8"?>
<p:tagLst xmlns:a="http://schemas.openxmlformats.org/drawingml/2006/main" xmlns:r="http://schemas.openxmlformats.org/officeDocument/2006/relationships" xmlns:p="http://schemas.openxmlformats.org/presentationml/2006/main">
  <p:tag name="THINKCELLSHAPEDONOTDELETE" val="t0z7S0pOpt3PFTzoDnMCAcQ"/>
</p:tagLst>
</file>

<file path=ppt/tags/tag161.xml><?xml version="1.0" encoding="utf-8"?>
<p:tagLst xmlns:a="http://schemas.openxmlformats.org/drawingml/2006/main" xmlns:r="http://schemas.openxmlformats.org/officeDocument/2006/relationships" xmlns:p="http://schemas.openxmlformats.org/presentationml/2006/main">
  <p:tag name="THINKCELLSHAPEDONOTDELETE" val="t6fcgEp9UFUiR6X8X1R0pWw"/>
</p:tagLst>
</file>

<file path=ppt/tags/tag162.xml><?xml version="1.0" encoding="utf-8"?>
<p:tagLst xmlns:a="http://schemas.openxmlformats.org/drawingml/2006/main" xmlns:r="http://schemas.openxmlformats.org/officeDocument/2006/relationships" xmlns:p="http://schemas.openxmlformats.org/presentationml/2006/main">
  <p:tag name="THINKCELLSHAPEDONOTDELETE" val="tvBbRy2nmcJR2B1eim1zYYQ"/>
</p:tagLst>
</file>

<file path=ppt/tags/tag163.xml><?xml version="1.0" encoding="utf-8"?>
<p:tagLst xmlns:a="http://schemas.openxmlformats.org/drawingml/2006/main" xmlns:r="http://schemas.openxmlformats.org/officeDocument/2006/relationships" xmlns:p="http://schemas.openxmlformats.org/presentationml/2006/main">
  <p:tag name="THINKCELLSHAPEDONOTDELETE" val="tD4hhHfZsh4g2Gs0HNDQhpA"/>
</p:tagLst>
</file>

<file path=ppt/tags/tag164.xml><?xml version="1.0" encoding="utf-8"?>
<p:tagLst xmlns:a="http://schemas.openxmlformats.org/drawingml/2006/main" xmlns:r="http://schemas.openxmlformats.org/officeDocument/2006/relationships" xmlns:p="http://schemas.openxmlformats.org/presentationml/2006/main">
  <p:tag name="THINKCELLSHAPEDONOTDELETE" val="tPS.O0.X3WXD.q6ptC5mjVw"/>
</p:tagLst>
</file>

<file path=ppt/tags/tag165.xml><?xml version="1.0" encoding="utf-8"?>
<p:tagLst xmlns:a="http://schemas.openxmlformats.org/drawingml/2006/main" xmlns:r="http://schemas.openxmlformats.org/officeDocument/2006/relationships" xmlns:p="http://schemas.openxmlformats.org/presentationml/2006/main">
  <p:tag name="THINKCELLSHAPEDONOTDELETE" val="tXKVbk9KNYu_9zoVp7BxyYQ"/>
</p:tagLst>
</file>

<file path=ppt/tags/tag166.xml><?xml version="1.0" encoding="utf-8"?>
<p:tagLst xmlns:a="http://schemas.openxmlformats.org/drawingml/2006/main" xmlns:r="http://schemas.openxmlformats.org/officeDocument/2006/relationships" xmlns:p="http://schemas.openxmlformats.org/presentationml/2006/main">
  <p:tag name="THINKCELLSHAPEDONOTDELETE" val="tS9lFsn3QX2RE0C1_RpRgxw"/>
</p:tagLst>
</file>

<file path=ppt/tags/tag167.xml><?xml version="1.0" encoding="utf-8"?>
<p:tagLst xmlns:a="http://schemas.openxmlformats.org/drawingml/2006/main" xmlns:r="http://schemas.openxmlformats.org/officeDocument/2006/relationships" xmlns:p="http://schemas.openxmlformats.org/presentationml/2006/main">
  <p:tag name="THINKCELLSHAPEDONOTDELETE" val="tBJPgskNNPhPKUBy8fGrS7w"/>
</p:tagLst>
</file>

<file path=ppt/tags/tag168.xml><?xml version="1.0" encoding="utf-8"?>
<p:tagLst xmlns:a="http://schemas.openxmlformats.org/drawingml/2006/main" xmlns:r="http://schemas.openxmlformats.org/officeDocument/2006/relationships" xmlns:p="http://schemas.openxmlformats.org/presentationml/2006/main">
  <p:tag name="THINKCELLSHAPEDONOTDELETE" val="tl_lwK4HG9KWzN4Gj7VF9LQ"/>
</p:tagLst>
</file>

<file path=ppt/tags/tag169.xml><?xml version="1.0" encoding="utf-8"?>
<p:tagLst xmlns:a="http://schemas.openxmlformats.org/drawingml/2006/main" xmlns:r="http://schemas.openxmlformats.org/officeDocument/2006/relationships" xmlns:p="http://schemas.openxmlformats.org/presentationml/2006/main">
  <p:tag name="THINKCELLSHAPEDONOTDELETE" val="tfaabTeQBoR6X5Y8Yls.n1w"/>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_TS1et1uUYfBMOiYRfprA"/>
</p:tagLst>
</file>

<file path=ppt/tags/tag170.xml><?xml version="1.0" encoding="utf-8"?>
<p:tagLst xmlns:a="http://schemas.openxmlformats.org/drawingml/2006/main" xmlns:r="http://schemas.openxmlformats.org/officeDocument/2006/relationships" xmlns:p="http://schemas.openxmlformats.org/presentationml/2006/main">
  <p:tag name="THINKCELLSHAPEDONOTDELETE" val="tSeavvlxUwNZNymsfWpVCJQ"/>
</p:tagLst>
</file>

<file path=ppt/tags/tag171.xml><?xml version="1.0" encoding="utf-8"?>
<p:tagLst xmlns:a="http://schemas.openxmlformats.org/drawingml/2006/main" xmlns:r="http://schemas.openxmlformats.org/officeDocument/2006/relationships" xmlns:p="http://schemas.openxmlformats.org/presentationml/2006/main">
  <p:tag name="THINKCELLSHAPEDONOTDELETE" val="tSluJ_lOg5IB7dQF7Wp2E2Q"/>
</p:tagLst>
</file>

<file path=ppt/tags/tag172.xml><?xml version="1.0" encoding="utf-8"?>
<p:tagLst xmlns:a="http://schemas.openxmlformats.org/drawingml/2006/main" xmlns:r="http://schemas.openxmlformats.org/officeDocument/2006/relationships" xmlns:p="http://schemas.openxmlformats.org/presentationml/2006/main">
  <p:tag name="THINKCELLSHAPEDONOTDELETE" val="tAqlEKDVyBZ2aPTS5uYbjQg"/>
</p:tagLst>
</file>

<file path=ppt/tags/tag173.xml><?xml version="1.0" encoding="utf-8"?>
<p:tagLst xmlns:a="http://schemas.openxmlformats.org/drawingml/2006/main" xmlns:r="http://schemas.openxmlformats.org/officeDocument/2006/relationships" xmlns:p="http://schemas.openxmlformats.org/presentationml/2006/main">
  <p:tag name="THINKCELLSHAPEDONOTDELETE" val="tDcMxL1oGo7_1hC5r0AtsRA"/>
</p:tagLst>
</file>

<file path=ppt/tags/tag174.xml><?xml version="1.0" encoding="utf-8"?>
<p:tagLst xmlns:a="http://schemas.openxmlformats.org/drawingml/2006/main" xmlns:r="http://schemas.openxmlformats.org/officeDocument/2006/relationships" xmlns:p="http://schemas.openxmlformats.org/presentationml/2006/main">
  <p:tag name="THINKCELLSHAPEDONOTDELETE" val="tAakFUC6oyYiFgzRku6Zjjw"/>
</p:tagLst>
</file>

<file path=ppt/tags/tag175.xml><?xml version="1.0" encoding="utf-8"?>
<p:tagLst xmlns:a="http://schemas.openxmlformats.org/drawingml/2006/main" xmlns:r="http://schemas.openxmlformats.org/officeDocument/2006/relationships" xmlns:p="http://schemas.openxmlformats.org/presentationml/2006/main">
  <p:tag name="THINKCELLSHAPEDONOTDELETE" val="tRe_Hp9MCQZH.vpuQ2AxDuw"/>
</p:tagLst>
</file>

<file path=ppt/tags/tag176.xml><?xml version="1.0" encoding="utf-8"?>
<p:tagLst xmlns:a="http://schemas.openxmlformats.org/drawingml/2006/main" xmlns:r="http://schemas.openxmlformats.org/officeDocument/2006/relationships" xmlns:p="http://schemas.openxmlformats.org/presentationml/2006/main">
  <p:tag name="THINKCELLSHAPEDONOTDELETE" val="tanL2VJndyUJ4yv9.N6HA9w"/>
</p:tagLst>
</file>

<file path=ppt/tags/tag177.xml><?xml version="1.0" encoding="utf-8"?>
<p:tagLst xmlns:a="http://schemas.openxmlformats.org/drawingml/2006/main" xmlns:r="http://schemas.openxmlformats.org/officeDocument/2006/relationships" xmlns:p="http://schemas.openxmlformats.org/presentationml/2006/main">
  <p:tag name="THINKCELLSHAPEDONOTDELETE" val="ttXhRw2qfn13sIqgN1DcDvg"/>
</p:tagLst>
</file>

<file path=ppt/tags/tag178.xml><?xml version="1.0" encoding="utf-8"?>
<p:tagLst xmlns:a="http://schemas.openxmlformats.org/drawingml/2006/main" xmlns:r="http://schemas.openxmlformats.org/officeDocument/2006/relationships" xmlns:p="http://schemas.openxmlformats.org/presentationml/2006/main">
  <p:tag name="THINKCELLSHAPEDONOTDELETE" val="tTgPxBEFmx7NWMtBPpuex2w"/>
</p:tagLst>
</file>

<file path=ppt/tags/tag179.xml><?xml version="1.0" encoding="utf-8"?>
<p:tagLst xmlns:a="http://schemas.openxmlformats.org/drawingml/2006/main" xmlns:r="http://schemas.openxmlformats.org/officeDocument/2006/relationships" xmlns:p="http://schemas.openxmlformats.org/presentationml/2006/main">
  <p:tag name="THINKCELLSHAPEDONOTDELETE" val="tHmAtw5JLDFYJnWxJhGf5iQ"/>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9c42cfnWfM8stgGRWJ4vfQ"/>
</p:tagLst>
</file>

<file path=ppt/tags/tag180.xml><?xml version="1.0" encoding="utf-8"?>
<p:tagLst xmlns:a="http://schemas.openxmlformats.org/drawingml/2006/main" xmlns:r="http://schemas.openxmlformats.org/officeDocument/2006/relationships" xmlns:p="http://schemas.openxmlformats.org/presentationml/2006/main">
  <p:tag name="THINKCELLSHAPEDONOTDELETE" val="tfJ_1mYThWV66TQYizbTM6w"/>
</p:tagLst>
</file>

<file path=ppt/tags/tag181.xml><?xml version="1.0" encoding="utf-8"?>
<p:tagLst xmlns:a="http://schemas.openxmlformats.org/drawingml/2006/main" xmlns:r="http://schemas.openxmlformats.org/officeDocument/2006/relationships" xmlns:p="http://schemas.openxmlformats.org/presentationml/2006/main">
  <p:tag name="THINKCELLSHAPEDONOTDELETE" val="tYRTc0b2uCd4.nYfx_z59NQ"/>
</p:tagLst>
</file>

<file path=ppt/tags/tag182.xml><?xml version="1.0" encoding="utf-8"?>
<p:tagLst xmlns:a="http://schemas.openxmlformats.org/drawingml/2006/main" xmlns:r="http://schemas.openxmlformats.org/officeDocument/2006/relationships" xmlns:p="http://schemas.openxmlformats.org/presentationml/2006/main">
  <p:tag name="THINKCELLSHAPEDONOTDELETE" val="tT6z1WlaVQKIYSdJHkGsCbA"/>
</p:tagLst>
</file>

<file path=ppt/tags/tag183.xml><?xml version="1.0" encoding="utf-8"?>
<p:tagLst xmlns:a="http://schemas.openxmlformats.org/drawingml/2006/main" xmlns:r="http://schemas.openxmlformats.org/officeDocument/2006/relationships" xmlns:p="http://schemas.openxmlformats.org/presentationml/2006/main">
  <p:tag name="THINKCELLSHAPEDONOTDELETE" val="t2Z6NLVUaJrhwbS4QDT2KBA"/>
</p:tagLst>
</file>

<file path=ppt/tags/tag184.xml><?xml version="1.0" encoding="utf-8"?>
<p:tagLst xmlns:a="http://schemas.openxmlformats.org/drawingml/2006/main" xmlns:r="http://schemas.openxmlformats.org/officeDocument/2006/relationships" xmlns:p="http://schemas.openxmlformats.org/presentationml/2006/main">
  <p:tag name="THINKCELLSHAPEDONOTDELETE" val="tEqd98PdoIAJrviwYOVSSVA"/>
</p:tagLst>
</file>

<file path=ppt/tags/tag185.xml><?xml version="1.0" encoding="utf-8"?>
<p:tagLst xmlns:a="http://schemas.openxmlformats.org/drawingml/2006/main" xmlns:r="http://schemas.openxmlformats.org/officeDocument/2006/relationships" xmlns:p="http://schemas.openxmlformats.org/presentationml/2006/main">
  <p:tag name="THINKCELLSHAPEDONOTDELETE" val="t8sU0w6rie4MmgSZa4ZlYbw"/>
</p:tagLst>
</file>

<file path=ppt/tags/tag186.xml><?xml version="1.0" encoding="utf-8"?>
<p:tagLst xmlns:a="http://schemas.openxmlformats.org/drawingml/2006/main" xmlns:r="http://schemas.openxmlformats.org/officeDocument/2006/relationships" xmlns:p="http://schemas.openxmlformats.org/presentationml/2006/main">
  <p:tag name="THINKCELLSHAPEDONOTDELETE" val="tOcvjKpHjOuqolojyKvxMfQ"/>
</p:tagLst>
</file>

<file path=ppt/tags/tag187.xml><?xml version="1.0" encoding="utf-8"?>
<p:tagLst xmlns:a="http://schemas.openxmlformats.org/drawingml/2006/main" xmlns:r="http://schemas.openxmlformats.org/officeDocument/2006/relationships" xmlns:p="http://schemas.openxmlformats.org/presentationml/2006/main">
  <p:tag name="THINKCELLSHAPEDONOTDELETE" val="tKuTbHqsUQVU4y28MFly2vQ"/>
</p:tagLst>
</file>

<file path=ppt/tags/tag188.xml><?xml version="1.0" encoding="utf-8"?>
<p:tagLst xmlns:a="http://schemas.openxmlformats.org/drawingml/2006/main" xmlns:r="http://schemas.openxmlformats.org/officeDocument/2006/relationships" xmlns:p="http://schemas.openxmlformats.org/presentationml/2006/main">
  <p:tag name="THINKCELLSHAPEDONOTDELETE" val="t0IbpPHTfqIp_rtgWfAQ5Ow"/>
</p:tagLst>
</file>

<file path=ppt/tags/tag189.xml><?xml version="1.0" encoding="utf-8"?>
<p:tagLst xmlns:a="http://schemas.openxmlformats.org/drawingml/2006/main" xmlns:r="http://schemas.openxmlformats.org/officeDocument/2006/relationships" xmlns:p="http://schemas.openxmlformats.org/presentationml/2006/main">
  <p:tag name="THINKCELLSHAPEDONOTDELETE" val="t7vY0vw5pyGTUbIr7IPagCQ"/>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UzJRnza6NP9Y7FMfi53hPA"/>
</p:tagLst>
</file>

<file path=ppt/tags/tag190.xml><?xml version="1.0" encoding="utf-8"?>
<p:tagLst xmlns:a="http://schemas.openxmlformats.org/drawingml/2006/main" xmlns:r="http://schemas.openxmlformats.org/officeDocument/2006/relationships" xmlns:p="http://schemas.openxmlformats.org/presentationml/2006/main">
  <p:tag name="THINKCELLSHAPEDONOTDELETE" val="t93bkFZV94wtdViYaVMONXA"/>
</p:tagLst>
</file>

<file path=ppt/tags/tag191.xml><?xml version="1.0" encoding="utf-8"?>
<p:tagLst xmlns:a="http://schemas.openxmlformats.org/drawingml/2006/main" xmlns:r="http://schemas.openxmlformats.org/officeDocument/2006/relationships" xmlns:p="http://schemas.openxmlformats.org/presentationml/2006/main">
  <p:tag name="THINKCELLSHAPEDONOTDELETE" val="t.ELlVcplZ0gMz8dCz1A4dA"/>
</p:tagLst>
</file>

<file path=ppt/tags/tag192.xml><?xml version="1.0" encoding="utf-8"?>
<p:tagLst xmlns:a="http://schemas.openxmlformats.org/drawingml/2006/main" xmlns:r="http://schemas.openxmlformats.org/officeDocument/2006/relationships" xmlns:p="http://schemas.openxmlformats.org/presentationml/2006/main">
  <p:tag name="THINKCELLSHAPEDONOTDELETE" val="thJDCh3Hpp4djAGcfhV0tBA"/>
</p:tagLst>
</file>

<file path=ppt/tags/tag193.xml><?xml version="1.0" encoding="utf-8"?>
<p:tagLst xmlns:a="http://schemas.openxmlformats.org/drawingml/2006/main" xmlns:r="http://schemas.openxmlformats.org/officeDocument/2006/relationships" xmlns:p="http://schemas.openxmlformats.org/presentationml/2006/main">
  <p:tag name="THINKCELLSHAPEDONOTDELETE" val="tF85K_QdJzNMOgPjwkDH6SQ"/>
</p:tagLst>
</file>

<file path=ppt/tags/tag194.xml><?xml version="1.0" encoding="utf-8"?>
<p:tagLst xmlns:a="http://schemas.openxmlformats.org/drawingml/2006/main" xmlns:r="http://schemas.openxmlformats.org/officeDocument/2006/relationships" xmlns:p="http://schemas.openxmlformats.org/presentationml/2006/main">
  <p:tag name="THINKCELLSHAPEDONOTDELETE" val="tYxFgZEu4hn5nXQ5V9TYSwg"/>
</p:tagLst>
</file>

<file path=ppt/tags/tag195.xml><?xml version="1.0" encoding="utf-8"?>
<p:tagLst xmlns:a="http://schemas.openxmlformats.org/drawingml/2006/main" xmlns:r="http://schemas.openxmlformats.org/officeDocument/2006/relationships" xmlns:p="http://schemas.openxmlformats.org/presentationml/2006/main">
  <p:tag name="THINKCELLSHAPEDONOTDELETE" val="t2hYuMQuv27yIbs1QXljyaQ"/>
</p:tagLst>
</file>

<file path=ppt/tags/tag196.xml><?xml version="1.0" encoding="utf-8"?>
<p:tagLst xmlns:a="http://schemas.openxmlformats.org/drawingml/2006/main" xmlns:r="http://schemas.openxmlformats.org/officeDocument/2006/relationships" xmlns:p="http://schemas.openxmlformats.org/presentationml/2006/main">
  <p:tag name="THINKCELLSHAPEDONOTDELETE" val="txSjOmZ_k1wImcywA3w8xXA"/>
</p:tagLst>
</file>

<file path=ppt/tags/tag197.xml><?xml version="1.0" encoding="utf-8"?>
<p:tagLst xmlns:a="http://schemas.openxmlformats.org/drawingml/2006/main" xmlns:r="http://schemas.openxmlformats.org/officeDocument/2006/relationships" xmlns:p="http://schemas.openxmlformats.org/presentationml/2006/main">
  <p:tag name="THINKCELLSHAPEDONOTDELETE" val="tb1cCJ0Jw260f9BbM7oK2jg"/>
</p:tagLst>
</file>

<file path=ppt/tags/tag198.xml><?xml version="1.0" encoding="utf-8"?>
<p:tagLst xmlns:a="http://schemas.openxmlformats.org/drawingml/2006/main" xmlns:r="http://schemas.openxmlformats.org/officeDocument/2006/relationships" xmlns:p="http://schemas.openxmlformats.org/presentationml/2006/main">
  <p:tag name="THINKCELLSHAPEDONOTDELETE" val="t0yE7rve0y7M4nHMmuykOaw"/>
</p:tagLst>
</file>

<file path=ppt/tags/tag199.xml><?xml version="1.0" encoding="utf-8"?>
<p:tagLst xmlns:a="http://schemas.openxmlformats.org/drawingml/2006/main" xmlns:r="http://schemas.openxmlformats.org/officeDocument/2006/relationships" xmlns:p="http://schemas.openxmlformats.org/presentationml/2006/main">
  <p:tag name="THINKCELLSHAPEDONOTDELETE" val="tsdiUHjNo6KLz4PQSH2Za.Q"/>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6dhda29HK81i37GON.Zp8g"/>
</p:tagLst>
</file>

<file path=ppt/tags/tag200.xml><?xml version="1.0" encoding="utf-8"?>
<p:tagLst xmlns:a="http://schemas.openxmlformats.org/drawingml/2006/main" xmlns:r="http://schemas.openxmlformats.org/officeDocument/2006/relationships" xmlns:p="http://schemas.openxmlformats.org/presentationml/2006/main">
  <p:tag name="THINKCELLSHAPEDONOTDELETE" val="tYc9_OQlGph2qR_Mywz95tw"/>
</p:tagLst>
</file>

<file path=ppt/tags/tag201.xml><?xml version="1.0" encoding="utf-8"?>
<p:tagLst xmlns:a="http://schemas.openxmlformats.org/drawingml/2006/main" xmlns:r="http://schemas.openxmlformats.org/officeDocument/2006/relationships" xmlns:p="http://schemas.openxmlformats.org/presentationml/2006/main">
  <p:tag name="THINKCELLSHAPEDONOTDELETE" val="tN_lu1G5cjHLj1M8.w0Jm2g"/>
</p:tagLst>
</file>

<file path=ppt/tags/tag202.xml><?xml version="1.0" encoding="utf-8"?>
<p:tagLst xmlns:a="http://schemas.openxmlformats.org/drawingml/2006/main" xmlns:r="http://schemas.openxmlformats.org/officeDocument/2006/relationships" xmlns:p="http://schemas.openxmlformats.org/presentationml/2006/main">
  <p:tag name="THINKCELLSHAPEDONOTDELETE" val="t5x58.OR9_fYA_DurshUdCQ"/>
</p:tagLst>
</file>

<file path=ppt/tags/tag203.xml><?xml version="1.0" encoding="utf-8"?>
<p:tagLst xmlns:a="http://schemas.openxmlformats.org/drawingml/2006/main" xmlns:r="http://schemas.openxmlformats.org/officeDocument/2006/relationships" xmlns:p="http://schemas.openxmlformats.org/presentationml/2006/main">
  <p:tag name="THINKCELLSHAPEDONOTDELETE" val="tTs56QSnTIHD2OpUkk0btFA"/>
</p:tagLst>
</file>

<file path=ppt/tags/tag204.xml><?xml version="1.0" encoding="utf-8"?>
<p:tagLst xmlns:a="http://schemas.openxmlformats.org/drawingml/2006/main" xmlns:r="http://schemas.openxmlformats.org/officeDocument/2006/relationships" xmlns:p="http://schemas.openxmlformats.org/presentationml/2006/main">
  <p:tag name="THINKCELLSHAPEDONOTDELETE" val="t25d3Xq2f_FXUbf_l7UF75g"/>
</p:tagLst>
</file>

<file path=ppt/tags/tag205.xml><?xml version="1.0" encoding="utf-8"?>
<p:tagLst xmlns:a="http://schemas.openxmlformats.org/drawingml/2006/main" xmlns:r="http://schemas.openxmlformats.org/officeDocument/2006/relationships" xmlns:p="http://schemas.openxmlformats.org/presentationml/2006/main">
  <p:tag name="THINKCELLSHAPEDONOTDELETE" val="tAYKLD8Bx_f73oeA1sCrDxQ"/>
</p:tagLst>
</file>

<file path=ppt/tags/tag206.xml><?xml version="1.0" encoding="utf-8"?>
<p:tagLst xmlns:a="http://schemas.openxmlformats.org/drawingml/2006/main" xmlns:r="http://schemas.openxmlformats.org/officeDocument/2006/relationships" xmlns:p="http://schemas.openxmlformats.org/presentationml/2006/main">
  <p:tag name="THINKCELLSHAPEDONOTDELETE" val="tQWZ3TXXh9uwcZHPvuw2ahw"/>
</p:tagLst>
</file>

<file path=ppt/tags/tag207.xml><?xml version="1.0" encoding="utf-8"?>
<p:tagLst xmlns:a="http://schemas.openxmlformats.org/drawingml/2006/main" xmlns:r="http://schemas.openxmlformats.org/officeDocument/2006/relationships" xmlns:p="http://schemas.openxmlformats.org/presentationml/2006/main">
  <p:tag name="THINKCELLSHAPEDONOTDELETE" val="til_RetRkH78VMn9kYrK6Pw"/>
</p:tagLst>
</file>

<file path=ppt/tags/tag208.xml><?xml version="1.0" encoding="utf-8"?>
<p:tagLst xmlns:a="http://schemas.openxmlformats.org/drawingml/2006/main" xmlns:r="http://schemas.openxmlformats.org/officeDocument/2006/relationships" xmlns:p="http://schemas.openxmlformats.org/presentationml/2006/main">
  <p:tag name="THINKCELLSHAPEDONOTDELETE" val="tjepbJrP7i9g3NXxvzKoOqw"/>
</p:tagLst>
</file>

<file path=ppt/tags/tag209.xml><?xml version="1.0" encoding="utf-8"?>
<p:tagLst xmlns:a="http://schemas.openxmlformats.org/drawingml/2006/main" xmlns:r="http://schemas.openxmlformats.org/officeDocument/2006/relationships" xmlns:p="http://schemas.openxmlformats.org/presentationml/2006/main">
  <p:tag name="THINKCELLSHAPEDONOTDELETE" val="thnsdDPD1EqWrUrBSNxgHQg"/>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_RXBchft_XyL4Uzcnyctkg"/>
</p:tagLst>
</file>

<file path=ppt/tags/tag210.xml><?xml version="1.0" encoding="utf-8"?>
<p:tagLst xmlns:a="http://schemas.openxmlformats.org/drawingml/2006/main" xmlns:r="http://schemas.openxmlformats.org/officeDocument/2006/relationships" xmlns:p="http://schemas.openxmlformats.org/presentationml/2006/main">
  <p:tag name="THINKCELLSHAPEDONOTDELETE" val="ta0u9KslNYhJdNS5QmwL4kA"/>
</p:tagLst>
</file>

<file path=ppt/tags/tag211.xml><?xml version="1.0" encoding="utf-8"?>
<p:tagLst xmlns:a="http://schemas.openxmlformats.org/drawingml/2006/main" xmlns:r="http://schemas.openxmlformats.org/officeDocument/2006/relationships" xmlns:p="http://schemas.openxmlformats.org/presentationml/2006/main">
  <p:tag name="THINKCELLSHAPEDONOTDELETE" val="tfyGBni9cZt6..ju5taYwpQ"/>
</p:tagLst>
</file>

<file path=ppt/tags/tag212.xml><?xml version="1.0" encoding="utf-8"?>
<p:tagLst xmlns:a="http://schemas.openxmlformats.org/drawingml/2006/main" xmlns:r="http://schemas.openxmlformats.org/officeDocument/2006/relationships" xmlns:p="http://schemas.openxmlformats.org/presentationml/2006/main">
  <p:tag name="THINKCELLSHAPEDONOTDELETE" val="tamOctWddAZgmF0q1HovtNA"/>
</p:tagLst>
</file>

<file path=ppt/tags/tag213.xml><?xml version="1.0" encoding="utf-8"?>
<p:tagLst xmlns:a="http://schemas.openxmlformats.org/drawingml/2006/main" xmlns:r="http://schemas.openxmlformats.org/officeDocument/2006/relationships" xmlns:p="http://schemas.openxmlformats.org/presentationml/2006/main">
  <p:tag name="THINKCELLSHAPEDONOTDELETE" val="trs_d5_cYoB2Koki.9VtMwA"/>
</p:tagLst>
</file>

<file path=ppt/tags/tag214.xml><?xml version="1.0" encoding="utf-8"?>
<p:tagLst xmlns:a="http://schemas.openxmlformats.org/drawingml/2006/main" xmlns:r="http://schemas.openxmlformats.org/officeDocument/2006/relationships" xmlns:p="http://schemas.openxmlformats.org/presentationml/2006/main">
  <p:tag name="THINKCELLSHAPEDONOTDELETE" val="t7.Q5uago1lue3I.ndwl04Q"/>
</p:tagLst>
</file>

<file path=ppt/tags/tag215.xml><?xml version="1.0" encoding="utf-8"?>
<p:tagLst xmlns:a="http://schemas.openxmlformats.org/drawingml/2006/main" xmlns:r="http://schemas.openxmlformats.org/officeDocument/2006/relationships" xmlns:p="http://schemas.openxmlformats.org/presentationml/2006/main">
  <p:tag name="THINKCELLSHAPEDONOTDELETE" val="tAUOLJUKjWzybiyKlc.BAaQ"/>
</p:tagLst>
</file>

<file path=ppt/tags/tag216.xml><?xml version="1.0" encoding="utf-8"?>
<p:tagLst xmlns:a="http://schemas.openxmlformats.org/drawingml/2006/main" xmlns:r="http://schemas.openxmlformats.org/officeDocument/2006/relationships" xmlns:p="http://schemas.openxmlformats.org/presentationml/2006/main">
  <p:tag name="THINKCELLSHAPEDONOTDELETE" val="t1XLto9uJGUAi2ImmsR2lKw"/>
</p:tagLst>
</file>

<file path=ppt/tags/tag217.xml><?xml version="1.0" encoding="utf-8"?>
<p:tagLst xmlns:a="http://schemas.openxmlformats.org/drawingml/2006/main" xmlns:r="http://schemas.openxmlformats.org/officeDocument/2006/relationships" xmlns:p="http://schemas.openxmlformats.org/presentationml/2006/main">
  <p:tag name="THINKCELLSHAPEDONOTDELETE" val="t6nt4.viEkug45sw7QgsSHQ"/>
</p:tagLst>
</file>

<file path=ppt/tags/tag218.xml><?xml version="1.0" encoding="utf-8"?>
<p:tagLst xmlns:a="http://schemas.openxmlformats.org/drawingml/2006/main" xmlns:r="http://schemas.openxmlformats.org/officeDocument/2006/relationships" xmlns:p="http://schemas.openxmlformats.org/presentationml/2006/main">
  <p:tag name="THINKCELLSHAPEDONOTDELETE" val="tTh7OwzzDHALmcL3JfrAL8w"/>
</p:tagLst>
</file>

<file path=ppt/tags/tag219.xml><?xml version="1.0" encoding="utf-8"?>
<p:tagLst xmlns:a="http://schemas.openxmlformats.org/drawingml/2006/main" xmlns:r="http://schemas.openxmlformats.org/officeDocument/2006/relationships" xmlns:p="http://schemas.openxmlformats.org/presentationml/2006/main">
  <p:tag name="THINKCELLSHAPEDONOTDELETE" val="tzsegnPIuJjOm.C98mYE8.A"/>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ESPpeid7v74FW2y3Uzq1Cw"/>
</p:tagLst>
</file>

<file path=ppt/tags/tag220.xml><?xml version="1.0" encoding="utf-8"?>
<p:tagLst xmlns:a="http://schemas.openxmlformats.org/drawingml/2006/main" xmlns:r="http://schemas.openxmlformats.org/officeDocument/2006/relationships" xmlns:p="http://schemas.openxmlformats.org/presentationml/2006/main">
  <p:tag name="THINKCELLSHAPEDONOTDELETE" val="tfnDEpwJClvxZDLEvAkKrQw"/>
</p:tagLst>
</file>

<file path=ppt/tags/tag221.xml><?xml version="1.0" encoding="utf-8"?>
<p:tagLst xmlns:a="http://schemas.openxmlformats.org/drawingml/2006/main" xmlns:r="http://schemas.openxmlformats.org/officeDocument/2006/relationships" xmlns:p="http://schemas.openxmlformats.org/presentationml/2006/main">
  <p:tag name="THINKCELLSHAPEDONOTDELETE" val="tPoMhl7PiwaJFLpKwxYZV8A"/>
</p:tagLst>
</file>

<file path=ppt/tags/tag222.xml><?xml version="1.0" encoding="utf-8"?>
<p:tagLst xmlns:a="http://schemas.openxmlformats.org/drawingml/2006/main" xmlns:r="http://schemas.openxmlformats.org/officeDocument/2006/relationships" xmlns:p="http://schemas.openxmlformats.org/presentationml/2006/main">
  <p:tag name="THINKCELLSHAPEDONOTDELETE" val="til1ozHGhEEakotpEpNhA7g"/>
</p:tagLst>
</file>

<file path=ppt/tags/tag223.xml><?xml version="1.0" encoding="utf-8"?>
<p:tagLst xmlns:a="http://schemas.openxmlformats.org/drawingml/2006/main" xmlns:r="http://schemas.openxmlformats.org/officeDocument/2006/relationships" xmlns:p="http://schemas.openxmlformats.org/presentationml/2006/main">
  <p:tag name="THINKCELLSHAPEDONOTDELETE" val="tYpxFzEij4CMoqSnTvW1DqA"/>
</p:tagLst>
</file>

<file path=ppt/tags/tag224.xml><?xml version="1.0" encoding="utf-8"?>
<p:tagLst xmlns:a="http://schemas.openxmlformats.org/drawingml/2006/main" xmlns:r="http://schemas.openxmlformats.org/officeDocument/2006/relationships" xmlns:p="http://schemas.openxmlformats.org/presentationml/2006/main">
  <p:tag name="THINKCELLSHAPEDONOTDELETE" val="t4xuloPHLsKFvcRO4YasE4Q"/>
</p:tagLst>
</file>

<file path=ppt/tags/tag225.xml><?xml version="1.0" encoding="utf-8"?>
<p:tagLst xmlns:a="http://schemas.openxmlformats.org/drawingml/2006/main" xmlns:r="http://schemas.openxmlformats.org/officeDocument/2006/relationships" xmlns:p="http://schemas.openxmlformats.org/presentationml/2006/main">
  <p:tag name="THINKCELLSHAPEDONOTDELETE" val="tZUyX4OYsZ5SFRZ1Ro8l0WQ"/>
</p:tagLst>
</file>

<file path=ppt/tags/tag226.xml><?xml version="1.0" encoding="utf-8"?>
<p:tagLst xmlns:a="http://schemas.openxmlformats.org/drawingml/2006/main" xmlns:r="http://schemas.openxmlformats.org/officeDocument/2006/relationships" xmlns:p="http://schemas.openxmlformats.org/presentationml/2006/main">
  <p:tag name="THINKCELLSHAPEDONOTDELETE" val="twejfn7uZj52KSb2I8sS7vA"/>
</p:tagLst>
</file>

<file path=ppt/tags/tag227.xml><?xml version="1.0" encoding="utf-8"?>
<p:tagLst xmlns:a="http://schemas.openxmlformats.org/drawingml/2006/main" xmlns:r="http://schemas.openxmlformats.org/officeDocument/2006/relationships" xmlns:p="http://schemas.openxmlformats.org/presentationml/2006/main">
  <p:tag name="THINKCELLSHAPEDONOTDELETE" val="tyF5bKCmH2mWQyZkLdvm8Ow"/>
</p:tagLst>
</file>

<file path=ppt/tags/tag228.xml><?xml version="1.0" encoding="utf-8"?>
<p:tagLst xmlns:a="http://schemas.openxmlformats.org/drawingml/2006/main" xmlns:r="http://schemas.openxmlformats.org/officeDocument/2006/relationships" xmlns:p="http://schemas.openxmlformats.org/presentationml/2006/main">
  <p:tag name="THINKCELLSHAPEDONOTDELETE" val="tdekCmWwYDmQ75jCoYSapRw"/>
</p:tagLst>
</file>

<file path=ppt/tags/tag2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uQU6M6nRE0_05AQ2ATV1Zg"/>
</p:tagLst>
</file>

<file path=ppt/tags/tag230.xml><?xml version="1.0" encoding="utf-8"?>
<p:tagLst xmlns:a="http://schemas.openxmlformats.org/drawingml/2006/main" xmlns:r="http://schemas.openxmlformats.org/officeDocument/2006/relationships" xmlns:p="http://schemas.openxmlformats.org/presentationml/2006/main">
  <p:tag name="THINKCELLSHAPEDONOTDELETE" val="t_oJVIj7NdmxDecDeCIifdA"/>
</p:tagLst>
</file>

<file path=ppt/tags/tag231.xml><?xml version="1.0" encoding="utf-8"?>
<p:tagLst xmlns:a="http://schemas.openxmlformats.org/drawingml/2006/main" xmlns:r="http://schemas.openxmlformats.org/officeDocument/2006/relationships" xmlns:p="http://schemas.openxmlformats.org/presentationml/2006/main">
  <p:tag name="THINKCELLSHAPEDONOTDELETE" val="t1.iO8cw3EoB3xR.dCSqBVQ"/>
</p:tagLst>
</file>

<file path=ppt/tags/tag232.xml><?xml version="1.0" encoding="utf-8"?>
<p:tagLst xmlns:a="http://schemas.openxmlformats.org/drawingml/2006/main" xmlns:r="http://schemas.openxmlformats.org/officeDocument/2006/relationships" xmlns:p="http://schemas.openxmlformats.org/presentationml/2006/main">
  <p:tag name="THINKCELLSHAPEDONOTDELETE" val="thxbebEu17ZozyBGNA8357Q"/>
</p:tagLst>
</file>

<file path=ppt/tags/tag233.xml><?xml version="1.0" encoding="utf-8"?>
<p:tagLst xmlns:a="http://schemas.openxmlformats.org/drawingml/2006/main" xmlns:r="http://schemas.openxmlformats.org/officeDocument/2006/relationships" xmlns:p="http://schemas.openxmlformats.org/presentationml/2006/main">
  <p:tag name="THINKCELLSHAPEDONOTDELETE" val="tYerX.4ABDFxsNYBZrgb_hw"/>
</p:tagLst>
</file>

<file path=ppt/tags/tag234.xml><?xml version="1.0" encoding="utf-8"?>
<p:tagLst xmlns:a="http://schemas.openxmlformats.org/drawingml/2006/main" xmlns:r="http://schemas.openxmlformats.org/officeDocument/2006/relationships" xmlns:p="http://schemas.openxmlformats.org/presentationml/2006/main">
  <p:tag name="THINKCELLSHAPEDONOTDELETE" val="tlDvcnzwFH_iPzAMeLoxlVw"/>
</p:tagLst>
</file>

<file path=ppt/tags/tag235.xml><?xml version="1.0" encoding="utf-8"?>
<p:tagLst xmlns:a="http://schemas.openxmlformats.org/drawingml/2006/main" xmlns:r="http://schemas.openxmlformats.org/officeDocument/2006/relationships" xmlns:p="http://schemas.openxmlformats.org/presentationml/2006/main">
  <p:tag name="THINKCELLSHAPEDONOTDELETE" val="tkpVS_joVp85Cd7bIjiNajQ"/>
</p:tagLst>
</file>

<file path=ppt/tags/tag236.xml><?xml version="1.0" encoding="utf-8"?>
<p:tagLst xmlns:a="http://schemas.openxmlformats.org/drawingml/2006/main" xmlns:r="http://schemas.openxmlformats.org/officeDocument/2006/relationships" xmlns:p="http://schemas.openxmlformats.org/presentationml/2006/main">
  <p:tag name="THINKCELLSHAPEDONOTDELETE" val="tmZjHg_9IWphhEXJfcLtIhw"/>
</p:tagLst>
</file>

<file path=ppt/tags/tag237.xml><?xml version="1.0" encoding="utf-8"?>
<p:tagLst xmlns:a="http://schemas.openxmlformats.org/drawingml/2006/main" xmlns:r="http://schemas.openxmlformats.org/officeDocument/2006/relationships" xmlns:p="http://schemas.openxmlformats.org/presentationml/2006/main">
  <p:tag name="THINKCELLSHAPEDONOTDELETE" val="tytyKsKNT8dCJ5gIe4JPuxg"/>
</p:tagLst>
</file>

<file path=ppt/tags/tag238.xml><?xml version="1.0" encoding="utf-8"?>
<p:tagLst xmlns:a="http://schemas.openxmlformats.org/drawingml/2006/main" xmlns:r="http://schemas.openxmlformats.org/officeDocument/2006/relationships" xmlns:p="http://schemas.openxmlformats.org/presentationml/2006/main">
  <p:tag name="THINKCELLSHAPEDONOTDELETE" val="tjtD4GGFx4pX0eKN9UVkGvA"/>
</p:tagLst>
</file>

<file path=ppt/tags/tag239.xml><?xml version="1.0" encoding="utf-8"?>
<p:tagLst xmlns:a="http://schemas.openxmlformats.org/drawingml/2006/main" xmlns:r="http://schemas.openxmlformats.org/officeDocument/2006/relationships" xmlns:p="http://schemas.openxmlformats.org/presentationml/2006/main">
  <p:tag name="THINKCELLSHAPEDONOTDELETE" val="tf9kbnDMKVzN2avKJ1OLiPw"/>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iwqw0hYPObtly.soBuCYig"/>
</p:tagLst>
</file>

<file path=ppt/tags/tag240.xml><?xml version="1.0" encoding="utf-8"?>
<p:tagLst xmlns:a="http://schemas.openxmlformats.org/drawingml/2006/main" xmlns:r="http://schemas.openxmlformats.org/officeDocument/2006/relationships" xmlns:p="http://schemas.openxmlformats.org/presentationml/2006/main">
  <p:tag name="THINKCELLSHAPEDONOTDELETE" val="tSA_tVxP9Hu3BneHyg0k2Vg"/>
</p:tagLst>
</file>

<file path=ppt/tags/tag241.xml><?xml version="1.0" encoding="utf-8"?>
<p:tagLst xmlns:a="http://schemas.openxmlformats.org/drawingml/2006/main" xmlns:r="http://schemas.openxmlformats.org/officeDocument/2006/relationships" xmlns:p="http://schemas.openxmlformats.org/presentationml/2006/main">
  <p:tag name="THINKCELLSHAPEDONOTDELETE" val="tXPj1GH2e1agURdo0DbORMw"/>
</p:tagLst>
</file>

<file path=ppt/tags/tag242.xml><?xml version="1.0" encoding="utf-8"?>
<p:tagLst xmlns:a="http://schemas.openxmlformats.org/drawingml/2006/main" xmlns:r="http://schemas.openxmlformats.org/officeDocument/2006/relationships" xmlns:p="http://schemas.openxmlformats.org/presentationml/2006/main">
  <p:tag name="THINKCELLSHAPEDONOTDELETE" val="tHUTAQPnfwUMtVsLZyWs9pA"/>
</p:tagLst>
</file>

<file path=ppt/tags/tag243.xml><?xml version="1.0" encoding="utf-8"?>
<p:tagLst xmlns:a="http://schemas.openxmlformats.org/drawingml/2006/main" xmlns:r="http://schemas.openxmlformats.org/officeDocument/2006/relationships" xmlns:p="http://schemas.openxmlformats.org/presentationml/2006/main">
  <p:tag name="THINKCELLSHAPEDONOTDELETE" val="txsrzq_hF_bL.NuueNhM7Dg"/>
</p:tagLst>
</file>

<file path=ppt/tags/tag244.xml><?xml version="1.0" encoding="utf-8"?>
<p:tagLst xmlns:a="http://schemas.openxmlformats.org/drawingml/2006/main" xmlns:r="http://schemas.openxmlformats.org/officeDocument/2006/relationships" xmlns:p="http://schemas.openxmlformats.org/presentationml/2006/main">
  <p:tag name="THINKCELLSHAPEDONOTDELETE" val="tA60w8o0Tx1HGYoop6CeCGA"/>
</p:tagLst>
</file>

<file path=ppt/tags/tag245.xml><?xml version="1.0" encoding="utf-8"?>
<p:tagLst xmlns:a="http://schemas.openxmlformats.org/drawingml/2006/main" xmlns:r="http://schemas.openxmlformats.org/officeDocument/2006/relationships" xmlns:p="http://schemas.openxmlformats.org/presentationml/2006/main">
  <p:tag name="THINKCELLSHAPEDONOTDELETE" val="th9Yry3wiYnsLRtp1cAva2w"/>
</p:tagLst>
</file>

<file path=ppt/tags/tag246.xml><?xml version="1.0" encoding="utf-8"?>
<p:tagLst xmlns:a="http://schemas.openxmlformats.org/drawingml/2006/main" xmlns:r="http://schemas.openxmlformats.org/officeDocument/2006/relationships" xmlns:p="http://schemas.openxmlformats.org/presentationml/2006/main">
  <p:tag name="THINKCELLSHAPEDONOTDELETE" val="tcD5G1qdMPnPh7.a_3l.KCw"/>
</p:tagLst>
</file>

<file path=ppt/tags/tag247.xml><?xml version="1.0" encoding="utf-8"?>
<p:tagLst xmlns:a="http://schemas.openxmlformats.org/drawingml/2006/main" xmlns:r="http://schemas.openxmlformats.org/officeDocument/2006/relationships" xmlns:p="http://schemas.openxmlformats.org/presentationml/2006/main">
  <p:tag name="THINKCELLSHAPEDONOTDELETE" val="tu3UFympOiWid0qjq307Rsw"/>
</p:tagLst>
</file>

<file path=ppt/tags/tag248.xml><?xml version="1.0" encoding="utf-8"?>
<p:tagLst xmlns:a="http://schemas.openxmlformats.org/drawingml/2006/main" xmlns:r="http://schemas.openxmlformats.org/officeDocument/2006/relationships" xmlns:p="http://schemas.openxmlformats.org/presentationml/2006/main">
  <p:tag name="THINKCELLSHAPEDONOTDELETE" val="tmDHcA3N4lcBpfIgcKVi4Dw"/>
</p:tagLst>
</file>

<file path=ppt/tags/tag249.xml><?xml version="1.0" encoding="utf-8"?>
<p:tagLst xmlns:a="http://schemas.openxmlformats.org/drawingml/2006/main" xmlns:r="http://schemas.openxmlformats.org/officeDocument/2006/relationships" xmlns:p="http://schemas.openxmlformats.org/presentationml/2006/main">
  <p:tag name="THINKCELLSHAPEDONOTDELETE" val="t6KPaHqsOgaRG5nv2hzTISw"/>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ZO8UyWUrIqIUwz.lUsB65g"/>
</p:tagLst>
</file>

<file path=ppt/tags/tag250.xml><?xml version="1.0" encoding="utf-8"?>
<p:tagLst xmlns:a="http://schemas.openxmlformats.org/drawingml/2006/main" xmlns:r="http://schemas.openxmlformats.org/officeDocument/2006/relationships" xmlns:p="http://schemas.openxmlformats.org/presentationml/2006/main">
  <p:tag name="THINKCELLSHAPEDONOTDELETE" val="tRS1fWUP1r7sJNp70hmtGiQ"/>
</p:tagLst>
</file>

<file path=ppt/tags/tag251.xml><?xml version="1.0" encoding="utf-8"?>
<p:tagLst xmlns:a="http://schemas.openxmlformats.org/drawingml/2006/main" xmlns:r="http://schemas.openxmlformats.org/officeDocument/2006/relationships" xmlns:p="http://schemas.openxmlformats.org/presentationml/2006/main">
  <p:tag name="THINKCELLSHAPEDONOTDELETE" val="tNy123QplOSmk6ArbVJakJw"/>
</p:tagLst>
</file>

<file path=ppt/tags/tag252.xml><?xml version="1.0" encoding="utf-8"?>
<p:tagLst xmlns:a="http://schemas.openxmlformats.org/drawingml/2006/main" xmlns:r="http://schemas.openxmlformats.org/officeDocument/2006/relationships" xmlns:p="http://schemas.openxmlformats.org/presentationml/2006/main">
  <p:tag name="THINKCELLSHAPEDONOTDELETE" val="tStLx3u4InT3UKGfFI_UIzA"/>
</p:tagLst>
</file>

<file path=ppt/tags/tag253.xml><?xml version="1.0" encoding="utf-8"?>
<p:tagLst xmlns:a="http://schemas.openxmlformats.org/drawingml/2006/main" xmlns:r="http://schemas.openxmlformats.org/officeDocument/2006/relationships" xmlns:p="http://schemas.openxmlformats.org/presentationml/2006/main">
  <p:tag name="THINKCELLSHAPEDONOTDELETE" val="ty.lOHeHwkLFghmTV5nfWXw"/>
</p:tagLst>
</file>

<file path=ppt/tags/tag254.xml><?xml version="1.0" encoding="utf-8"?>
<p:tagLst xmlns:a="http://schemas.openxmlformats.org/drawingml/2006/main" xmlns:r="http://schemas.openxmlformats.org/officeDocument/2006/relationships" xmlns:p="http://schemas.openxmlformats.org/presentationml/2006/main">
  <p:tag name="THINKCELLSHAPEDONOTDELETE" val="tr_grLWCfzMsv4rxMyv7JZg"/>
</p:tagLst>
</file>

<file path=ppt/tags/tag255.xml><?xml version="1.0" encoding="utf-8"?>
<p:tagLst xmlns:a="http://schemas.openxmlformats.org/drawingml/2006/main" xmlns:r="http://schemas.openxmlformats.org/officeDocument/2006/relationships" xmlns:p="http://schemas.openxmlformats.org/presentationml/2006/main">
  <p:tag name="THINKCELLSHAPEDONOTDELETE" val="to7qOT7_4xsaGfQKk4qz4Kg"/>
</p:tagLst>
</file>

<file path=ppt/tags/tag256.xml><?xml version="1.0" encoding="utf-8"?>
<p:tagLst xmlns:a="http://schemas.openxmlformats.org/drawingml/2006/main" xmlns:r="http://schemas.openxmlformats.org/officeDocument/2006/relationships" xmlns:p="http://schemas.openxmlformats.org/presentationml/2006/main">
  <p:tag name="THINKCELLSHAPEDONOTDELETE" val="tWAeFHf1BqlO5cS7OjwEl0g"/>
</p:tagLst>
</file>

<file path=ppt/tags/tag257.xml><?xml version="1.0" encoding="utf-8"?>
<p:tagLst xmlns:a="http://schemas.openxmlformats.org/drawingml/2006/main" xmlns:r="http://schemas.openxmlformats.org/officeDocument/2006/relationships" xmlns:p="http://schemas.openxmlformats.org/presentationml/2006/main">
  <p:tag name="THINKCELLSHAPEDONOTDELETE" val="tnKofrLIwqaT.tYTII3_A1A"/>
</p:tagLst>
</file>

<file path=ppt/tags/tag258.xml><?xml version="1.0" encoding="utf-8"?>
<p:tagLst xmlns:a="http://schemas.openxmlformats.org/drawingml/2006/main" xmlns:r="http://schemas.openxmlformats.org/officeDocument/2006/relationships" xmlns:p="http://schemas.openxmlformats.org/presentationml/2006/main">
  <p:tag name="THINKCELLSHAPEDONOTDELETE" val="tzCfloXBodD.bxThEk3gBxQ"/>
</p:tagLst>
</file>

<file path=ppt/tags/tag259.xml><?xml version="1.0" encoding="utf-8"?>
<p:tagLst xmlns:a="http://schemas.openxmlformats.org/drawingml/2006/main" xmlns:r="http://schemas.openxmlformats.org/officeDocument/2006/relationships" xmlns:p="http://schemas.openxmlformats.org/presentationml/2006/main">
  <p:tag name="THINKCELLSHAPEDONOTDELETE" val="ttEMRORcT7.wyDXWYCie0yQ"/>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QWEm2HDCvY_2iTZD2DVN8Q"/>
</p:tagLst>
</file>

<file path=ppt/tags/tag260.xml><?xml version="1.0" encoding="utf-8"?>
<p:tagLst xmlns:a="http://schemas.openxmlformats.org/drawingml/2006/main" xmlns:r="http://schemas.openxmlformats.org/officeDocument/2006/relationships" xmlns:p="http://schemas.openxmlformats.org/presentationml/2006/main">
  <p:tag name="THINKCELLSHAPEDONOTDELETE" val="tVT81R1O3IkF2L6pVfROitg"/>
</p:tagLst>
</file>

<file path=ppt/tags/tag261.xml><?xml version="1.0" encoding="utf-8"?>
<p:tagLst xmlns:a="http://schemas.openxmlformats.org/drawingml/2006/main" xmlns:r="http://schemas.openxmlformats.org/officeDocument/2006/relationships" xmlns:p="http://schemas.openxmlformats.org/presentationml/2006/main">
  <p:tag name="THINKCELLSHAPEDONOTDELETE" val="tTl08M0bPqhcjddVgnwHBkA"/>
</p:tagLst>
</file>

<file path=ppt/tags/tag262.xml><?xml version="1.0" encoding="utf-8"?>
<p:tagLst xmlns:a="http://schemas.openxmlformats.org/drawingml/2006/main" xmlns:r="http://schemas.openxmlformats.org/officeDocument/2006/relationships" xmlns:p="http://schemas.openxmlformats.org/presentationml/2006/main">
  <p:tag name="THINKCELLSHAPEDONOTDELETE" val="tN_q6Q9sqYY1OFMNPgDVr_Q"/>
</p:tagLst>
</file>

<file path=ppt/tags/tag263.xml><?xml version="1.0" encoding="utf-8"?>
<p:tagLst xmlns:a="http://schemas.openxmlformats.org/drawingml/2006/main" xmlns:r="http://schemas.openxmlformats.org/officeDocument/2006/relationships" xmlns:p="http://schemas.openxmlformats.org/presentationml/2006/main">
  <p:tag name="THINKCELLSHAPEDONOTDELETE" val="t7Mze675nVQFkyBUcUhxLkQ"/>
</p:tagLst>
</file>

<file path=ppt/tags/tag264.xml><?xml version="1.0" encoding="utf-8"?>
<p:tagLst xmlns:a="http://schemas.openxmlformats.org/drawingml/2006/main" xmlns:r="http://schemas.openxmlformats.org/officeDocument/2006/relationships" xmlns:p="http://schemas.openxmlformats.org/presentationml/2006/main">
  <p:tag name="THINKCELLSHAPEDONOTDELETE" val="tyB8vaUjLqecBNmOeNsLFpg"/>
</p:tagLst>
</file>

<file path=ppt/tags/tag265.xml><?xml version="1.0" encoding="utf-8"?>
<p:tagLst xmlns:a="http://schemas.openxmlformats.org/drawingml/2006/main" xmlns:r="http://schemas.openxmlformats.org/officeDocument/2006/relationships" xmlns:p="http://schemas.openxmlformats.org/presentationml/2006/main">
  <p:tag name="THINKCELLSHAPEDONOTDELETE" val="t8pKRLWkteNHxaNm2osRxIQ"/>
</p:tagLst>
</file>

<file path=ppt/tags/tag266.xml><?xml version="1.0" encoding="utf-8"?>
<p:tagLst xmlns:a="http://schemas.openxmlformats.org/drawingml/2006/main" xmlns:r="http://schemas.openxmlformats.org/officeDocument/2006/relationships" xmlns:p="http://schemas.openxmlformats.org/presentationml/2006/main">
  <p:tag name="THINKCELLSHAPEDONOTDELETE" val="tYwhFngjWnln7rsJZc6tYtQ"/>
</p:tagLst>
</file>

<file path=ppt/tags/tag267.xml><?xml version="1.0" encoding="utf-8"?>
<p:tagLst xmlns:a="http://schemas.openxmlformats.org/drawingml/2006/main" xmlns:r="http://schemas.openxmlformats.org/officeDocument/2006/relationships" xmlns:p="http://schemas.openxmlformats.org/presentationml/2006/main">
  <p:tag name="THINKCELLSHAPEDONOTDELETE" val="tmogr4C8NKY0In7VF6up7GQ"/>
</p:tagLst>
</file>

<file path=ppt/tags/tag268.xml><?xml version="1.0" encoding="utf-8"?>
<p:tagLst xmlns:a="http://schemas.openxmlformats.org/drawingml/2006/main" xmlns:r="http://schemas.openxmlformats.org/officeDocument/2006/relationships" xmlns:p="http://schemas.openxmlformats.org/presentationml/2006/main">
  <p:tag name="THINKCELLSHAPEDONOTDELETE" val="tpyu1mfm.n0GOwGIboYrhPg"/>
</p:tagLst>
</file>

<file path=ppt/tags/tag269.xml><?xml version="1.0" encoding="utf-8"?>
<p:tagLst xmlns:a="http://schemas.openxmlformats.org/drawingml/2006/main" xmlns:r="http://schemas.openxmlformats.org/officeDocument/2006/relationships" xmlns:p="http://schemas.openxmlformats.org/presentationml/2006/main">
  <p:tag name="THINKCELLSHAPEDONOTDELETE" val="tKPojnACi6mSCaUK5flQTnA"/>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nduQt5oel8y_lxcCoH54bA"/>
</p:tagLst>
</file>

<file path=ppt/tags/tag270.xml><?xml version="1.0" encoding="utf-8"?>
<p:tagLst xmlns:a="http://schemas.openxmlformats.org/drawingml/2006/main" xmlns:r="http://schemas.openxmlformats.org/officeDocument/2006/relationships" xmlns:p="http://schemas.openxmlformats.org/presentationml/2006/main">
  <p:tag name="THINKCELLSHAPEDONOTDELETE" val="tg58CUWz_Ngt5GYoxLXDASg"/>
</p:tagLst>
</file>

<file path=ppt/tags/tag271.xml><?xml version="1.0" encoding="utf-8"?>
<p:tagLst xmlns:a="http://schemas.openxmlformats.org/drawingml/2006/main" xmlns:r="http://schemas.openxmlformats.org/officeDocument/2006/relationships" xmlns:p="http://schemas.openxmlformats.org/presentationml/2006/main">
  <p:tag name="THINKCELLSHAPEDONOTDELETE" val="tvOg1iJ18VPEKJKxaR5rtrQ"/>
</p:tagLst>
</file>

<file path=ppt/tags/tag272.xml><?xml version="1.0" encoding="utf-8"?>
<p:tagLst xmlns:a="http://schemas.openxmlformats.org/drawingml/2006/main" xmlns:r="http://schemas.openxmlformats.org/officeDocument/2006/relationships" xmlns:p="http://schemas.openxmlformats.org/presentationml/2006/main">
  <p:tag name="THINKCELLSHAPEDONOTDELETE" val="taDZWzouAyoHBZvZyyk8bvQ"/>
</p:tagLst>
</file>

<file path=ppt/tags/tag273.xml><?xml version="1.0" encoding="utf-8"?>
<p:tagLst xmlns:a="http://schemas.openxmlformats.org/drawingml/2006/main" xmlns:r="http://schemas.openxmlformats.org/officeDocument/2006/relationships" xmlns:p="http://schemas.openxmlformats.org/presentationml/2006/main">
  <p:tag name="THINKCELLSHAPEDONOTDELETE" val="tHKJZbtYcWQ_H05L2AnO4_w"/>
</p:tagLst>
</file>

<file path=ppt/tags/tag274.xml><?xml version="1.0" encoding="utf-8"?>
<p:tagLst xmlns:a="http://schemas.openxmlformats.org/drawingml/2006/main" xmlns:r="http://schemas.openxmlformats.org/officeDocument/2006/relationships" xmlns:p="http://schemas.openxmlformats.org/presentationml/2006/main">
  <p:tag name="THINKCELLSHAPEDONOTDELETE" val="tmAajXtrDxzFL7TDJkiHI7g"/>
</p:tagLst>
</file>

<file path=ppt/tags/tag275.xml><?xml version="1.0" encoding="utf-8"?>
<p:tagLst xmlns:a="http://schemas.openxmlformats.org/drawingml/2006/main" xmlns:r="http://schemas.openxmlformats.org/officeDocument/2006/relationships" xmlns:p="http://schemas.openxmlformats.org/presentationml/2006/main">
  <p:tag name="THINKCELLSHAPEDONOTDELETE" val="t3yqF5kwO9u3ObN5EvQhpcA"/>
</p:tagLst>
</file>

<file path=ppt/tags/tag276.xml><?xml version="1.0" encoding="utf-8"?>
<p:tagLst xmlns:a="http://schemas.openxmlformats.org/drawingml/2006/main" xmlns:r="http://schemas.openxmlformats.org/officeDocument/2006/relationships" xmlns:p="http://schemas.openxmlformats.org/presentationml/2006/main">
  <p:tag name="THINKCELLSHAPEDONOTDELETE" val="tougINustVCJ4NVYPWdgArA"/>
</p:tagLst>
</file>

<file path=ppt/tags/tag277.xml><?xml version="1.0" encoding="utf-8"?>
<p:tagLst xmlns:a="http://schemas.openxmlformats.org/drawingml/2006/main" xmlns:r="http://schemas.openxmlformats.org/officeDocument/2006/relationships" xmlns:p="http://schemas.openxmlformats.org/presentationml/2006/main">
  <p:tag name="THINKCELLSHAPEDONOTDELETE" val="thZdZ9.5kavd6TJQKoi8EVQ"/>
</p:tagLst>
</file>

<file path=ppt/tags/tag278.xml><?xml version="1.0" encoding="utf-8"?>
<p:tagLst xmlns:a="http://schemas.openxmlformats.org/drawingml/2006/main" xmlns:r="http://schemas.openxmlformats.org/officeDocument/2006/relationships" xmlns:p="http://schemas.openxmlformats.org/presentationml/2006/main">
  <p:tag name="THINKCELLSHAPEDONOTDELETE" val="t43lYj3WEJQP6zbvL2_7k_g"/>
</p:tagLst>
</file>

<file path=ppt/tags/tag279.xml><?xml version="1.0" encoding="utf-8"?>
<p:tagLst xmlns:a="http://schemas.openxmlformats.org/drawingml/2006/main" xmlns:r="http://schemas.openxmlformats.org/officeDocument/2006/relationships" xmlns:p="http://schemas.openxmlformats.org/presentationml/2006/main">
  <p:tag name="THINKCELLSHAPEDONOTDELETE" val="tjIHTSQNCDoVtR3ErrgwWBA"/>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TEELBexj9.uJ85hoLzDAQA"/>
</p:tagLst>
</file>

<file path=ppt/tags/tag280.xml><?xml version="1.0" encoding="utf-8"?>
<p:tagLst xmlns:a="http://schemas.openxmlformats.org/drawingml/2006/main" xmlns:r="http://schemas.openxmlformats.org/officeDocument/2006/relationships" xmlns:p="http://schemas.openxmlformats.org/presentationml/2006/main">
  <p:tag name="THINKCELLSHAPEDONOTDELETE" val="tlPmdHQpnsVYbBB4KyrxPow"/>
</p:tagLst>
</file>

<file path=ppt/tags/tag281.xml><?xml version="1.0" encoding="utf-8"?>
<p:tagLst xmlns:a="http://schemas.openxmlformats.org/drawingml/2006/main" xmlns:r="http://schemas.openxmlformats.org/officeDocument/2006/relationships" xmlns:p="http://schemas.openxmlformats.org/presentationml/2006/main">
  <p:tag name="THINKCELLSHAPEDONOTDELETE" val="tEM9h9dHNvfDBQQ3zmmsgGg"/>
</p:tagLst>
</file>

<file path=ppt/tags/tag282.xml><?xml version="1.0" encoding="utf-8"?>
<p:tagLst xmlns:a="http://schemas.openxmlformats.org/drawingml/2006/main" xmlns:r="http://schemas.openxmlformats.org/officeDocument/2006/relationships" xmlns:p="http://schemas.openxmlformats.org/presentationml/2006/main">
  <p:tag name="THINKCELLSHAPEDONOTDELETE" val="tigsaS.Mf9dIftgNXkiPM.g"/>
</p:tagLst>
</file>

<file path=ppt/tags/tag283.xml><?xml version="1.0" encoding="utf-8"?>
<p:tagLst xmlns:a="http://schemas.openxmlformats.org/drawingml/2006/main" xmlns:r="http://schemas.openxmlformats.org/officeDocument/2006/relationships" xmlns:p="http://schemas.openxmlformats.org/presentationml/2006/main">
  <p:tag name="THINKCELLSHAPEDONOTDELETE" val="tg8JxyEB33TEXFZ1BBBbc3A"/>
</p:tagLst>
</file>

<file path=ppt/tags/tag284.xml><?xml version="1.0" encoding="utf-8"?>
<p:tagLst xmlns:a="http://schemas.openxmlformats.org/drawingml/2006/main" xmlns:r="http://schemas.openxmlformats.org/officeDocument/2006/relationships" xmlns:p="http://schemas.openxmlformats.org/presentationml/2006/main">
  <p:tag name="THINKCELLSHAPEDONOTDELETE" val="tRkqkKcWkSOvgLL6bTYYeeA"/>
</p:tagLst>
</file>

<file path=ppt/tags/tag285.xml><?xml version="1.0" encoding="utf-8"?>
<p:tagLst xmlns:a="http://schemas.openxmlformats.org/drawingml/2006/main" xmlns:r="http://schemas.openxmlformats.org/officeDocument/2006/relationships" xmlns:p="http://schemas.openxmlformats.org/presentationml/2006/main">
  <p:tag name="THINKCELLSHAPEDONOTDELETE" val="tHfk2oveSDqOGt1kvSlYN2Q"/>
</p:tagLst>
</file>

<file path=ppt/tags/tag286.xml><?xml version="1.0" encoding="utf-8"?>
<p:tagLst xmlns:a="http://schemas.openxmlformats.org/drawingml/2006/main" xmlns:r="http://schemas.openxmlformats.org/officeDocument/2006/relationships" xmlns:p="http://schemas.openxmlformats.org/presentationml/2006/main">
  <p:tag name="THINKCELLSHAPEDONOTDELETE" val="tFXPzL.Xohx7NFqlAL4X7JA"/>
</p:tagLst>
</file>

<file path=ppt/tags/tag287.xml><?xml version="1.0" encoding="utf-8"?>
<p:tagLst xmlns:a="http://schemas.openxmlformats.org/drawingml/2006/main" xmlns:r="http://schemas.openxmlformats.org/officeDocument/2006/relationships" xmlns:p="http://schemas.openxmlformats.org/presentationml/2006/main">
  <p:tag name="THINKCELLSHAPEDONOTDELETE" val="txN255C5yQ8boyTSDRXj_7A"/>
</p:tagLst>
</file>

<file path=ppt/tags/tag288.xml><?xml version="1.0" encoding="utf-8"?>
<p:tagLst xmlns:a="http://schemas.openxmlformats.org/drawingml/2006/main" xmlns:r="http://schemas.openxmlformats.org/officeDocument/2006/relationships" xmlns:p="http://schemas.openxmlformats.org/presentationml/2006/main">
  <p:tag name="THINKCELLSHAPEDONOTDELETE" val="tzwWCaSP4UD7wUGKrO1sL3A"/>
</p:tagLst>
</file>

<file path=ppt/tags/tag289.xml><?xml version="1.0" encoding="utf-8"?>
<p:tagLst xmlns:a="http://schemas.openxmlformats.org/drawingml/2006/main" xmlns:r="http://schemas.openxmlformats.org/officeDocument/2006/relationships" xmlns:p="http://schemas.openxmlformats.org/presentationml/2006/main">
  <p:tag name="THINKCELLSHAPEDONOTDELETE" val="t21FAf360ZhSyL8IhmRsW9Q"/>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vtzex9oUZ6gXaF8VO2cVKQ"/>
</p:tagLst>
</file>

<file path=ppt/tags/tag290.xml><?xml version="1.0" encoding="utf-8"?>
<p:tagLst xmlns:a="http://schemas.openxmlformats.org/drawingml/2006/main" xmlns:r="http://schemas.openxmlformats.org/officeDocument/2006/relationships" xmlns:p="http://schemas.openxmlformats.org/presentationml/2006/main">
  <p:tag name="THINKCELLSHAPEDONOTDELETE" val="td.uoZ7ZpR0ZncId2zW4lKg"/>
</p:tagLst>
</file>

<file path=ppt/tags/tag291.xml><?xml version="1.0" encoding="utf-8"?>
<p:tagLst xmlns:a="http://schemas.openxmlformats.org/drawingml/2006/main" xmlns:r="http://schemas.openxmlformats.org/officeDocument/2006/relationships" xmlns:p="http://schemas.openxmlformats.org/presentationml/2006/main">
  <p:tag name="THINKCELLSHAPEDONOTDELETE" val="tQKMEmN2PZ3mOC0l.Od.8FA"/>
</p:tagLst>
</file>

<file path=ppt/tags/tag292.xml><?xml version="1.0" encoding="utf-8"?>
<p:tagLst xmlns:a="http://schemas.openxmlformats.org/drawingml/2006/main" xmlns:r="http://schemas.openxmlformats.org/officeDocument/2006/relationships" xmlns:p="http://schemas.openxmlformats.org/presentationml/2006/main">
  <p:tag name="THINKCELLSHAPEDONOTDELETE" val="t5e82Iez8G2MUKFAN0tT.lA"/>
</p:tagLst>
</file>

<file path=ppt/tags/tag293.xml><?xml version="1.0" encoding="utf-8"?>
<p:tagLst xmlns:a="http://schemas.openxmlformats.org/drawingml/2006/main" xmlns:r="http://schemas.openxmlformats.org/officeDocument/2006/relationships" xmlns:p="http://schemas.openxmlformats.org/presentationml/2006/main">
  <p:tag name="THINKCELLSHAPEDONOTDELETE" val="tejFyg5x2XuJGY3iNeCV_uw"/>
</p:tagLst>
</file>

<file path=ppt/tags/tag294.xml><?xml version="1.0" encoding="utf-8"?>
<p:tagLst xmlns:a="http://schemas.openxmlformats.org/drawingml/2006/main" xmlns:r="http://schemas.openxmlformats.org/officeDocument/2006/relationships" xmlns:p="http://schemas.openxmlformats.org/presentationml/2006/main">
  <p:tag name="THINKCELLSHAPEDONOTDELETE" val="t11bjkz7fy6k5rbJ7RsZ28g"/>
</p:tagLst>
</file>

<file path=ppt/tags/tag295.xml><?xml version="1.0" encoding="utf-8"?>
<p:tagLst xmlns:a="http://schemas.openxmlformats.org/drawingml/2006/main" xmlns:r="http://schemas.openxmlformats.org/officeDocument/2006/relationships" xmlns:p="http://schemas.openxmlformats.org/presentationml/2006/main">
  <p:tag name="THINKCELLSHAPEDONOTDELETE" val="tADVgJNycKTFFfDrm3aStAA"/>
</p:tagLst>
</file>

<file path=ppt/tags/tag296.xml><?xml version="1.0" encoding="utf-8"?>
<p:tagLst xmlns:a="http://schemas.openxmlformats.org/drawingml/2006/main" xmlns:r="http://schemas.openxmlformats.org/officeDocument/2006/relationships" xmlns:p="http://schemas.openxmlformats.org/presentationml/2006/main">
  <p:tag name="THINKCELLSHAPEDONOTDELETE" val="t4duaX7IuJKNiuu0w5WLtUg"/>
</p:tagLst>
</file>

<file path=ppt/tags/tag297.xml><?xml version="1.0" encoding="utf-8"?>
<p:tagLst xmlns:a="http://schemas.openxmlformats.org/drawingml/2006/main" xmlns:r="http://schemas.openxmlformats.org/officeDocument/2006/relationships" xmlns:p="http://schemas.openxmlformats.org/presentationml/2006/main">
  <p:tag name="THINKCELLSHAPEDONOTDELETE" val="tlYaTYdatt2HoxRsDLDmVlg"/>
</p:tagLst>
</file>

<file path=ppt/tags/tag298.xml><?xml version="1.0" encoding="utf-8"?>
<p:tagLst xmlns:a="http://schemas.openxmlformats.org/drawingml/2006/main" xmlns:r="http://schemas.openxmlformats.org/officeDocument/2006/relationships" xmlns:p="http://schemas.openxmlformats.org/presentationml/2006/main">
  <p:tag name="THINKCELLSHAPEDONOTDELETE" val="tjEeH6Ws4wt2aIE4AVINipQ"/>
</p:tagLst>
</file>

<file path=ppt/tags/tag299.xml><?xml version="1.0" encoding="utf-8"?>
<p:tagLst xmlns:a="http://schemas.openxmlformats.org/drawingml/2006/main" xmlns:r="http://schemas.openxmlformats.org/officeDocument/2006/relationships" xmlns:p="http://schemas.openxmlformats.org/presentationml/2006/main">
  <p:tag name="THINKCELLSHAPEDONOTDELETE" val="tqU.wgsJi_38_uO7GSYp1Vg"/>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8gaoXPFpR6aUZmyjHXFcTw"/>
</p:tagLst>
</file>

<file path=ppt/tags/tag300.xml><?xml version="1.0" encoding="utf-8"?>
<p:tagLst xmlns:a="http://schemas.openxmlformats.org/drawingml/2006/main" xmlns:r="http://schemas.openxmlformats.org/officeDocument/2006/relationships" xmlns:p="http://schemas.openxmlformats.org/presentationml/2006/main">
  <p:tag name="THINKCELLSHAPEDONOTDELETE" val="tAJVhF9gn7zQDIHjCbPUeLA"/>
</p:tagLst>
</file>

<file path=ppt/tags/tag301.xml><?xml version="1.0" encoding="utf-8"?>
<p:tagLst xmlns:a="http://schemas.openxmlformats.org/drawingml/2006/main" xmlns:r="http://schemas.openxmlformats.org/officeDocument/2006/relationships" xmlns:p="http://schemas.openxmlformats.org/presentationml/2006/main">
  <p:tag name="THINKCELLSHAPEDONOTDELETE" val="t4qCltcawMWR.kjHafh.Acg"/>
</p:tagLst>
</file>

<file path=ppt/tags/tag302.xml><?xml version="1.0" encoding="utf-8"?>
<p:tagLst xmlns:a="http://schemas.openxmlformats.org/drawingml/2006/main" xmlns:r="http://schemas.openxmlformats.org/officeDocument/2006/relationships" xmlns:p="http://schemas.openxmlformats.org/presentationml/2006/main">
  <p:tag name="THINKCELLSHAPEDONOTDELETE" val="tkwx9vu2CIaDf4yKXx04K.g"/>
</p:tagLst>
</file>

<file path=ppt/tags/tag303.xml><?xml version="1.0" encoding="utf-8"?>
<p:tagLst xmlns:a="http://schemas.openxmlformats.org/drawingml/2006/main" xmlns:r="http://schemas.openxmlformats.org/officeDocument/2006/relationships" xmlns:p="http://schemas.openxmlformats.org/presentationml/2006/main">
  <p:tag name="THINKCELLSHAPEDONOTDELETE" val="tFyXmm6XrXgPG0vQkKOZI4A"/>
</p:tagLst>
</file>

<file path=ppt/tags/tag304.xml><?xml version="1.0" encoding="utf-8"?>
<p:tagLst xmlns:a="http://schemas.openxmlformats.org/drawingml/2006/main" xmlns:r="http://schemas.openxmlformats.org/officeDocument/2006/relationships" xmlns:p="http://schemas.openxmlformats.org/presentationml/2006/main">
  <p:tag name="THINKCELLSHAPEDONOTDELETE" val="tCe9q6TLFzNJeDGncgatk5Q"/>
</p:tagLst>
</file>

<file path=ppt/tags/tag305.xml><?xml version="1.0" encoding="utf-8"?>
<p:tagLst xmlns:a="http://schemas.openxmlformats.org/drawingml/2006/main" xmlns:r="http://schemas.openxmlformats.org/officeDocument/2006/relationships" xmlns:p="http://schemas.openxmlformats.org/presentationml/2006/main">
  <p:tag name="THINKCELLSHAPEDONOTDELETE" val="t10_hGEE02d0HVBz51HobTA"/>
</p:tagLst>
</file>

<file path=ppt/tags/tag306.xml><?xml version="1.0" encoding="utf-8"?>
<p:tagLst xmlns:a="http://schemas.openxmlformats.org/drawingml/2006/main" xmlns:r="http://schemas.openxmlformats.org/officeDocument/2006/relationships" xmlns:p="http://schemas.openxmlformats.org/presentationml/2006/main">
  <p:tag name="THINKCELLSHAPEDONOTDELETE" val="tpqX8Xrl1OLfp0Ds5rekPDg"/>
</p:tagLst>
</file>

<file path=ppt/tags/tag307.xml><?xml version="1.0" encoding="utf-8"?>
<p:tagLst xmlns:a="http://schemas.openxmlformats.org/drawingml/2006/main" xmlns:r="http://schemas.openxmlformats.org/officeDocument/2006/relationships" xmlns:p="http://schemas.openxmlformats.org/presentationml/2006/main">
  <p:tag name="THINKCELLSHAPEDONOTDELETE" val="tSRMDc8_xVeMOlJnpHn6nTg"/>
</p:tagLst>
</file>

<file path=ppt/tags/tag308.xml><?xml version="1.0" encoding="utf-8"?>
<p:tagLst xmlns:a="http://schemas.openxmlformats.org/drawingml/2006/main" xmlns:r="http://schemas.openxmlformats.org/officeDocument/2006/relationships" xmlns:p="http://schemas.openxmlformats.org/presentationml/2006/main">
  <p:tag name="THINKCELLSHAPEDONOTDELETE" val="tYb.b95LPJrcjqJx8Cprwfg"/>
</p:tagLst>
</file>

<file path=ppt/tags/tag309.xml><?xml version="1.0" encoding="utf-8"?>
<p:tagLst xmlns:a="http://schemas.openxmlformats.org/drawingml/2006/main" xmlns:r="http://schemas.openxmlformats.org/officeDocument/2006/relationships" xmlns:p="http://schemas.openxmlformats.org/presentationml/2006/main">
  <p:tag name="THINKCELLSHAPEDONOTDELETE" val="tMroZLgkE0wOTXGn3N5F67Q"/>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JxJltIm9kp2gFuR77frfUQ"/>
</p:tagLst>
</file>

<file path=ppt/tags/tag310.xml><?xml version="1.0" encoding="utf-8"?>
<p:tagLst xmlns:a="http://schemas.openxmlformats.org/drawingml/2006/main" xmlns:r="http://schemas.openxmlformats.org/officeDocument/2006/relationships" xmlns:p="http://schemas.openxmlformats.org/presentationml/2006/main">
  <p:tag name="THINKCELLSHAPEDONOTDELETE" val="tWq0MekGHUJSCWyXOUFaQVg"/>
</p:tagLst>
</file>

<file path=ppt/tags/tag311.xml><?xml version="1.0" encoding="utf-8"?>
<p:tagLst xmlns:a="http://schemas.openxmlformats.org/drawingml/2006/main" xmlns:r="http://schemas.openxmlformats.org/officeDocument/2006/relationships" xmlns:p="http://schemas.openxmlformats.org/presentationml/2006/main">
  <p:tag name="THINKCELLSHAPEDONOTDELETE" val="t2bvmnTDP4bercsSlzwko6A"/>
</p:tagLst>
</file>

<file path=ppt/tags/tag312.xml><?xml version="1.0" encoding="utf-8"?>
<p:tagLst xmlns:a="http://schemas.openxmlformats.org/drawingml/2006/main" xmlns:r="http://schemas.openxmlformats.org/officeDocument/2006/relationships" xmlns:p="http://schemas.openxmlformats.org/presentationml/2006/main">
  <p:tag name="THINKCELLSHAPEDONOTDELETE" val="txHkj.T87s8da30u9AlLj1w"/>
</p:tagLst>
</file>

<file path=ppt/tags/tag313.xml><?xml version="1.0" encoding="utf-8"?>
<p:tagLst xmlns:a="http://schemas.openxmlformats.org/drawingml/2006/main" xmlns:r="http://schemas.openxmlformats.org/officeDocument/2006/relationships" xmlns:p="http://schemas.openxmlformats.org/presentationml/2006/main">
  <p:tag name="THINKCELLSHAPEDONOTDELETE" val="tkmKNPvqef48hWRdiOiKZbg"/>
</p:tagLst>
</file>

<file path=ppt/tags/tag314.xml><?xml version="1.0" encoding="utf-8"?>
<p:tagLst xmlns:a="http://schemas.openxmlformats.org/drawingml/2006/main" xmlns:r="http://schemas.openxmlformats.org/officeDocument/2006/relationships" xmlns:p="http://schemas.openxmlformats.org/presentationml/2006/main">
  <p:tag name="THINKCELLSHAPEDONOTDELETE" val="thS8hd56eladEbGnydAZT1A"/>
</p:tagLst>
</file>

<file path=ppt/tags/tag315.xml><?xml version="1.0" encoding="utf-8"?>
<p:tagLst xmlns:a="http://schemas.openxmlformats.org/drawingml/2006/main" xmlns:r="http://schemas.openxmlformats.org/officeDocument/2006/relationships" xmlns:p="http://schemas.openxmlformats.org/presentationml/2006/main">
  <p:tag name="THINKCELLSHAPEDONOTDELETE" val="te_HSOvwDhUkgL4dh2oPIyA"/>
</p:tagLst>
</file>

<file path=ppt/tags/tag316.xml><?xml version="1.0" encoding="utf-8"?>
<p:tagLst xmlns:a="http://schemas.openxmlformats.org/drawingml/2006/main" xmlns:r="http://schemas.openxmlformats.org/officeDocument/2006/relationships" xmlns:p="http://schemas.openxmlformats.org/presentationml/2006/main">
  <p:tag name="THINKCELLSHAPEDONOTDELETE" val="t6tPEK.2T0cJBRQqOoKzgUQ"/>
</p:tagLst>
</file>

<file path=ppt/tags/tag317.xml><?xml version="1.0" encoding="utf-8"?>
<p:tagLst xmlns:a="http://schemas.openxmlformats.org/drawingml/2006/main" xmlns:r="http://schemas.openxmlformats.org/officeDocument/2006/relationships" xmlns:p="http://schemas.openxmlformats.org/presentationml/2006/main">
  <p:tag name="THINKCELLSHAPEDONOTDELETE" val="tUN9dfd10hRZQM3es3EX6NQ"/>
</p:tagLst>
</file>

<file path=ppt/tags/tag318.xml><?xml version="1.0" encoding="utf-8"?>
<p:tagLst xmlns:a="http://schemas.openxmlformats.org/drawingml/2006/main" xmlns:r="http://schemas.openxmlformats.org/officeDocument/2006/relationships" xmlns:p="http://schemas.openxmlformats.org/presentationml/2006/main">
  <p:tag name="THINKCELLSHAPEDONOTDELETE" val="tL6rjsqxVvnkyuLs8eh8Tgw"/>
</p:tagLst>
</file>

<file path=ppt/tags/tag319.xml><?xml version="1.0" encoding="utf-8"?>
<p:tagLst xmlns:a="http://schemas.openxmlformats.org/drawingml/2006/main" xmlns:r="http://schemas.openxmlformats.org/officeDocument/2006/relationships" xmlns:p="http://schemas.openxmlformats.org/presentationml/2006/main">
  <p:tag name="THINKCELLSHAPEDONOTDELETE" val="tXC5Yz7eroEws42tDT8m31A"/>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92ZgU2cMIRo.Gpu3mkQ2Kg"/>
</p:tagLst>
</file>

<file path=ppt/tags/tag320.xml><?xml version="1.0" encoding="utf-8"?>
<p:tagLst xmlns:a="http://schemas.openxmlformats.org/drawingml/2006/main" xmlns:r="http://schemas.openxmlformats.org/officeDocument/2006/relationships" xmlns:p="http://schemas.openxmlformats.org/presentationml/2006/main">
  <p:tag name="THINKCELLSHAPEDONOTDELETE" val="t12osZnzdyjAhJ4WP4I99cQ"/>
</p:tagLst>
</file>

<file path=ppt/tags/tag321.xml><?xml version="1.0" encoding="utf-8"?>
<p:tagLst xmlns:a="http://schemas.openxmlformats.org/drawingml/2006/main" xmlns:r="http://schemas.openxmlformats.org/officeDocument/2006/relationships" xmlns:p="http://schemas.openxmlformats.org/presentationml/2006/main">
  <p:tag name="THINKCELLSHAPEDONOTDELETE" val="thoYzecKVftTasFORXr8xZA"/>
</p:tagLst>
</file>

<file path=ppt/tags/tag3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3.xml><?xml version="1.0" encoding="utf-8"?>
<p:tagLst xmlns:a="http://schemas.openxmlformats.org/drawingml/2006/main" xmlns:r="http://schemas.openxmlformats.org/officeDocument/2006/relationships" xmlns:p="http://schemas.openxmlformats.org/presentationml/2006/main">
  <p:tag name="THINKCELLSHAPEDONOTDELETE" val="tSLP5206iWLi9SOdOoE6sPg"/>
</p:tagLst>
</file>

<file path=ppt/tags/tag324.xml><?xml version="1.0" encoding="utf-8"?>
<p:tagLst xmlns:a="http://schemas.openxmlformats.org/drawingml/2006/main" xmlns:r="http://schemas.openxmlformats.org/officeDocument/2006/relationships" xmlns:p="http://schemas.openxmlformats.org/presentationml/2006/main">
  <p:tag name="THINKCELLSHAPEDONOTDELETE" val="tIC4JozpZIwNVqT66DDXyFw"/>
</p:tagLst>
</file>

<file path=ppt/tags/tag325.xml><?xml version="1.0" encoding="utf-8"?>
<p:tagLst xmlns:a="http://schemas.openxmlformats.org/drawingml/2006/main" xmlns:r="http://schemas.openxmlformats.org/officeDocument/2006/relationships" xmlns:p="http://schemas.openxmlformats.org/presentationml/2006/main">
  <p:tag name="THINKCELLSHAPEDONOTDELETE" val="tDb6XTnITZN1IP.8iNWImSg"/>
</p:tagLst>
</file>

<file path=ppt/tags/tag3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jrdxDT_Yrm0x4hdHLnZipQ"/>
</p:tagLst>
</file>

<file path=ppt/tags/tag3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2.xml><?xml version="1.0" encoding="utf-8"?>
<p:tagLst xmlns:a="http://schemas.openxmlformats.org/drawingml/2006/main" xmlns:r="http://schemas.openxmlformats.org/officeDocument/2006/relationships" xmlns:p="http://schemas.openxmlformats.org/presentationml/2006/main">
  <p:tag name="THINKCELLSHAPEDONOTDELETE" val="t_WzbyC8U.zQQo62cemEZ0w"/>
</p:tagLst>
</file>

<file path=ppt/tags/tag333.xml><?xml version="1.0" encoding="utf-8"?>
<p:tagLst xmlns:a="http://schemas.openxmlformats.org/drawingml/2006/main" xmlns:r="http://schemas.openxmlformats.org/officeDocument/2006/relationships" xmlns:p="http://schemas.openxmlformats.org/presentationml/2006/main">
  <p:tag name="THINKCELLSHAPEDONOTDELETE" val="tExiIQ5MrXE4ybJOpqEBv7A"/>
</p:tagLst>
</file>

<file path=ppt/tags/tag334.xml><?xml version="1.0" encoding="utf-8"?>
<p:tagLst xmlns:a="http://schemas.openxmlformats.org/drawingml/2006/main" xmlns:r="http://schemas.openxmlformats.org/officeDocument/2006/relationships" xmlns:p="http://schemas.openxmlformats.org/presentationml/2006/main">
  <p:tag name="THINKCELLSHAPEDONOTDELETE" val="tbOpcmI8gxMuGLm07jNIimw"/>
</p:tagLst>
</file>

<file path=ppt/tags/tag335.xml><?xml version="1.0" encoding="utf-8"?>
<p:tagLst xmlns:a="http://schemas.openxmlformats.org/drawingml/2006/main" xmlns:r="http://schemas.openxmlformats.org/officeDocument/2006/relationships" xmlns:p="http://schemas.openxmlformats.org/presentationml/2006/main">
  <p:tag name="THINKCELLSHAPEDONOTDELETE" val="tg.SBYw1Dcn.8e6lldLVNtg"/>
</p:tagLst>
</file>

<file path=ppt/tags/tag336.xml><?xml version="1.0" encoding="utf-8"?>
<p:tagLst xmlns:a="http://schemas.openxmlformats.org/drawingml/2006/main" xmlns:r="http://schemas.openxmlformats.org/officeDocument/2006/relationships" xmlns:p="http://schemas.openxmlformats.org/presentationml/2006/main">
  <p:tag name="THINKCELLSHAPEDONOTDELETE" val="t3HqbzFy9SIOi9DzfnMqyCA"/>
</p:tagLst>
</file>

<file path=ppt/tags/tag337.xml><?xml version="1.0" encoding="utf-8"?>
<p:tagLst xmlns:a="http://schemas.openxmlformats.org/drawingml/2006/main" xmlns:r="http://schemas.openxmlformats.org/officeDocument/2006/relationships" xmlns:p="http://schemas.openxmlformats.org/presentationml/2006/main">
  <p:tag name="THINKCELLSHAPEDONOTDELETE" val="tJ0y8w.XD_IcXkpLLUtw1lA"/>
</p:tagLst>
</file>

<file path=ppt/tags/tag338.xml><?xml version="1.0" encoding="utf-8"?>
<p:tagLst xmlns:a="http://schemas.openxmlformats.org/drawingml/2006/main" xmlns:r="http://schemas.openxmlformats.org/officeDocument/2006/relationships" xmlns:p="http://schemas.openxmlformats.org/presentationml/2006/main">
  <p:tag name="THINKCELLSHAPEDONOTDELETE" val="t_lszhR9ScIrks0jO0BWCAw"/>
</p:tagLst>
</file>

<file path=ppt/tags/tag339.xml><?xml version="1.0" encoding="utf-8"?>
<p:tagLst xmlns:a="http://schemas.openxmlformats.org/drawingml/2006/main" xmlns:r="http://schemas.openxmlformats.org/officeDocument/2006/relationships" xmlns:p="http://schemas.openxmlformats.org/presentationml/2006/main">
  <p:tag name="THINKCELLSHAPEDONOTDELETE" val="tfsSKLLv9u6WzaXomiUxrNw"/>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m6zExjaBTcuHRFYKZCu2UA"/>
</p:tagLst>
</file>

<file path=ppt/tags/tag340.xml><?xml version="1.0" encoding="utf-8"?>
<p:tagLst xmlns:a="http://schemas.openxmlformats.org/drawingml/2006/main" xmlns:r="http://schemas.openxmlformats.org/officeDocument/2006/relationships" xmlns:p="http://schemas.openxmlformats.org/presentationml/2006/main">
  <p:tag name="THINKCELLSHAPEDONOTDELETE" val="twpyJNUxcrk7gNaLmpjI0wA"/>
</p:tagLst>
</file>

<file path=ppt/tags/tag341.xml><?xml version="1.0" encoding="utf-8"?>
<p:tagLst xmlns:a="http://schemas.openxmlformats.org/drawingml/2006/main" xmlns:r="http://schemas.openxmlformats.org/officeDocument/2006/relationships" xmlns:p="http://schemas.openxmlformats.org/presentationml/2006/main">
  <p:tag name="THINKCELLSHAPEDONOTDELETE" val="t6ciU_ftguqoCHrklfMZqkQ"/>
</p:tagLst>
</file>

<file path=ppt/tags/tag3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3.xml><?xml version="1.0" encoding="utf-8"?>
<p:tagLst xmlns:a="http://schemas.openxmlformats.org/drawingml/2006/main" xmlns:r="http://schemas.openxmlformats.org/officeDocument/2006/relationships" xmlns:p="http://schemas.openxmlformats.org/presentationml/2006/main">
  <p:tag name="THINKCELLSHAPEDONOTDELETE" val="tTCU1hu6v1FePJYeH2PLcZA"/>
</p:tagLst>
</file>

<file path=ppt/tags/tag344.xml><?xml version="1.0" encoding="utf-8"?>
<p:tagLst xmlns:a="http://schemas.openxmlformats.org/drawingml/2006/main" xmlns:r="http://schemas.openxmlformats.org/officeDocument/2006/relationships" xmlns:p="http://schemas.openxmlformats.org/presentationml/2006/main">
  <p:tag name="THINKCELLSHAPEDONOTDELETE" val="tkraXdh.U9QDSMJcb2pMbtw"/>
</p:tagLst>
</file>

<file path=ppt/tags/tag345.xml><?xml version="1.0" encoding="utf-8"?>
<p:tagLst xmlns:a="http://schemas.openxmlformats.org/drawingml/2006/main" xmlns:r="http://schemas.openxmlformats.org/officeDocument/2006/relationships" xmlns:p="http://schemas.openxmlformats.org/presentationml/2006/main">
  <p:tag name="THINKCELLSHAPEDONOTDELETE" val="tIC4JozpZIwNVqT66DDXyFw"/>
</p:tagLst>
</file>

<file path=ppt/tags/tag3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yocARGJi16OavlYKayCRpQ"/>
</p:tagLst>
</file>

<file path=ppt/tags/tag35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UWDPnZedXoy1KLKjyhoN5Q"/>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N79II3oqIin46ZGdu0u04A"/>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txJF_4H07bhNkX.V_PDMi4g"/>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tmup594xtcm2oex_W95EnPw"/>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t7hAZqm7bzcPwJlgfuv7TEg"/>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jvu3WG_T.tyb8t3ZLwfidw"/>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tImivP.29B64cUsjjqyTpVg"/>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td_mvqB01HTpaWAPeAyrXxg"/>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teu4PD3o56GhfBupGnOWg0Q"/>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tQGhkaAlLDk1o9XhWpi3nvA"/>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tstlMi8ynMYDxud85KpM8sQ"/>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t.KJi.heSa3vHO_HkpkGQSA"/>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tnVLj3g7sEziJYL6bs0Rjvg"/>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tmm0khuO1LCtNxIrgsPZz_g"/>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t4Yh__0WPr5jj3FZZrcqXjQ"/>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tAQpChVYC5r9V3_MKJrsXRQ"/>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tlE0NwubyC.zoI..YgOQC6A"/>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t1Ey5jTSDnPjLFJwdLMj.wQ"/>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t8DrR1nuFk8gVgavViEL0sw"/>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tKjtrz9D6GaCKPj4SfPokAw"/>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tj5qbv8687_iC_MZEP6.1JQ"/>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t2LbA5xAYFDnZY5MajRX1mA"/>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tW9Gr_d1rKLqbDqEjFaJAcg"/>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t.zHPerFziS.nPNsPqM4QRQ"/>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IC4JozpZIwNVqT66DDXyFw"/>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tZJ_if2Rso.9u2EJ5mmcDVQ"/>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tEN9txt0oxODLPPqWGWjLOQ"/>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tsLfsV1IRj1MJqsdrCgGg9w"/>
</p:tagLst>
</file>

<file path=ppt/tags/tag63.xml><?xml version="1.0" encoding="utf-8"?>
<p:tagLst xmlns:a="http://schemas.openxmlformats.org/drawingml/2006/main" xmlns:r="http://schemas.openxmlformats.org/officeDocument/2006/relationships" xmlns:p="http://schemas.openxmlformats.org/presentationml/2006/main">
  <p:tag name="THINKCELLSHAPEDONOTDELETE" val="tgs959lc2q8TBZHUP5GIRRA"/>
</p:tagLst>
</file>

<file path=ppt/tags/tag64.xml><?xml version="1.0" encoding="utf-8"?>
<p:tagLst xmlns:a="http://schemas.openxmlformats.org/drawingml/2006/main" xmlns:r="http://schemas.openxmlformats.org/officeDocument/2006/relationships" xmlns:p="http://schemas.openxmlformats.org/presentationml/2006/main">
  <p:tag name="THINKCELLSHAPEDONOTDELETE" val="tMN9u69XJuwr4K6RTcaLeDA"/>
</p:tagLst>
</file>

<file path=ppt/tags/tag65.xml><?xml version="1.0" encoding="utf-8"?>
<p:tagLst xmlns:a="http://schemas.openxmlformats.org/drawingml/2006/main" xmlns:r="http://schemas.openxmlformats.org/officeDocument/2006/relationships" xmlns:p="http://schemas.openxmlformats.org/presentationml/2006/main">
  <p:tag name="THINKCELLSHAPEDONOTDELETE" val="t4tZ2cTHgsOFSKmaijoudig"/>
</p:tagLst>
</file>

<file path=ppt/tags/tag66.xml><?xml version="1.0" encoding="utf-8"?>
<p:tagLst xmlns:a="http://schemas.openxmlformats.org/drawingml/2006/main" xmlns:r="http://schemas.openxmlformats.org/officeDocument/2006/relationships" xmlns:p="http://schemas.openxmlformats.org/presentationml/2006/main">
  <p:tag name="THINKCELLSHAPEDONOTDELETE" val="t3Tgc4krOC_rtc6fqY2Z5Lg"/>
</p:tagLst>
</file>

<file path=ppt/tags/tag67.xml><?xml version="1.0" encoding="utf-8"?>
<p:tagLst xmlns:a="http://schemas.openxmlformats.org/drawingml/2006/main" xmlns:r="http://schemas.openxmlformats.org/officeDocument/2006/relationships" xmlns:p="http://schemas.openxmlformats.org/presentationml/2006/main">
  <p:tag name="THINKCELLSHAPEDONOTDELETE" val="tFX9YNcuqox3B7aooDO6fFA"/>
</p:tagLst>
</file>

<file path=ppt/tags/tag68.xml><?xml version="1.0" encoding="utf-8"?>
<p:tagLst xmlns:a="http://schemas.openxmlformats.org/drawingml/2006/main" xmlns:r="http://schemas.openxmlformats.org/officeDocument/2006/relationships" xmlns:p="http://schemas.openxmlformats.org/presentationml/2006/main">
  <p:tag name="THINKCELLSHAPEDONOTDELETE" val="tY_2.AydrtvY7HGyhmDHs2g"/>
</p:tagLst>
</file>

<file path=ppt/tags/tag69.xml><?xml version="1.0" encoding="utf-8"?>
<p:tagLst xmlns:a="http://schemas.openxmlformats.org/drawingml/2006/main" xmlns:r="http://schemas.openxmlformats.org/officeDocument/2006/relationships" xmlns:p="http://schemas.openxmlformats.org/presentationml/2006/main">
  <p:tag name="THINKCELLSHAPEDONOTDELETE" val="taPelYL8sHz5xf.kEnqYb2g"/>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PnnLtjBoTmYbCHzWPuA9mg"/>
</p:tagLst>
</file>

<file path=ppt/tags/tag70.xml><?xml version="1.0" encoding="utf-8"?>
<p:tagLst xmlns:a="http://schemas.openxmlformats.org/drawingml/2006/main" xmlns:r="http://schemas.openxmlformats.org/officeDocument/2006/relationships" xmlns:p="http://schemas.openxmlformats.org/presentationml/2006/main">
  <p:tag name="THINKCELLSHAPEDONOTDELETE" val="teWAZwhYlmn1k25H8HwoODQ"/>
</p:tagLst>
</file>

<file path=ppt/tags/tag71.xml><?xml version="1.0" encoding="utf-8"?>
<p:tagLst xmlns:a="http://schemas.openxmlformats.org/drawingml/2006/main" xmlns:r="http://schemas.openxmlformats.org/officeDocument/2006/relationships" xmlns:p="http://schemas.openxmlformats.org/presentationml/2006/main">
  <p:tag name="THINKCELLSHAPEDONOTDELETE" val="tKVRlu0jBj5M1sWhUbuWXbQ"/>
</p:tagLst>
</file>

<file path=ppt/tags/tag72.xml><?xml version="1.0" encoding="utf-8"?>
<p:tagLst xmlns:a="http://schemas.openxmlformats.org/drawingml/2006/main" xmlns:r="http://schemas.openxmlformats.org/officeDocument/2006/relationships" xmlns:p="http://schemas.openxmlformats.org/presentationml/2006/main">
  <p:tag name="THINKCELLSHAPEDONOTDELETE" val="tTt1lrAGmXykyCsMkE8DNog"/>
</p:tagLst>
</file>

<file path=ppt/tags/tag73.xml><?xml version="1.0" encoding="utf-8"?>
<p:tagLst xmlns:a="http://schemas.openxmlformats.org/drawingml/2006/main" xmlns:r="http://schemas.openxmlformats.org/officeDocument/2006/relationships" xmlns:p="http://schemas.openxmlformats.org/presentationml/2006/main">
  <p:tag name="THINKCELLSHAPEDONOTDELETE" val="tbMRqku2C2VXgVuab8Ga_Xg"/>
</p:tagLst>
</file>

<file path=ppt/tags/tag74.xml><?xml version="1.0" encoding="utf-8"?>
<p:tagLst xmlns:a="http://schemas.openxmlformats.org/drawingml/2006/main" xmlns:r="http://schemas.openxmlformats.org/officeDocument/2006/relationships" xmlns:p="http://schemas.openxmlformats.org/presentationml/2006/main">
  <p:tag name="THINKCELLSHAPEDONOTDELETE" val="tvp8u1Wv67pZ5HP__WfWvOA"/>
</p:tagLst>
</file>

<file path=ppt/tags/tag75.xml><?xml version="1.0" encoding="utf-8"?>
<p:tagLst xmlns:a="http://schemas.openxmlformats.org/drawingml/2006/main" xmlns:r="http://schemas.openxmlformats.org/officeDocument/2006/relationships" xmlns:p="http://schemas.openxmlformats.org/presentationml/2006/main">
  <p:tag name="THINKCELLSHAPEDONOTDELETE" val="tOcA4imccFkqi84K52avEeg"/>
</p:tagLst>
</file>

<file path=ppt/tags/tag76.xml><?xml version="1.0" encoding="utf-8"?>
<p:tagLst xmlns:a="http://schemas.openxmlformats.org/drawingml/2006/main" xmlns:r="http://schemas.openxmlformats.org/officeDocument/2006/relationships" xmlns:p="http://schemas.openxmlformats.org/presentationml/2006/main">
  <p:tag name="THINKCELLSHAPEDONOTDELETE" val="t.EKTrfN823HrXA6CvEoZiQ"/>
</p:tagLst>
</file>

<file path=ppt/tags/tag77.xml><?xml version="1.0" encoding="utf-8"?>
<p:tagLst xmlns:a="http://schemas.openxmlformats.org/drawingml/2006/main" xmlns:r="http://schemas.openxmlformats.org/officeDocument/2006/relationships" xmlns:p="http://schemas.openxmlformats.org/presentationml/2006/main">
  <p:tag name="THINKCELLSHAPEDONOTDELETE" val="ti1CE8Yro60rndBFjKU1qpw"/>
</p:tagLst>
</file>

<file path=ppt/tags/tag78.xml><?xml version="1.0" encoding="utf-8"?>
<p:tagLst xmlns:a="http://schemas.openxmlformats.org/drawingml/2006/main" xmlns:r="http://schemas.openxmlformats.org/officeDocument/2006/relationships" xmlns:p="http://schemas.openxmlformats.org/presentationml/2006/main">
  <p:tag name="THINKCELLSHAPEDONOTDELETE" val="tLTc.jW.omrMFXiOImM_6uw"/>
</p:tagLst>
</file>

<file path=ppt/tags/tag7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Pq4D6wM2W8VCCk6qwARjDg"/>
</p:tagLst>
</file>

<file path=ppt/tags/tag8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1.xml><?xml version="1.0" encoding="utf-8"?>
<p:tagLst xmlns:a="http://schemas.openxmlformats.org/drawingml/2006/main" xmlns:r="http://schemas.openxmlformats.org/officeDocument/2006/relationships" xmlns:p="http://schemas.openxmlformats.org/presentationml/2006/main">
  <p:tag name="THINKCELLSHAPEDONOTDELETE" val="tGsGR.UbWuWQb8HaJBTYM1A"/>
</p:tagLst>
</file>

<file path=ppt/tags/tag82.xml><?xml version="1.0" encoding="utf-8"?>
<p:tagLst xmlns:a="http://schemas.openxmlformats.org/drawingml/2006/main" xmlns:r="http://schemas.openxmlformats.org/officeDocument/2006/relationships" xmlns:p="http://schemas.openxmlformats.org/presentationml/2006/main">
  <p:tag name="THINKCELLSHAPEDONOTDELETE" val="tk1nhAb1GsnM4b2ggfuR15w"/>
</p:tagLst>
</file>

<file path=ppt/tags/tag83.xml><?xml version="1.0" encoding="utf-8"?>
<p:tagLst xmlns:a="http://schemas.openxmlformats.org/drawingml/2006/main" xmlns:r="http://schemas.openxmlformats.org/officeDocument/2006/relationships" xmlns:p="http://schemas.openxmlformats.org/presentationml/2006/main">
  <p:tag name="THINKCELLSHAPEDONOTDELETE" val="tHE_uxxihyOr1Le8mnSH9uQ"/>
</p:tagLst>
</file>

<file path=ppt/tags/tag84.xml><?xml version="1.0" encoding="utf-8"?>
<p:tagLst xmlns:a="http://schemas.openxmlformats.org/drawingml/2006/main" xmlns:r="http://schemas.openxmlformats.org/officeDocument/2006/relationships" xmlns:p="http://schemas.openxmlformats.org/presentationml/2006/main">
  <p:tag name="THINKCELLSHAPEDONOTDELETE" val="ttX8_cu.WteouwCTX_1gGDQ"/>
</p:tagLst>
</file>

<file path=ppt/tags/tag85.xml><?xml version="1.0" encoding="utf-8"?>
<p:tagLst xmlns:a="http://schemas.openxmlformats.org/drawingml/2006/main" xmlns:r="http://schemas.openxmlformats.org/officeDocument/2006/relationships" xmlns:p="http://schemas.openxmlformats.org/presentationml/2006/main">
  <p:tag name="THINKCELLSHAPEDONOTDELETE" val="tqWvHapUuhYHzGgTPGd_G2g"/>
</p:tagLst>
</file>

<file path=ppt/tags/tag86.xml><?xml version="1.0" encoding="utf-8"?>
<p:tagLst xmlns:a="http://schemas.openxmlformats.org/drawingml/2006/main" xmlns:r="http://schemas.openxmlformats.org/officeDocument/2006/relationships" xmlns:p="http://schemas.openxmlformats.org/presentationml/2006/main">
  <p:tag name="THINKCELLSHAPEDONOTDELETE" val="tWoa0yvMX_JtFo_KQge_qjQ"/>
</p:tagLst>
</file>

<file path=ppt/tags/tag87.xml><?xml version="1.0" encoding="utf-8"?>
<p:tagLst xmlns:a="http://schemas.openxmlformats.org/drawingml/2006/main" xmlns:r="http://schemas.openxmlformats.org/officeDocument/2006/relationships" xmlns:p="http://schemas.openxmlformats.org/presentationml/2006/main">
  <p:tag name="THINKCELLSHAPEDONOTDELETE" val="tkZRLUkhnabyUUKVTcXzu.A"/>
</p:tagLst>
</file>

<file path=ppt/tags/tag88.xml><?xml version="1.0" encoding="utf-8"?>
<p:tagLst xmlns:a="http://schemas.openxmlformats.org/drawingml/2006/main" xmlns:r="http://schemas.openxmlformats.org/officeDocument/2006/relationships" xmlns:p="http://schemas.openxmlformats.org/presentationml/2006/main">
  <p:tag name="THINKCELLSHAPEDONOTDELETE" val="tyRCPjbYWkql7f2TP8NZVWA"/>
</p:tagLst>
</file>

<file path=ppt/tags/tag89.xml><?xml version="1.0" encoding="utf-8"?>
<p:tagLst xmlns:a="http://schemas.openxmlformats.org/drawingml/2006/main" xmlns:r="http://schemas.openxmlformats.org/officeDocument/2006/relationships" xmlns:p="http://schemas.openxmlformats.org/presentationml/2006/main">
  <p:tag name="THINKCELLSHAPEDONOTDELETE" val="t7qYHD_b4hr.2Wq7Q5Sn6Sw"/>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0.xml><?xml version="1.0" encoding="utf-8"?>
<p:tagLst xmlns:a="http://schemas.openxmlformats.org/drawingml/2006/main" xmlns:r="http://schemas.openxmlformats.org/officeDocument/2006/relationships" xmlns:p="http://schemas.openxmlformats.org/presentationml/2006/main">
  <p:tag name="THINKCELLSHAPEDONOTDELETE" val="tSudqYg15_ruJj7EzphGvRA"/>
</p:tagLst>
</file>

<file path=ppt/tags/tag91.xml><?xml version="1.0" encoding="utf-8"?>
<p:tagLst xmlns:a="http://schemas.openxmlformats.org/drawingml/2006/main" xmlns:r="http://schemas.openxmlformats.org/officeDocument/2006/relationships" xmlns:p="http://schemas.openxmlformats.org/presentationml/2006/main">
  <p:tag name="THINKCELLSHAPEDONOTDELETE" val="t8HM_hj9QHhViwL7W.uzptg"/>
</p:tagLst>
</file>

<file path=ppt/tags/tag92.xml><?xml version="1.0" encoding="utf-8"?>
<p:tagLst xmlns:a="http://schemas.openxmlformats.org/drawingml/2006/main" xmlns:r="http://schemas.openxmlformats.org/officeDocument/2006/relationships" xmlns:p="http://schemas.openxmlformats.org/presentationml/2006/main">
  <p:tag name="THINKCELLSHAPEDONOTDELETE" val="tP5V6gFnBltJtN2Bmd3fqJA"/>
</p:tagLst>
</file>

<file path=ppt/tags/tag93.xml><?xml version="1.0" encoding="utf-8"?>
<p:tagLst xmlns:a="http://schemas.openxmlformats.org/drawingml/2006/main" xmlns:r="http://schemas.openxmlformats.org/officeDocument/2006/relationships" xmlns:p="http://schemas.openxmlformats.org/presentationml/2006/main">
  <p:tag name="THINKCELLSHAPEDONOTDELETE" val="txVyXih5K1n9A0QhIVteyXw"/>
</p:tagLst>
</file>

<file path=ppt/tags/tag94.xml><?xml version="1.0" encoding="utf-8"?>
<p:tagLst xmlns:a="http://schemas.openxmlformats.org/drawingml/2006/main" xmlns:r="http://schemas.openxmlformats.org/officeDocument/2006/relationships" xmlns:p="http://schemas.openxmlformats.org/presentationml/2006/main">
  <p:tag name="THINKCELLSHAPEDONOTDELETE" val="tG7B1RILEUuzlDl1gi_aBzA"/>
</p:tagLst>
</file>

<file path=ppt/tags/tag95.xml><?xml version="1.0" encoding="utf-8"?>
<p:tagLst xmlns:a="http://schemas.openxmlformats.org/drawingml/2006/main" xmlns:r="http://schemas.openxmlformats.org/officeDocument/2006/relationships" xmlns:p="http://schemas.openxmlformats.org/presentationml/2006/main">
  <p:tag name="THINKCELLSHAPEDONOTDELETE" val="tCj0Riz.QW9LcHcL4iBStjA"/>
</p:tagLst>
</file>

<file path=ppt/tags/tag96.xml><?xml version="1.0" encoding="utf-8"?>
<p:tagLst xmlns:a="http://schemas.openxmlformats.org/drawingml/2006/main" xmlns:r="http://schemas.openxmlformats.org/officeDocument/2006/relationships" xmlns:p="http://schemas.openxmlformats.org/presentationml/2006/main">
  <p:tag name="THINKCELLSHAPEDONOTDELETE" val="tcSgfNZOhL_iLHAIHGYZ9vw"/>
</p:tagLst>
</file>

<file path=ppt/tags/tag97.xml><?xml version="1.0" encoding="utf-8"?>
<p:tagLst xmlns:a="http://schemas.openxmlformats.org/drawingml/2006/main" xmlns:r="http://schemas.openxmlformats.org/officeDocument/2006/relationships" xmlns:p="http://schemas.openxmlformats.org/presentationml/2006/main">
  <p:tag name="THINKCELLSHAPEDONOTDELETE" val="t_qdmQcrhNX28L3qXGo6cxw"/>
</p:tagLst>
</file>

<file path=ppt/tags/tag98.xml><?xml version="1.0" encoding="utf-8"?>
<p:tagLst xmlns:a="http://schemas.openxmlformats.org/drawingml/2006/main" xmlns:r="http://schemas.openxmlformats.org/officeDocument/2006/relationships" xmlns:p="http://schemas.openxmlformats.org/presentationml/2006/main">
  <p:tag name="THINKCELLSHAPEDONOTDELETE" val="tZ9MOh6BnLDye9EORngML7A"/>
</p:tagLst>
</file>

<file path=ppt/tags/tag99.xml><?xml version="1.0" encoding="utf-8"?>
<p:tagLst xmlns:a="http://schemas.openxmlformats.org/drawingml/2006/main" xmlns:r="http://schemas.openxmlformats.org/officeDocument/2006/relationships" xmlns:p="http://schemas.openxmlformats.org/presentationml/2006/main">
  <p:tag name="THINKCELLSHAPEDONOTDELETE" val="tEShgePxneuHFlzkeIzz5jg"/>
</p:tagLst>
</file>

<file path=ppt/theme/theme1.xml><?xml version="1.0" encoding="utf-8"?>
<a:theme xmlns:a="http://schemas.openxmlformats.org/drawingml/2006/main" name="Office Theme">
  <a:themeElements>
    <a:clrScheme name="AQMEN COLORS">
      <a:dk1>
        <a:srgbClr val="020462"/>
      </a:dk1>
      <a:lt1>
        <a:srgbClr val="FEFFFF"/>
      </a:lt1>
      <a:dk2>
        <a:srgbClr val="302E2E"/>
      </a:dk2>
      <a:lt2>
        <a:srgbClr val="ADE8F3"/>
      </a:lt2>
      <a:accent1>
        <a:srgbClr val="03045E"/>
      </a:accent1>
      <a:accent2>
        <a:srgbClr val="ADE8F3"/>
      </a:accent2>
      <a:accent3>
        <a:srgbClr val="0728A3"/>
      </a:accent3>
      <a:accent4>
        <a:srgbClr val="00FF7F"/>
      </a:accent4>
      <a:accent5>
        <a:srgbClr val="F15928"/>
      </a:accent5>
      <a:accent6>
        <a:srgbClr val="302E2E"/>
      </a:accent6>
      <a:hlink>
        <a:srgbClr val="00FF7F"/>
      </a:hlink>
      <a:folHlink>
        <a:srgbClr val="0728A3"/>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Facet</Template>
  <TotalTime>33259</TotalTime>
  <Words>5728</Words>
  <Application>Microsoft Office PowerPoint</Application>
  <PresentationFormat>Widescreen</PresentationFormat>
  <Paragraphs>1055</Paragraphs>
  <Slides>30</Slides>
  <Notes>8</Notes>
  <HiddenSlides>1</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30</vt:i4>
      </vt:variant>
    </vt:vector>
  </HeadingPairs>
  <TitlesOfParts>
    <vt:vector size="37" baseType="lpstr">
      <vt:lpstr>Aptos</vt:lpstr>
      <vt:lpstr>Arial</vt:lpstr>
      <vt:lpstr>Montserrat</vt:lpstr>
      <vt:lpstr>Montserrat Medium</vt:lpstr>
      <vt:lpstr>Montserrat SemiBold</vt:lpstr>
      <vt:lpstr>Office Theme</vt:lpstr>
      <vt:lpstr>think-cell Slide</vt:lpstr>
      <vt:lpstr>PowerPoint Presentation</vt:lpstr>
      <vt:lpstr>EXECUTIVE SUMMARY</vt:lpstr>
      <vt:lpstr>Agenda</vt:lpstr>
      <vt:lpstr>Cloud Extended Planning and Analysis Solutions market (xP&amp;A) represents a maturing approach to enterprise planning</vt:lpstr>
      <vt:lpstr>Four dimensions of xP&amp;A are emerging that will affect user adoption</vt:lpstr>
      <vt:lpstr>xP&amp;A market can be broken down by geography and type of customer</vt:lpstr>
      <vt:lpstr>xP&amp;A market size is estimated at ~$14.4bn in 2023</vt:lpstr>
      <vt:lpstr>There are 7 key trends that will impact xP&amp;A market going forward</vt:lpstr>
      <vt:lpstr>xP&amp;A market is expected to accelerate in the next 5 years, growing by +15%p.a., from +7% p.a. from 2018 to 2023</vt:lpstr>
      <vt:lpstr>Within the corporate segment, SMEs are expected to grow the fastest as they combine an increase in quantity and penetration</vt:lpstr>
      <vt:lpstr>Within the corporate segment, SMEs are expected to grow the fastest as they combine an increase in quantity and penetration</vt:lpstr>
      <vt:lpstr>Agenda</vt:lpstr>
      <vt:lpstr>xP&amp;A market players are mostly defined by the size of customers they serve and the number of services they offer</vt:lpstr>
      <vt:lpstr>xP&amp;A market players can be allocated to 5 main archetypes</vt:lpstr>
      <vt:lpstr>xP&amp;A market is highly fragmented, especially in the SMEs space (1/3)</vt:lpstr>
      <vt:lpstr>xP&amp;A market is highly fragmented, especially in the SMEs space (2/3)</vt:lpstr>
      <vt:lpstr>xP&amp;A market is highly fragmented, especially in the SMEs space (3/3)</vt:lpstr>
      <vt:lpstr>There are 9 key purchasing criteria, which present some variance within customer categories</vt:lpstr>
      <vt:lpstr>Agenda</vt:lpstr>
      <vt:lpstr>PowerPoint Presentation</vt:lpstr>
      <vt:lpstr>Founded in 2024, Aqmen aims to reduce time and increase accuracy on achieving ‘Actionable Wisdom’</vt:lpstr>
      <vt:lpstr>PowerPoint Presentation</vt:lpstr>
      <vt:lpstr>Aqmen’s first module targets professionals running  Due Diligence process and aims to support them through its AI agent, Lio</vt:lpstr>
      <vt:lpstr>DDs are time-sensitive, high-stakes tasks requiring rapid, precise analysis</vt:lpstr>
      <vt:lpstr>Lio allows users to size a market in under 5 min and cuts down DD setup times by a third</vt:lpstr>
      <vt:lpstr>Contrary to other solutions, Aqmen allows users to iterate answers in native apps like Excel</vt:lpstr>
      <vt:lpstr>A Team Committed  to Excellence</vt:lpstr>
      <vt:lpstr>Thank you</vt:lpstr>
      <vt:lpstr>DISLCAIMER</vt:lpstr>
      <vt:lpstr>WE ARE NOT REPLACING EXCEL … FOR NOW</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David Martinez</dc:creator>
  <cp:lastModifiedBy>Miguel Casares (Contractor)</cp:lastModifiedBy>
  <cp:revision>80</cp:revision>
  <dcterms:created xsi:type="dcterms:W3CDTF">2024-10-04T19:12:15Z</dcterms:created>
  <dcterms:modified xsi:type="dcterms:W3CDTF">2024-11-27T09:59:54Z</dcterms:modified>
</cp:coreProperties>
</file>